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85" r:id="rId2"/>
  </p:sldMasterIdLst>
  <p:notesMasterIdLst>
    <p:notesMasterId r:id="rId437"/>
  </p:notesMasterIdLst>
  <p:sldIdLst>
    <p:sldId id="263" r:id="rId3"/>
    <p:sldId id="13992" r:id="rId4"/>
    <p:sldId id="12419" r:id="rId5"/>
    <p:sldId id="264" r:id="rId6"/>
    <p:sldId id="265" r:id="rId7"/>
    <p:sldId id="266" r:id="rId8"/>
    <p:sldId id="267" r:id="rId9"/>
    <p:sldId id="8621" r:id="rId10"/>
    <p:sldId id="8622" r:id="rId11"/>
    <p:sldId id="8623" r:id="rId12"/>
    <p:sldId id="8624" r:id="rId13"/>
    <p:sldId id="8625" r:id="rId14"/>
    <p:sldId id="8626" r:id="rId15"/>
    <p:sldId id="11379" r:id="rId16"/>
    <p:sldId id="7788" r:id="rId17"/>
    <p:sldId id="7789" r:id="rId18"/>
    <p:sldId id="12751" r:id="rId19"/>
    <p:sldId id="13373" r:id="rId20"/>
    <p:sldId id="13374" r:id="rId21"/>
    <p:sldId id="8603" r:id="rId22"/>
    <p:sldId id="7730" r:id="rId23"/>
    <p:sldId id="7733" r:id="rId24"/>
    <p:sldId id="7735" r:id="rId25"/>
    <p:sldId id="7738" r:id="rId26"/>
    <p:sldId id="8614" r:id="rId27"/>
    <p:sldId id="8615" r:id="rId28"/>
    <p:sldId id="8428" r:id="rId29"/>
    <p:sldId id="8427" r:id="rId30"/>
    <p:sldId id="7800" r:id="rId31"/>
    <p:sldId id="7818" r:id="rId32"/>
    <p:sldId id="7819" r:id="rId33"/>
    <p:sldId id="8562" r:id="rId34"/>
    <p:sldId id="8563" r:id="rId35"/>
    <p:sldId id="8564" r:id="rId36"/>
    <p:sldId id="8565" r:id="rId37"/>
    <p:sldId id="12421" r:id="rId38"/>
    <p:sldId id="8438" r:id="rId39"/>
    <p:sldId id="8439" r:id="rId40"/>
    <p:sldId id="8440" r:id="rId41"/>
    <p:sldId id="8441" r:id="rId42"/>
    <p:sldId id="8442" r:id="rId43"/>
    <p:sldId id="8443" r:id="rId44"/>
    <p:sldId id="12395" r:id="rId45"/>
    <p:sldId id="14083" r:id="rId46"/>
    <p:sldId id="12396" r:id="rId47"/>
    <p:sldId id="12397" r:id="rId48"/>
    <p:sldId id="12398" r:id="rId49"/>
    <p:sldId id="12399" r:id="rId50"/>
    <p:sldId id="14084" r:id="rId51"/>
    <p:sldId id="12401" r:id="rId52"/>
    <p:sldId id="12400" r:id="rId53"/>
    <p:sldId id="12402" r:id="rId54"/>
    <p:sldId id="12403" r:id="rId55"/>
    <p:sldId id="12404" r:id="rId56"/>
    <p:sldId id="12405" r:id="rId57"/>
    <p:sldId id="14085" r:id="rId58"/>
    <p:sldId id="14086" r:id="rId59"/>
    <p:sldId id="13985" r:id="rId60"/>
    <p:sldId id="12407" r:id="rId61"/>
    <p:sldId id="14029" r:id="rId62"/>
    <p:sldId id="14030" r:id="rId63"/>
    <p:sldId id="12408" r:id="rId64"/>
    <p:sldId id="14031" r:id="rId65"/>
    <p:sldId id="10260" r:id="rId66"/>
    <p:sldId id="10261" r:id="rId67"/>
    <p:sldId id="10262" r:id="rId68"/>
    <p:sldId id="12418" r:id="rId69"/>
    <p:sldId id="12409" r:id="rId70"/>
    <p:sldId id="2200" r:id="rId71"/>
    <p:sldId id="2201" r:id="rId72"/>
    <p:sldId id="2202" r:id="rId73"/>
    <p:sldId id="10288" r:id="rId74"/>
    <p:sldId id="10307" r:id="rId75"/>
    <p:sldId id="12410" r:id="rId76"/>
    <p:sldId id="12411" r:id="rId77"/>
    <p:sldId id="14032" r:id="rId78"/>
    <p:sldId id="12412" r:id="rId79"/>
    <p:sldId id="12413" r:id="rId80"/>
    <p:sldId id="12422" r:id="rId81"/>
    <p:sldId id="8487" r:id="rId82"/>
    <p:sldId id="8488" r:id="rId83"/>
    <p:sldId id="8489" r:id="rId84"/>
    <p:sldId id="8490" r:id="rId85"/>
    <p:sldId id="8491" r:id="rId86"/>
    <p:sldId id="8492" r:id="rId87"/>
    <p:sldId id="8493" r:id="rId88"/>
    <p:sldId id="8388" r:id="rId89"/>
    <p:sldId id="8389" r:id="rId90"/>
    <p:sldId id="8390" r:id="rId91"/>
    <p:sldId id="8391" r:id="rId92"/>
    <p:sldId id="8392" r:id="rId93"/>
    <p:sldId id="12414" r:id="rId94"/>
    <p:sldId id="14053" r:id="rId95"/>
    <p:sldId id="12415" r:id="rId96"/>
    <p:sldId id="14054" r:id="rId97"/>
    <p:sldId id="12416" r:id="rId98"/>
    <p:sldId id="14055" r:id="rId99"/>
    <p:sldId id="12417" r:id="rId100"/>
    <p:sldId id="14056" r:id="rId101"/>
    <p:sldId id="12420" r:id="rId102"/>
    <p:sldId id="14087" r:id="rId103"/>
    <p:sldId id="14088" r:id="rId104"/>
    <p:sldId id="14089" r:id="rId105"/>
    <p:sldId id="12426" r:id="rId106"/>
    <p:sldId id="8702" r:id="rId107"/>
    <p:sldId id="8703" r:id="rId108"/>
    <p:sldId id="8704" r:id="rId109"/>
    <p:sldId id="8705" r:id="rId110"/>
    <p:sldId id="8706" r:id="rId111"/>
    <p:sldId id="8707" r:id="rId112"/>
    <p:sldId id="12406" r:id="rId113"/>
    <p:sldId id="12427" r:id="rId114"/>
    <p:sldId id="12428" r:id="rId115"/>
    <p:sldId id="14033" r:id="rId116"/>
    <p:sldId id="12430" r:id="rId117"/>
    <p:sldId id="12431" r:id="rId118"/>
    <p:sldId id="12432" r:id="rId119"/>
    <p:sldId id="12433" r:id="rId120"/>
    <p:sldId id="12434" r:id="rId121"/>
    <p:sldId id="12435" r:id="rId122"/>
    <p:sldId id="12436" r:id="rId123"/>
    <p:sldId id="12437" r:id="rId124"/>
    <p:sldId id="12441" r:id="rId125"/>
    <p:sldId id="12442" r:id="rId126"/>
    <p:sldId id="12443" r:id="rId127"/>
    <p:sldId id="12444" r:id="rId128"/>
    <p:sldId id="14034" r:id="rId129"/>
    <p:sldId id="12445" r:id="rId130"/>
    <p:sldId id="12447" r:id="rId131"/>
    <p:sldId id="12448" r:id="rId132"/>
    <p:sldId id="12449" r:id="rId133"/>
    <p:sldId id="12450" r:id="rId134"/>
    <p:sldId id="14090" r:id="rId135"/>
    <p:sldId id="14091" r:id="rId136"/>
    <p:sldId id="14092" r:id="rId137"/>
    <p:sldId id="12454" r:id="rId138"/>
    <p:sldId id="7783" r:id="rId139"/>
    <p:sldId id="9407" r:id="rId140"/>
    <p:sldId id="12578" r:id="rId141"/>
    <p:sldId id="12579" r:id="rId142"/>
    <p:sldId id="12580" r:id="rId143"/>
    <p:sldId id="12581" r:id="rId144"/>
    <p:sldId id="14014" r:id="rId145"/>
    <p:sldId id="12461" r:id="rId146"/>
    <p:sldId id="14035" r:id="rId147"/>
    <p:sldId id="12462" r:id="rId148"/>
    <p:sldId id="12582" r:id="rId149"/>
    <p:sldId id="14036" r:id="rId150"/>
    <p:sldId id="12464" r:id="rId151"/>
    <p:sldId id="12465" r:id="rId152"/>
    <p:sldId id="12466" r:id="rId153"/>
    <p:sldId id="12467" r:id="rId154"/>
    <p:sldId id="12468" r:id="rId155"/>
    <p:sldId id="12469" r:id="rId156"/>
    <p:sldId id="12470" r:id="rId157"/>
    <p:sldId id="12471" r:id="rId158"/>
    <p:sldId id="12475" r:id="rId159"/>
    <p:sldId id="12476" r:id="rId160"/>
    <p:sldId id="12477" r:id="rId161"/>
    <p:sldId id="12478" r:id="rId162"/>
    <p:sldId id="12479" r:id="rId163"/>
    <p:sldId id="14037" r:id="rId164"/>
    <p:sldId id="12481" r:id="rId165"/>
    <p:sldId id="14057" r:id="rId166"/>
    <p:sldId id="12482" r:id="rId167"/>
    <p:sldId id="12583" r:id="rId168"/>
    <p:sldId id="12584" r:id="rId169"/>
    <p:sldId id="14058" r:id="rId170"/>
    <p:sldId id="12697" r:id="rId171"/>
    <p:sldId id="14093" r:id="rId172"/>
    <p:sldId id="14094" r:id="rId173"/>
    <p:sldId id="14095" r:id="rId174"/>
    <p:sldId id="12701" r:id="rId175"/>
    <p:sldId id="12702" r:id="rId176"/>
    <p:sldId id="12703" r:id="rId177"/>
    <p:sldId id="12705" r:id="rId178"/>
    <p:sldId id="12711" r:id="rId179"/>
    <p:sldId id="14017" r:id="rId180"/>
    <p:sldId id="12712" r:id="rId181"/>
    <p:sldId id="14038" r:id="rId182"/>
    <p:sldId id="12713" r:id="rId183"/>
    <p:sldId id="14039" r:id="rId184"/>
    <p:sldId id="12716" r:id="rId185"/>
    <p:sldId id="12717" r:id="rId186"/>
    <p:sldId id="12718" r:id="rId187"/>
    <p:sldId id="12719" r:id="rId188"/>
    <p:sldId id="12720" r:id="rId189"/>
    <p:sldId id="12721" r:id="rId190"/>
    <p:sldId id="12722" r:id="rId191"/>
    <p:sldId id="12723" r:id="rId192"/>
    <p:sldId id="12727" r:id="rId193"/>
    <p:sldId id="12728" r:id="rId194"/>
    <p:sldId id="12729" r:id="rId195"/>
    <p:sldId id="12730" r:id="rId196"/>
    <p:sldId id="14040" r:id="rId197"/>
    <p:sldId id="12731" r:id="rId198"/>
    <p:sldId id="14041" r:id="rId199"/>
    <p:sldId id="12733" r:id="rId200"/>
    <p:sldId id="14059" r:id="rId201"/>
    <p:sldId id="12734" r:id="rId202"/>
    <p:sldId id="14060" r:id="rId203"/>
    <p:sldId id="12735" r:id="rId204"/>
    <p:sldId id="14061" r:id="rId205"/>
    <p:sldId id="14062" r:id="rId206"/>
    <p:sldId id="12585" r:id="rId207"/>
    <p:sldId id="14097" r:id="rId208"/>
    <p:sldId id="14098" r:id="rId209"/>
    <p:sldId id="14099" r:id="rId210"/>
    <p:sldId id="12589" r:id="rId211"/>
    <p:sldId id="8716" r:id="rId212"/>
    <p:sldId id="8717" r:id="rId213"/>
    <p:sldId id="12387" r:id="rId214"/>
    <p:sldId id="8718" r:id="rId215"/>
    <p:sldId id="8719" r:id="rId216"/>
    <p:sldId id="8720" r:id="rId217"/>
    <p:sldId id="8721" r:id="rId218"/>
    <p:sldId id="8722" r:id="rId219"/>
    <p:sldId id="12388" r:id="rId220"/>
    <p:sldId id="8725" r:id="rId221"/>
    <p:sldId id="14020" r:id="rId222"/>
    <p:sldId id="12596" r:id="rId223"/>
    <p:sldId id="14042" r:id="rId224"/>
    <p:sldId id="14043" r:id="rId225"/>
    <p:sldId id="12600" r:id="rId226"/>
    <p:sldId id="12601" r:id="rId227"/>
    <p:sldId id="12602" r:id="rId228"/>
    <p:sldId id="12603" r:id="rId229"/>
    <p:sldId id="12604" r:id="rId230"/>
    <p:sldId id="12605" r:id="rId231"/>
    <p:sldId id="12606" r:id="rId232"/>
    <p:sldId id="12607" r:id="rId233"/>
    <p:sldId id="12611" r:id="rId234"/>
    <p:sldId id="12612" r:id="rId235"/>
    <p:sldId id="12613" r:id="rId236"/>
    <p:sldId id="12614" r:id="rId237"/>
    <p:sldId id="14044" r:id="rId238"/>
    <p:sldId id="12615" r:id="rId239"/>
    <p:sldId id="14045" r:id="rId240"/>
    <p:sldId id="13993" r:id="rId241"/>
    <p:sldId id="14046" r:id="rId242"/>
    <p:sldId id="12617" r:id="rId243"/>
    <p:sldId id="12618" r:id="rId244"/>
    <p:sldId id="12621" r:id="rId245"/>
    <p:sldId id="14101" r:id="rId246"/>
    <p:sldId id="14102" r:id="rId247"/>
    <p:sldId id="14103" r:id="rId248"/>
    <p:sldId id="12625" r:id="rId249"/>
    <p:sldId id="8708" r:id="rId250"/>
    <p:sldId id="8710" r:id="rId251"/>
    <p:sldId id="8711" r:id="rId252"/>
    <p:sldId id="8712" r:id="rId253"/>
    <p:sldId id="8713" r:id="rId254"/>
    <p:sldId id="8714" r:id="rId255"/>
    <p:sldId id="14023" r:id="rId256"/>
    <p:sldId id="12636" r:id="rId257"/>
    <p:sldId id="14048" r:id="rId258"/>
    <p:sldId id="12637" r:id="rId259"/>
    <p:sldId id="12640" r:id="rId260"/>
    <p:sldId id="12641" r:id="rId261"/>
    <p:sldId id="12642" r:id="rId262"/>
    <p:sldId id="12643" r:id="rId263"/>
    <p:sldId id="12644" r:id="rId264"/>
    <p:sldId id="12645" r:id="rId265"/>
    <p:sldId id="12646" r:id="rId266"/>
    <p:sldId id="12647" r:id="rId267"/>
    <p:sldId id="12651" r:id="rId268"/>
    <p:sldId id="12652" r:id="rId269"/>
    <p:sldId id="12653" r:id="rId270"/>
    <p:sldId id="12654" r:id="rId271"/>
    <p:sldId id="14049" r:id="rId272"/>
    <p:sldId id="12655" r:id="rId273"/>
    <p:sldId id="14050" r:id="rId274"/>
    <p:sldId id="13994" r:id="rId275"/>
    <p:sldId id="12657" r:id="rId276"/>
    <p:sldId id="14063" r:id="rId277"/>
    <p:sldId id="12661" r:id="rId278"/>
    <p:sldId id="14105" r:id="rId279"/>
    <p:sldId id="14106" r:id="rId280"/>
    <p:sldId id="14107" r:id="rId281"/>
    <p:sldId id="12665" r:id="rId282"/>
    <p:sldId id="12666" r:id="rId283"/>
    <p:sldId id="12667" r:id="rId284"/>
    <p:sldId id="12668" r:id="rId285"/>
    <p:sldId id="12671" r:id="rId286"/>
    <p:sldId id="14026" r:id="rId287"/>
    <p:sldId id="12672" r:id="rId288"/>
    <p:sldId id="14051" r:id="rId289"/>
    <p:sldId id="12676" r:id="rId290"/>
    <p:sldId id="12677" r:id="rId291"/>
    <p:sldId id="12678" r:id="rId292"/>
    <p:sldId id="12679" r:id="rId293"/>
    <p:sldId id="12680" r:id="rId294"/>
    <p:sldId id="12681" r:id="rId295"/>
    <p:sldId id="12682" r:id="rId296"/>
    <p:sldId id="12683" r:id="rId297"/>
    <p:sldId id="12687" r:id="rId298"/>
    <p:sldId id="12688" r:id="rId299"/>
    <p:sldId id="12689" r:id="rId300"/>
    <p:sldId id="12690" r:id="rId301"/>
    <p:sldId id="14052" r:id="rId302"/>
    <p:sldId id="12693" r:id="rId303"/>
    <p:sldId id="12694" r:id="rId304"/>
    <p:sldId id="14064" r:id="rId305"/>
    <p:sldId id="12695" r:id="rId306"/>
    <p:sldId id="14065" r:id="rId307"/>
    <p:sldId id="12696" r:id="rId308"/>
    <p:sldId id="13997" r:id="rId309"/>
    <p:sldId id="13995" r:id="rId310"/>
    <p:sldId id="13998" r:id="rId311"/>
    <p:sldId id="13996" r:id="rId312"/>
    <p:sldId id="7438" r:id="rId313"/>
    <p:sldId id="7439" r:id="rId314"/>
    <p:sldId id="7440" r:id="rId315"/>
    <p:sldId id="13980" r:id="rId316"/>
    <p:sldId id="13981" r:id="rId317"/>
    <p:sldId id="13982" r:id="rId318"/>
    <p:sldId id="13983" r:id="rId319"/>
    <p:sldId id="7442" r:id="rId320"/>
    <p:sldId id="7837" r:id="rId321"/>
    <p:sldId id="13264" r:id="rId322"/>
    <p:sldId id="10178" r:id="rId323"/>
    <p:sldId id="10179" r:id="rId324"/>
    <p:sldId id="10180" r:id="rId325"/>
    <p:sldId id="10181" r:id="rId326"/>
    <p:sldId id="10182" r:id="rId327"/>
    <p:sldId id="10183" r:id="rId328"/>
    <p:sldId id="3147" r:id="rId329"/>
    <p:sldId id="3148" r:id="rId330"/>
    <p:sldId id="7922" r:id="rId331"/>
    <p:sldId id="13256" r:id="rId332"/>
    <p:sldId id="9386" r:id="rId333"/>
    <p:sldId id="9387" r:id="rId334"/>
    <p:sldId id="9388" r:id="rId335"/>
    <p:sldId id="9389" r:id="rId336"/>
    <p:sldId id="9390" r:id="rId337"/>
    <p:sldId id="9391" r:id="rId338"/>
    <p:sldId id="7697" r:id="rId339"/>
    <p:sldId id="2227" r:id="rId340"/>
    <p:sldId id="2228" r:id="rId341"/>
    <p:sldId id="10942" r:id="rId342"/>
    <p:sldId id="5654" r:id="rId343"/>
    <p:sldId id="7699" r:id="rId344"/>
    <p:sldId id="13254" r:id="rId345"/>
    <p:sldId id="8517" r:id="rId346"/>
    <p:sldId id="258" r:id="rId347"/>
    <p:sldId id="1425" r:id="rId348"/>
    <p:sldId id="260" r:id="rId349"/>
    <p:sldId id="14001" r:id="rId350"/>
    <p:sldId id="262" r:id="rId351"/>
    <p:sldId id="14002" r:id="rId352"/>
    <p:sldId id="13999" r:id="rId353"/>
    <p:sldId id="14003" r:id="rId354"/>
    <p:sldId id="14000" r:id="rId355"/>
    <p:sldId id="14004" r:id="rId356"/>
    <p:sldId id="268" r:id="rId357"/>
    <p:sldId id="14005" r:id="rId358"/>
    <p:sldId id="270" r:id="rId359"/>
    <p:sldId id="14006" r:id="rId360"/>
    <p:sldId id="272" r:id="rId361"/>
    <p:sldId id="14007" r:id="rId362"/>
    <p:sldId id="274" r:id="rId363"/>
    <p:sldId id="14008" r:id="rId364"/>
    <p:sldId id="276" r:id="rId365"/>
    <p:sldId id="14009" r:id="rId366"/>
    <p:sldId id="278" r:id="rId367"/>
    <p:sldId id="14010" r:id="rId368"/>
    <p:sldId id="280" r:id="rId369"/>
    <p:sldId id="14011" r:id="rId370"/>
    <p:sldId id="282" r:id="rId371"/>
    <p:sldId id="14012" r:id="rId372"/>
    <p:sldId id="284" r:id="rId373"/>
    <p:sldId id="14013" r:id="rId374"/>
    <p:sldId id="286" r:id="rId375"/>
    <p:sldId id="14066" r:id="rId376"/>
    <p:sldId id="12389" r:id="rId377"/>
    <p:sldId id="14067" r:id="rId378"/>
    <p:sldId id="12000" r:id="rId379"/>
    <p:sldId id="12001" r:id="rId380"/>
    <p:sldId id="14068" r:id="rId381"/>
    <p:sldId id="10276" r:id="rId382"/>
    <p:sldId id="10277" r:id="rId383"/>
    <p:sldId id="10278" r:id="rId384"/>
    <p:sldId id="14069" r:id="rId385"/>
    <p:sldId id="4754" r:id="rId386"/>
    <p:sldId id="10019" r:id="rId387"/>
    <p:sldId id="14070" r:id="rId388"/>
    <p:sldId id="12438" r:id="rId389"/>
    <p:sldId id="12439" r:id="rId390"/>
    <p:sldId id="12440" r:id="rId391"/>
    <p:sldId id="14071" r:id="rId392"/>
    <p:sldId id="14015" r:id="rId393"/>
    <p:sldId id="14016" r:id="rId394"/>
    <p:sldId id="14072" r:id="rId395"/>
    <p:sldId id="12472" r:id="rId396"/>
    <p:sldId id="12473" r:id="rId397"/>
    <p:sldId id="12474" r:id="rId398"/>
    <p:sldId id="14073" r:id="rId399"/>
    <p:sldId id="14018" r:id="rId400"/>
    <p:sldId id="14019" r:id="rId401"/>
    <p:sldId id="14074" r:id="rId402"/>
    <p:sldId id="12724" r:id="rId403"/>
    <p:sldId id="12725" r:id="rId404"/>
    <p:sldId id="12726" r:id="rId405"/>
    <p:sldId id="14075" r:id="rId406"/>
    <p:sldId id="14021" r:id="rId407"/>
    <p:sldId id="14022" r:id="rId408"/>
    <p:sldId id="14076" r:id="rId409"/>
    <p:sldId id="12608" r:id="rId410"/>
    <p:sldId id="12609" r:id="rId411"/>
    <p:sldId id="12610" r:id="rId412"/>
    <p:sldId id="14077" r:id="rId413"/>
    <p:sldId id="14024" r:id="rId414"/>
    <p:sldId id="14025" r:id="rId415"/>
    <p:sldId id="14078" r:id="rId416"/>
    <p:sldId id="12648" r:id="rId417"/>
    <p:sldId id="12649" r:id="rId418"/>
    <p:sldId id="12650" r:id="rId419"/>
    <p:sldId id="14079" r:id="rId420"/>
    <p:sldId id="14027" r:id="rId421"/>
    <p:sldId id="14028" r:id="rId422"/>
    <p:sldId id="14080" r:id="rId423"/>
    <p:sldId id="12684" r:id="rId424"/>
    <p:sldId id="12685" r:id="rId425"/>
    <p:sldId id="12686" r:id="rId426"/>
    <p:sldId id="14081" r:id="rId427"/>
    <p:sldId id="10944" r:id="rId428"/>
    <p:sldId id="2487" r:id="rId429"/>
    <p:sldId id="2488" r:id="rId430"/>
    <p:sldId id="2489" r:id="rId431"/>
    <p:sldId id="2490" r:id="rId432"/>
    <p:sldId id="2491" r:id="rId433"/>
    <p:sldId id="2492" r:id="rId434"/>
    <p:sldId id="14082" r:id="rId435"/>
    <p:sldId id="14108" r:id="rId436"/>
  </p:sldIdLst>
  <p:sldSz cx="12192000" cy="6858000"/>
  <p:notesSz cx="6858000" cy="9144000"/>
  <p:embeddedFontLst>
    <p:embeddedFont>
      <p:font typeface="Avva_Marcos" panose="04020500000000000000" pitchFamily="82" charset="0"/>
      <p:regular r:id="rId438"/>
    </p:embeddedFont>
    <p:embeddedFont>
      <p:font typeface="Book Antiqua" panose="02040602050305030304" pitchFamily="18" charset="0"/>
      <p:regular r:id="rId439"/>
      <p:bold r:id="rId440"/>
      <p:italic r:id="rId441"/>
      <p:boldItalic r:id="rId442"/>
    </p:embeddedFont>
    <p:embeddedFont>
      <p:font typeface="CS Avva Shenouda" panose="020B7200000000000000" pitchFamily="34" charset="0"/>
      <p:regular r:id="rId44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N8hIDPhl19pq1sdomt3PQ==" hashData="dxP86KveNmPeDoDcQOSnygRRL+1b/jUSRrL2ngcEbhr3eKV/XQWkREigALhgAgKIhWxQ4WakFiHx/CIfaURibQ=="/>
  <p:extLst>
    <p:ext uri="{521415D9-36F7-43E2-AB2F-B90AF26B5E84}">
      <p14:sectionLst xmlns:p14="http://schemas.microsoft.com/office/powerpoint/2010/main">
        <p14:section name="KANDIL" id="{212A9643-FEB5-4FA1-89E0-941EB89264D1}">
          <p14:sldIdLst>
            <p14:sldId id="263"/>
            <p14:sldId id="13992"/>
          </p14:sldIdLst>
        </p14:section>
        <p14:section name="1ère Prière" id="{5FE8E941-E451-4509-BA79-0E91524851E2}">
          <p14:sldIdLst>
            <p14:sldId id="12419"/>
            <p14:sldId id="264"/>
            <p14:sldId id="265"/>
            <p14:sldId id="266"/>
            <p14:sldId id="267"/>
            <p14:sldId id="8621"/>
            <p14:sldId id="8622"/>
            <p14:sldId id="8623"/>
            <p14:sldId id="8624"/>
            <p14:sldId id="8625"/>
            <p14:sldId id="8626"/>
            <p14:sldId id="11379"/>
            <p14:sldId id="7788"/>
            <p14:sldId id="7789"/>
            <p14:sldId id="12751"/>
            <p14:sldId id="13373"/>
            <p14:sldId id="13374"/>
            <p14:sldId id="8603"/>
            <p14:sldId id="7730"/>
            <p14:sldId id="7733"/>
            <p14:sldId id="7735"/>
            <p14:sldId id="7738"/>
            <p14:sldId id="8614"/>
            <p14:sldId id="8615"/>
            <p14:sldId id="8428"/>
            <p14:sldId id="8427"/>
            <p14:sldId id="7800"/>
            <p14:sldId id="7818"/>
            <p14:sldId id="7819"/>
            <p14:sldId id="8562"/>
            <p14:sldId id="8563"/>
            <p14:sldId id="8564"/>
            <p14:sldId id="8565"/>
            <p14:sldId id="12421"/>
            <p14:sldId id="8438"/>
            <p14:sldId id="8439"/>
            <p14:sldId id="8440"/>
            <p14:sldId id="8441"/>
            <p14:sldId id="8442"/>
            <p14:sldId id="8443"/>
            <p14:sldId id="12395"/>
            <p14:sldId id="14083"/>
            <p14:sldId id="12396"/>
            <p14:sldId id="12397"/>
            <p14:sldId id="12398"/>
            <p14:sldId id="12399"/>
            <p14:sldId id="14084"/>
            <p14:sldId id="12401"/>
            <p14:sldId id="12400"/>
            <p14:sldId id="12402"/>
            <p14:sldId id="12403"/>
            <p14:sldId id="12404"/>
            <p14:sldId id="12405"/>
            <p14:sldId id="14085"/>
            <p14:sldId id="14086"/>
            <p14:sldId id="13985"/>
            <p14:sldId id="12407"/>
            <p14:sldId id="14029"/>
            <p14:sldId id="14030"/>
            <p14:sldId id="12408"/>
            <p14:sldId id="14031"/>
            <p14:sldId id="10260"/>
            <p14:sldId id="10261"/>
            <p14:sldId id="10262"/>
            <p14:sldId id="12418"/>
            <p14:sldId id="12409"/>
            <p14:sldId id="2200"/>
            <p14:sldId id="2201"/>
            <p14:sldId id="2202"/>
            <p14:sldId id="10288"/>
            <p14:sldId id="10307"/>
            <p14:sldId id="12410"/>
            <p14:sldId id="12411"/>
            <p14:sldId id="14032"/>
            <p14:sldId id="12412"/>
            <p14:sldId id="12413"/>
            <p14:sldId id="12422"/>
            <p14:sldId id="8487"/>
            <p14:sldId id="8488"/>
            <p14:sldId id="8489"/>
            <p14:sldId id="8490"/>
            <p14:sldId id="8491"/>
            <p14:sldId id="8492"/>
            <p14:sldId id="8493"/>
            <p14:sldId id="8388"/>
            <p14:sldId id="8389"/>
            <p14:sldId id="8390"/>
            <p14:sldId id="8391"/>
            <p14:sldId id="8392"/>
            <p14:sldId id="12414"/>
            <p14:sldId id="14053"/>
            <p14:sldId id="12415"/>
            <p14:sldId id="14054"/>
            <p14:sldId id="12416"/>
            <p14:sldId id="14055"/>
            <p14:sldId id="12417"/>
            <p14:sldId id="14056"/>
          </p14:sldIdLst>
        </p14:section>
        <p14:section name="2ème Prière" id="{3614172F-9A91-411D-A9CE-641519D9A906}">
          <p14:sldIdLst>
            <p14:sldId id="12420"/>
            <p14:sldId id="14087"/>
            <p14:sldId id="14088"/>
            <p14:sldId id="14089"/>
            <p14:sldId id="12426"/>
            <p14:sldId id="8702"/>
            <p14:sldId id="8703"/>
            <p14:sldId id="8704"/>
            <p14:sldId id="8705"/>
            <p14:sldId id="8706"/>
            <p14:sldId id="8707"/>
            <p14:sldId id="12406"/>
            <p14:sldId id="12427"/>
            <p14:sldId id="12428"/>
            <p14:sldId id="14033"/>
            <p14:sldId id="12430"/>
            <p14:sldId id="12431"/>
            <p14:sldId id="12432"/>
            <p14:sldId id="12433"/>
            <p14:sldId id="12434"/>
            <p14:sldId id="12435"/>
            <p14:sldId id="12436"/>
            <p14:sldId id="12437"/>
            <p14:sldId id="12441"/>
            <p14:sldId id="12442"/>
            <p14:sldId id="12443"/>
            <p14:sldId id="12444"/>
            <p14:sldId id="14034"/>
            <p14:sldId id="12445"/>
            <p14:sldId id="12447"/>
            <p14:sldId id="12448"/>
            <p14:sldId id="12449"/>
          </p14:sldIdLst>
        </p14:section>
        <p14:section name="3ème Prière" id="{BB3E29C1-DA81-46D1-B530-BCDF3918C0A3}">
          <p14:sldIdLst>
            <p14:sldId id="12450"/>
            <p14:sldId id="14090"/>
            <p14:sldId id="14091"/>
            <p14:sldId id="14092"/>
            <p14:sldId id="12454"/>
            <p14:sldId id="7783"/>
            <p14:sldId id="9407"/>
            <p14:sldId id="12578"/>
            <p14:sldId id="12579"/>
            <p14:sldId id="12580"/>
            <p14:sldId id="12581"/>
            <p14:sldId id="14014"/>
            <p14:sldId id="12461"/>
            <p14:sldId id="14035"/>
            <p14:sldId id="12462"/>
            <p14:sldId id="12582"/>
            <p14:sldId id="14036"/>
            <p14:sldId id="12464"/>
            <p14:sldId id="12465"/>
            <p14:sldId id="12466"/>
            <p14:sldId id="12467"/>
            <p14:sldId id="12468"/>
            <p14:sldId id="12469"/>
            <p14:sldId id="12470"/>
            <p14:sldId id="12471"/>
            <p14:sldId id="12475"/>
            <p14:sldId id="12476"/>
            <p14:sldId id="12477"/>
            <p14:sldId id="12478"/>
            <p14:sldId id="12479"/>
            <p14:sldId id="14037"/>
            <p14:sldId id="12481"/>
            <p14:sldId id="14057"/>
            <p14:sldId id="12482"/>
            <p14:sldId id="12583"/>
            <p14:sldId id="12584"/>
            <p14:sldId id="14058"/>
          </p14:sldIdLst>
        </p14:section>
        <p14:section name="4ème Prière" id="{7C506D48-477C-4363-BA7D-5DF785E21AC8}">
          <p14:sldIdLst>
            <p14:sldId id="12697"/>
            <p14:sldId id="14093"/>
            <p14:sldId id="14094"/>
            <p14:sldId id="14095"/>
            <p14:sldId id="12701"/>
            <p14:sldId id="12702"/>
            <p14:sldId id="12703"/>
            <p14:sldId id="12705"/>
            <p14:sldId id="12711"/>
            <p14:sldId id="14017"/>
            <p14:sldId id="12712"/>
            <p14:sldId id="14038"/>
            <p14:sldId id="12713"/>
            <p14:sldId id="14039"/>
            <p14:sldId id="12716"/>
            <p14:sldId id="12717"/>
            <p14:sldId id="12718"/>
            <p14:sldId id="12719"/>
            <p14:sldId id="12720"/>
            <p14:sldId id="12721"/>
            <p14:sldId id="12722"/>
            <p14:sldId id="12723"/>
            <p14:sldId id="12727"/>
            <p14:sldId id="12728"/>
            <p14:sldId id="12729"/>
            <p14:sldId id="12730"/>
            <p14:sldId id="14040"/>
            <p14:sldId id="12731"/>
            <p14:sldId id="14041"/>
            <p14:sldId id="12733"/>
            <p14:sldId id="14059"/>
            <p14:sldId id="12734"/>
            <p14:sldId id="14060"/>
            <p14:sldId id="12735"/>
            <p14:sldId id="14061"/>
            <p14:sldId id="14062"/>
          </p14:sldIdLst>
        </p14:section>
        <p14:section name="5ème Prière" id="{4E8E9F7D-7D0F-4768-9A30-439CB624438C}">
          <p14:sldIdLst>
            <p14:sldId id="12585"/>
            <p14:sldId id="14097"/>
            <p14:sldId id="14098"/>
            <p14:sldId id="14099"/>
            <p14:sldId id="12589"/>
            <p14:sldId id="8716"/>
            <p14:sldId id="8717"/>
            <p14:sldId id="12387"/>
            <p14:sldId id="8718"/>
            <p14:sldId id="8719"/>
            <p14:sldId id="8720"/>
            <p14:sldId id="8721"/>
            <p14:sldId id="8722"/>
            <p14:sldId id="12388"/>
            <p14:sldId id="8725"/>
            <p14:sldId id="14020"/>
            <p14:sldId id="12596"/>
            <p14:sldId id="14042"/>
            <p14:sldId id="14043"/>
            <p14:sldId id="12600"/>
            <p14:sldId id="12601"/>
            <p14:sldId id="12602"/>
            <p14:sldId id="12603"/>
            <p14:sldId id="12604"/>
            <p14:sldId id="12605"/>
            <p14:sldId id="12606"/>
            <p14:sldId id="12607"/>
            <p14:sldId id="12611"/>
            <p14:sldId id="12612"/>
            <p14:sldId id="12613"/>
            <p14:sldId id="12614"/>
            <p14:sldId id="14044"/>
            <p14:sldId id="12615"/>
            <p14:sldId id="14045"/>
            <p14:sldId id="13993"/>
            <p14:sldId id="14046"/>
            <p14:sldId id="12617"/>
            <p14:sldId id="12618"/>
          </p14:sldIdLst>
        </p14:section>
        <p14:section name="6ème Prière" id="{541D23AB-C816-402E-AB47-63B6C7319A6A}">
          <p14:sldIdLst>
            <p14:sldId id="12621"/>
            <p14:sldId id="14101"/>
            <p14:sldId id="14102"/>
            <p14:sldId id="14103"/>
            <p14:sldId id="12625"/>
            <p14:sldId id="8708"/>
            <p14:sldId id="8710"/>
            <p14:sldId id="8711"/>
            <p14:sldId id="8712"/>
            <p14:sldId id="8713"/>
            <p14:sldId id="8714"/>
            <p14:sldId id="14023"/>
            <p14:sldId id="12636"/>
            <p14:sldId id="14048"/>
            <p14:sldId id="12637"/>
            <p14:sldId id="12640"/>
            <p14:sldId id="12641"/>
            <p14:sldId id="12642"/>
            <p14:sldId id="12643"/>
            <p14:sldId id="12644"/>
            <p14:sldId id="12645"/>
            <p14:sldId id="12646"/>
            <p14:sldId id="12647"/>
            <p14:sldId id="12651"/>
            <p14:sldId id="12652"/>
            <p14:sldId id="12653"/>
            <p14:sldId id="12654"/>
            <p14:sldId id="14049"/>
            <p14:sldId id="12655"/>
            <p14:sldId id="14050"/>
            <p14:sldId id="13994"/>
            <p14:sldId id="12657"/>
            <p14:sldId id="14063"/>
          </p14:sldIdLst>
        </p14:section>
        <p14:section name="7ème Prière" id="{C84BFB3F-AC6E-4DF1-B4AB-343F37E007A0}">
          <p14:sldIdLst>
            <p14:sldId id="12661"/>
            <p14:sldId id="14105"/>
            <p14:sldId id="14106"/>
            <p14:sldId id="14107"/>
            <p14:sldId id="12665"/>
            <p14:sldId id="12666"/>
            <p14:sldId id="12667"/>
            <p14:sldId id="12668"/>
            <p14:sldId id="12671"/>
            <p14:sldId id="14026"/>
            <p14:sldId id="12672"/>
            <p14:sldId id="14051"/>
            <p14:sldId id="12676"/>
            <p14:sldId id="12677"/>
            <p14:sldId id="12678"/>
            <p14:sldId id="12679"/>
            <p14:sldId id="12680"/>
            <p14:sldId id="12681"/>
            <p14:sldId id="12682"/>
            <p14:sldId id="12683"/>
            <p14:sldId id="12687"/>
            <p14:sldId id="12688"/>
            <p14:sldId id="12689"/>
            <p14:sldId id="12690"/>
            <p14:sldId id="14052"/>
            <p14:sldId id="12693"/>
            <p14:sldId id="12694"/>
            <p14:sldId id="14064"/>
            <p14:sldId id="12695"/>
            <p14:sldId id="14065"/>
            <p14:sldId id="12696"/>
            <p14:sldId id="13997"/>
            <p14:sldId id="13995"/>
            <p14:sldId id="13998"/>
            <p14:sldId id="13996"/>
            <p14:sldId id="7438"/>
            <p14:sldId id="7439"/>
            <p14:sldId id="7440"/>
            <p14:sldId id="13980"/>
            <p14:sldId id="13981"/>
            <p14:sldId id="13982"/>
            <p14:sldId id="13983"/>
            <p14:sldId id="7442"/>
            <p14:sldId id="7837"/>
            <p14:sldId id="13264"/>
            <p14:sldId id="10178"/>
            <p14:sldId id="10179"/>
            <p14:sldId id="10180"/>
            <p14:sldId id="10181"/>
            <p14:sldId id="10182"/>
            <p14:sldId id="10183"/>
            <p14:sldId id="3147"/>
            <p14:sldId id="3148"/>
            <p14:sldId id="7922"/>
            <p14:sldId id="13256"/>
            <p14:sldId id="9386"/>
            <p14:sldId id="9387"/>
            <p14:sldId id="9388"/>
            <p14:sldId id="9389"/>
            <p14:sldId id="9390"/>
            <p14:sldId id="9391"/>
            <p14:sldId id="7697"/>
            <p14:sldId id="2227"/>
            <p14:sldId id="2228"/>
            <p14:sldId id="10942"/>
            <p14:sldId id="5654"/>
            <p14:sldId id="7699"/>
            <p14:sldId id="13254"/>
            <p14:sldId id="8517"/>
            <p14:sldId id="258"/>
            <p14:sldId id="1425"/>
            <p14:sldId id="260"/>
            <p14:sldId id="14001"/>
            <p14:sldId id="262"/>
            <p14:sldId id="14002"/>
            <p14:sldId id="13999"/>
            <p14:sldId id="14003"/>
            <p14:sldId id="14000"/>
            <p14:sldId id="14004"/>
            <p14:sldId id="268"/>
            <p14:sldId id="14005"/>
            <p14:sldId id="270"/>
            <p14:sldId id="14006"/>
            <p14:sldId id="272"/>
            <p14:sldId id="14007"/>
            <p14:sldId id="274"/>
            <p14:sldId id="14008"/>
            <p14:sldId id="276"/>
            <p14:sldId id="14009"/>
            <p14:sldId id="278"/>
            <p14:sldId id="14010"/>
            <p14:sldId id="280"/>
            <p14:sldId id="14011"/>
            <p14:sldId id="282"/>
            <p14:sldId id="14012"/>
            <p14:sldId id="284"/>
            <p14:sldId id="14013"/>
            <p14:sldId id="286"/>
            <p14:sldId id="14066"/>
          </p14:sldIdLst>
        </p14:section>
        <p14:section name="Optionnels" id="{47515C7A-9AB5-4AED-A9CF-B11F66CDCF93}">
          <p14:sldIdLst>
            <p14:sldId id="12389"/>
            <p14:sldId id="14067"/>
            <p14:sldId id="12000"/>
            <p14:sldId id="12001"/>
            <p14:sldId id="14068"/>
            <p14:sldId id="10276"/>
            <p14:sldId id="10277"/>
            <p14:sldId id="10278"/>
            <p14:sldId id="14069"/>
            <p14:sldId id="4754"/>
            <p14:sldId id="10019"/>
            <p14:sldId id="14070"/>
            <p14:sldId id="12438"/>
            <p14:sldId id="12439"/>
            <p14:sldId id="12440"/>
            <p14:sldId id="14071"/>
            <p14:sldId id="14015"/>
            <p14:sldId id="14016"/>
            <p14:sldId id="14072"/>
            <p14:sldId id="12472"/>
            <p14:sldId id="12473"/>
            <p14:sldId id="12474"/>
            <p14:sldId id="14073"/>
            <p14:sldId id="14018"/>
            <p14:sldId id="14019"/>
            <p14:sldId id="14074"/>
            <p14:sldId id="12724"/>
            <p14:sldId id="12725"/>
            <p14:sldId id="12726"/>
            <p14:sldId id="14075"/>
            <p14:sldId id="14021"/>
            <p14:sldId id="14022"/>
            <p14:sldId id="14076"/>
            <p14:sldId id="12608"/>
            <p14:sldId id="12609"/>
            <p14:sldId id="12610"/>
            <p14:sldId id="14077"/>
            <p14:sldId id="14024"/>
            <p14:sldId id="14025"/>
            <p14:sldId id="14078"/>
            <p14:sldId id="12648"/>
            <p14:sldId id="12649"/>
            <p14:sldId id="12650"/>
            <p14:sldId id="14079"/>
            <p14:sldId id="14027"/>
            <p14:sldId id="14028"/>
            <p14:sldId id="14080"/>
            <p14:sldId id="12684"/>
            <p14:sldId id="12685"/>
            <p14:sldId id="12686"/>
            <p14:sldId id="14081"/>
            <p14:sldId id="10944"/>
            <p14:sldId id="2487"/>
            <p14:sldId id="2488"/>
            <p14:sldId id="2489"/>
            <p14:sldId id="2490"/>
            <p14:sldId id="2491"/>
            <p14:sldId id="2492"/>
            <p14:sldId id="14082"/>
            <p14:sldId id="141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5223" autoAdjust="0"/>
  </p:normalViewPr>
  <p:slideViewPr>
    <p:cSldViewPr snapToGrid="0">
      <p:cViewPr varScale="1">
        <p:scale>
          <a:sx n="74" d="100"/>
          <a:sy n="74" d="100"/>
        </p:scale>
        <p:origin x="1003" y="283"/>
      </p:cViewPr>
      <p:guideLst/>
    </p:cSldViewPr>
  </p:slideViewPr>
  <p:notesTextViewPr>
    <p:cViewPr>
      <p:scale>
        <a:sx n="1" d="1"/>
        <a:sy n="1" d="1"/>
      </p:scale>
      <p:origin x="0" y="0"/>
    </p:cViewPr>
  </p:notesTextViewPr>
  <p:sorterViewPr>
    <p:cViewPr>
      <p:scale>
        <a:sx n="90" d="100"/>
        <a:sy n="90" d="100"/>
      </p:scale>
      <p:origin x="0" y="-9435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presProps" Target="presProps.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theme" Target="theme/theme1.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notesMaster" Target="notesMasters/notesMaster1.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font" Target="fonts/font2.fntdata"/><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374" Type="http://schemas.openxmlformats.org/officeDocument/2006/relationships/slide" Target="slides/slide372.xml"/><Relationship Id="rId395" Type="http://schemas.openxmlformats.org/officeDocument/2006/relationships/slide" Target="slides/slide393.xml"/><Relationship Id="rId409" Type="http://schemas.openxmlformats.org/officeDocument/2006/relationships/slide" Target="slides/slide407.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420" Type="http://schemas.openxmlformats.org/officeDocument/2006/relationships/slide" Target="slides/slide418.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41" Type="http://schemas.openxmlformats.org/officeDocument/2006/relationships/font" Target="fonts/font4.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364" Type="http://schemas.openxmlformats.org/officeDocument/2006/relationships/slide" Target="slides/slide362.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410" Type="http://schemas.openxmlformats.org/officeDocument/2006/relationships/slide" Target="slides/slide408.xml"/><Relationship Id="rId431" Type="http://schemas.openxmlformats.org/officeDocument/2006/relationships/slide" Target="slides/slide429.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slide" Target="slides/slide398.xml"/><Relationship Id="rId421" Type="http://schemas.openxmlformats.org/officeDocument/2006/relationships/slide" Target="slides/slide419.xml"/><Relationship Id="rId442" Type="http://schemas.openxmlformats.org/officeDocument/2006/relationships/font" Target="fonts/font5.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411" Type="http://schemas.openxmlformats.org/officeDocument/2006/relationships/slide" Target="slides/slide409.xml"/><Relationship Id="rId432" Type="http://schemas.openxmlformats.org/officeDocument/2006/relationships/slide" Target="slides/slide430.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font" Target="fonts/font6.fntdata"/><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viewProps" Target="viewProps.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tableStyles" Target="tableStyles.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font" Target="fonts/font1.fntdata"/><Relationship Id="rId242" Type="http://schemas.openxmlformats.org/officeDocument/2006/relationships/slide" Target="slides/slide240.xml"/><Relationship Id="rId284" Type="http://schemas.openxmlformats.org/officeDocument/2006/relationships/slide" Target="slides/slide282.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font" Target="fonts/font3.fntdata"/><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ook Antiqua" panose="02040602050305030304" pitchFamily="18"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ook Antiqua" panose="02040602050305030304" pitchFamily="18" charset="0"/>
              </a:defRPr>
            </a:lvl1pPr>
          </a:lstStyle>
          <a:p>
            <a:fld id="{33B04610-E9AF-4212-9F92-9A1747DEE9C6}" type="datetimeFigureOut">
              <a:rPr lang="fr-FR" smtClean="0"/>
              <a:pPr/>
              <a:t>10/04/2025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ook Antiqua" panose="02040602050305030304" pitchFamily="18"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ook Antiqua" panose="02040602050305030304" pitchFamily="18" charset="0"/>
              </a:defRPr>
            </a:lvl1pPr>
          </a:lstStyle>
          <a:p>
            <a:fld id="{0BAB2E87-39EB-437B-B0E8-7459E4C8355A}" type="slidenum">
              <a:rPr lang="fr-FR" smtClean="0"/>
              <a:pPr/>
              <a:t>‹N°›</a:t>
            </a:fld>
            <a:endParaRPr lang="fr-FR" dirty="0"/>
          </a:p>
        </p:txBody>
      </p:sp>
    </p:spTree>
    <p:extLst>
      <p:ext uri="{BB962C8B-B14F-4D97-AF65-F5344CB8AC3E}">
        <p14:creationId xmlns:p14="http://schemas.microsoft.com/office/powerpoint/2010/main" val="3048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ook Antiqua" panose="02040602050305030304" pitchFamily="18" charset="0"/>
        <a:ea typeface="+mn-ea"/>
        <a:cs typeface="+mn-cs"/>
      </a:defRPr>
    </a:lvl1pPr>
    <a:lvl2pPr marL="457200" algn="l" defTabSz="914400" rtl="0" eaLnBrk="1" latinLnBrk="0" hangingPunct="1">
      <a:defRPr sz="1200" kern="1200">
        <a:solidFill>
          <a:schemeClr val="tx1"/>
        </a:solidFill>
        <a:latin typeface="Book Antiqua" panose="02040602050305030304" pitchFamily="18" charset="0"/>
        <a:ea typeface="+mn-ea"/>
        <a:cs typeface="+mn-cs"/>
      </a:defRPr>
    </a:lvl2pPr>
    <a:lvl3pPr marL="914400" algn="l" defTabSz="914400" rtl="0" eaLnBrk="1" latinLnBrk="0" hangingPunct="1">
      <a:defRPr sz="1200" kern="1200">
        <a:solidFill>
          <a:schemeClr val="tx1"/>
        </a:solidFill>
        <a:latin typeface="Book Antiqua" panose="02040602050305030304" pitchFamily="18" charset="0"/>
        <a:ea typeface="+mn-ea"/>
        <a:cs typeface="+mn-cs"/>
      </a:defRPr>
    </a:lvl3pPr>
    <a:lvl4pPr marL="1371600" algn="l" defTabSz="914400" rtl="0" eaLnBrk="1" latinLnBrk="0" hangingPunct="1">
      <a:defRPr sz="1200" kern="1200">
        <a:solidFill>
          <a:schemeClr val="tx1"/>
        </a:solidFill>
        <a:latin typeface="Book Antiqua" panose="02040602050305030304" pitchFamily="18" charset="0"/>
        <a:ea typeface="+mn-ea"/>
        <a:cs typeface="+mn-cs"/>
      </a:defRPr>
    </a:lvl4pPr>
    <a:lvl5pPr marL="1828800" algn="l" defTabSz="914400" rtl="0" eaLnBrk="1" latinLnBrk="0" hangingPunct="1">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883715" name="Rectangle 2"/>
          <p:cNvSpPr>
            <a:spLocks noGrp="1" noRot="1" noChangeAspect="1" noChangeArrowheads="1" noTextEdit="1"/>
          </p:cNvSpPr>
          <p:nvPr>
            <p:ph type="sldImg"/>
          </p:nvPr>
        </p:nvSpPr>
        <p:spPr>
          <a:xfrm>
            <a:off x="2311400" y="522288"/>
            <a:ext cx="4640263"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449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96706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65451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233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334066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21013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258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52561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86487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259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391856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260</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256135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261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873172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11439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38984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645033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267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357814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060950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6680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5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114467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849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935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288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657890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289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074697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290</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009432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291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28775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454479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508774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4205367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297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4042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797316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307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9947356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309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223365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5D5C130-5C99-44CA-91F0-5D86360B764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0147" name="Rectangle 2"/>
          <p:cNvSpPr>
            <a:spLocks noGrp="1" noRot="1" noChangeAspect="1" noChangeArrowheads="1" noTextEdit="1"/>
          </p:cNvSpPr>
          <p:nvPr>
            <p:ph type="sldImg"/>
          </p:nvPr>
        </p:nvSpPr>
        <p:spPr>
          <a:xfrm>
            <a:off x="2309813" y="522288"/>
            <a:ext cx="4643437" cy="2611437"/>
          </a:xfrm>
          <a:ln/>
        </p:spPr>
      </p:sp>
      <p:sp>
        <p:nvSpPr>
          <p:cNvPr id="1030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222034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B1022E5-53AF-430E-A5A8-19828F8741C8}"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1171" name="Rectangle 2"/>
          <p:cNvSpPr>
            <a:spLocks noGrp="1" noRot="1" noChangeAspect="1" noChangeArrowheads="1" noTextEdit="1"/>
          </p:cNvSpPr>
          <p:nvPr>
            <p:ph type="sldImg"/>
          </p:nvPr>
        </p:nvSpPr>
        <p:spPr>
          <a:xfrm>
            <a:off x="2309813" y="522288"/>
            <a:ext cx="4643437" cy="2611437"/>
          </a:xfrm>
          <a:ln/>
        </p:spPr>
      </p:sp>
      <p:sp>
        <p:nvSpPr>
          <p:cNvPr id="10311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7227696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14CB19C-0C71-43FC-8A67-E2B8DB646F1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2195" name="Rectangle 2"/>
          <p:cNvSpPr>
            <a:spLocks noGrp="1" noRot="1" noChangeAspect="1" noChangeArrowheads="1" noTextEdit="1"/>
          </p:cNvSpPr>
          <p:nvPr>
            <p:ph type="sldImg"/>
          </p:nvPr>
        </p:nvSpPr>
        <p:spPr>
          <a:xfrm>
            <a:off x="2309813" y="522288"/>
            <a:ext cx="4643437" cy="2611437"/>
          </a:xfrm>
          <a:ln/>
        </p:spPr>
      </p:sp>
      <p:sp>
        <p:nvSpPr>
          <p:cNvPr id="103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1992014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336443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41464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1519165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7127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80E6C-67BE-4565-A801-7A1344C7976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7315" name="Rectangle 2"/>
          <p:cNvSpPr>
            <a:spLocks noGrp="1" noRot="1" noChangeAspect="1" noChangeArrowheads="1" noTextEdit="1"/>
          </p:cNvSpPr>
          <p:nvPr>
            <p:ph type="sldImg"/>
          </p:nvPr>
        </p:nvSpPr>
        <p:spPr>
          <a:xfrm>
            <a:off x="2309813" y="522288"/>
            <a:ext cx="4643437" cy="2611437"/>
          </a:xfrm>
          <a:ln/>
        </p:spPr>
      </p:sp>
      <p:sp>
        <p:nvSpPr>
          <p:cNvPr id="10373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4210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497203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C0440AE-BA39-4D96-BDC2-7B46D596AB0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8339" name="Rectangle 2"/>
          <p:cNvSpPr>
            <a:spLocks noGrp="1" noRot="1" noChangeAspect="1" noChangeArrowheads="1" noTextEdit="1"/>
          </p:cNvSpPr>
          <p:nvPr>
            <p:ph type="sldImg"/>
          </p:nvPr>
        </p:nvSpPr>
        <p:spPr>
          <a:xfrm>
            <a:off x="2309813" y="522288"/>
            <a:ext cx="4643437" cy="2611437"/>
          </a:xfrm>
          <a:ln/>
        </p:spPr>
      </p:sp>
      <p:sp>
        <p:nvSpPr>
          <p:cNvPr id="103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324543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86053483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59684332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0E799D7-1BF7-4039-A76F-A2CB345CE5C0}" type="slidenum">
              <a:rPr kumimoji="0" lang="ar-SA"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7823362" name="Rectangle 2"/>
          <p:cNvSpPr>
            <a:spLocks noGrp="1" noRot="1" noChangeAspect="1" noChangeArrowheads="1" noTextEdit="1"/>
          </p:cNvSpPr>
          <p:nvPr>
            <p:ph type="sldImg"/>
          </p:nvPr>
        </p:nvSpPr>
        <p:spPr>
          <a:xfrm>
            <a:off x="2309813" y="522288"/>
            <a:ext cx="4643437" cy="2611437"/>
          </a:xfrm>
          <a:ln/>
        </p:spPr>
      </p:sp>
      <p:sp>
        <p:nvSpPr>
          <p:cNvPr id="7823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5225163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BF81734-2469-4070-B170-0791F76B5230}"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6291" name="Rectangle 2"/>
          <p:cNvSpPr>
            <a:spLocks noGrp="1" noRot="1" noChangeAspect="1" noChangeArrowheads="1" noTextEdit="1"/>
          </p:cNvSpPr>
          <p:nvPr>
            <p:ph type="sldImg"/>
          </p:nvPr>
        </p:nvSpPr>
        <p:spPr>
          <a:xfrm>
            <a:off x="2309813" y="522288"/>
            <a:ext cx="4643437" cy="2611437"/>
          </a:xfrm>
          <a:ln/>
        </p:spPr>
      </p:sp>
      <p:sp>
        <p:nvSpPr>
          <p:cNvPr id="1676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2064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73618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3688EB5-04B7-488A-8B9C-F975D60DD38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341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8339" name="Rectangle 2"/>
          <p:cNvSpPr>
            <a:spLocks noGrp="1" noRot="1" noChangeAspect="1" noChangeArrowheads="1" noTextEdit="1"/>
          </p:cNvSpPr>
          <p:nvPr>
            <p:ph type="sldImg"/>
          </p:nvPr>
        </p:nvSpPr>
        <p:spPr>
          <a:xfrm>
            <a:off x="2309813" y="522288"/>
            <a:ext cx="4643437" cy="2611437"/>
          </a:xfrm>
          <a:ln/>
        </p:spPr>
      </p:sp>
      <p:sp>
        <p:nvSpPr>
          <p:cNvPr id="167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710129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1B0B784-F073-455F-8DBE-09D555BD8CAF}"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342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79363" name="Rectangle 2"/>
          <p:cNvSpPr>
            <a:spLocks noGrp="1" noRot="1" noChangeAspect="1" noChangeArrowheads="1" noTextEdit="1"/>
          </p:cNvSpPr>
          <p:nvPr>
            <p:ph type="sldImg"/>
          </p:nvPr>
        </p:nvSpPr>
        <p:spPr>
          <a:xfrm>
            <a:off x="2309813" y="522288"/>
            <a:ext cx="4643437" cy="2611437"/>
          </a:xfrm>
          <a:ln/>
        </p:spPr>
      </p:sp>
      <p:sp>
        <p:nvSpPr>
          <p:cNvPr id="1679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64969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0643307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384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358987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385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4956045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391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0535518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392</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708119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398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2335446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399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559836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405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6307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4600230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406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7468018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412</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9249017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413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4063241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419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3118185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420</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217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758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4047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478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11400" y="522288"/>
            <a:ext cx="4640263"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Tree>
    <p:extLst>
      <p:ext uri="{BB962C8B-B14F-4D97-AF65-F5344CB8AC3E}">
        <p14:creationId xmlns:p14="http://schemas.microsoft.com/office/powerpoint/2010/main" val="121524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13287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689214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357003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50267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1724689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16915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2803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35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01312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28498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2225262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766111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3970979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847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576820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421072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406212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564196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3716828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3692622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2352131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2741658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3337A53-88AA-4EB5-8524-FE137631F65C}"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50275" name="Rectangle 2"/>
          <p:cNvSpPr>
            <a:spLocks noGrp="1" noRot="1" noChangeAspect="1" noChangeArrowheads="1" noTextEdit="1"/>
          </p:cNvSpPr>
          <p:nvPr>
            <p:ph type="sldImg"/>
          </p:nvPr>
        </p:nvSpPr>
        <p:spPr>
          <a:xfrm>
            <a:off x="2309813" y="522288"/>
            <a:ext cx="4643437" cy="2611437"/>
          </a:xfrm>
          <a:ln/>
        </p:spPr>
      </p:sp>
      <p:sp>
        <p:nvSpPr>
          <p:cNvPr id="9502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2096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86578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116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0931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117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754056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15757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617824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3162504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668593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2451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55DC646-34FB-44E3-A875-C0C32F69B5E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182723" name="Rectangle 2"/>
          <p:cNvSpPr>
            <a:spLocks noGrp="1" noRot="1" noChangeAspect="1" noChangeArrowheads="1" noTextEdit="1"/>
          </p:cNvSpPr>
          <p:nvPr>
            <p:ph type="sldImg"/>
          </p:nvPr>
        </p:nvSpPr>
        <p:spPr>
          <a:xfrm>
            <a:off x="2309813" y="522288"/>
            <a:ext cx="4643437" cy="2611437"/>
          </a:xfrm>
          <a:ln/>
        </p:spPr>
      </p:sp>
      <p:sp>
        <p:nvSpPr>
          <p:cNvPr id="11827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01558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2719442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3436CC7-C4B9-4C0B-BAB5-13347435B85B}"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137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53763" name="Rectangle 2"/>
          <p:cNvSpPr>
            <a:spLocks noGrp="1" noRot="1" noChangeAspect="1" noChangeArrowheads="1" noTextEdit="1"/>
          </p:cNvSpPr>
          <p:nvPr>
            <p:ph type="sldImg"/>
          </p:nvPr>
        </p:nvSpPr>
        <p:spPr>
          <a:xfrm>
            <a:off x="2309813" y="522288"/>
            <a:ext cx="4643437" cy="2611437"/>
          </a:xfrm>
          <a:ln/>
        </p:spPr>
      </p:sp>
      <p:sp>
        <p:nvSpPr>
          <p:cNvPr id="1653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15259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149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089679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150</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06348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151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07921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152</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67791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2680567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36727963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17016382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3328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81E52A8-EF6F-4A14-956B-D1ED357AE0A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183747" name="Rectangle 2"/>
          <p:cNvSpPr>
            <a:spLocks noGrp="1" noRot="1" noChangeAspect="1" noChangeArrowheads="1" noTextEdit="1"/>
          </p:cNvSpPr>
          <p:nvPr>
            <p:ph type="sldImg"/>
          </p:nvPr>
        </p:nvSpPr>
        <p:spPr>
          <a:xfrm>
            <a:off x="2309813" y="522288"/>
            <a:ext cx="4643437" cy="2611437"/>
          </a:xfrm>
          <a:ln/>
        </p:spPr>
      </p:sp>
      <p:sp>
        <p:nvSpPr>
          <p:cNvPr id="11837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94757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20836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729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8084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9065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985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183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629245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184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26506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185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27362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186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71895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3175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960273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920659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339714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192</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99625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738280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07152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224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311980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225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659170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226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108240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227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096529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440624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fr-FR"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7470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3E306B-BB70-414A-B5E4-6D573A2EB99F}" type="datetimeFigureOut">
              <a:rPr lang="fr-FR" smtClean="0"/>
              <a:t>10/04/2025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94317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10/04/2025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57895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10/04/2025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151485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645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296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152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997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43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553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4830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21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10/04/2025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20548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137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1709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10/04/2025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4376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35008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406400" y="1371600"/>
            <a:ext cx="10363200" cy="4114800"/>
          </a:xfrm>
        </p:spPr>
        <p:txBody>
          <a:bodyPr/>
          <a:lstStyle/>
          <a:p>
            <a:pPr lvl="0"/>
            <a:endParaRPr lang="en-US" noProof="0"/>
          </a:p>
        </p:txBody>
      </p:sp>
    </p:spTree>
    <p:extLst>
      <p:ext uri="{BB962C8B-B14F-4D97-AF65-F5344CB8AC3E}">
        <p14:creationId xmlns:p14="http://schemas.microsoft.com/office/powerpoint/2010/main" val="21748264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23950383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63E306B-BB70-414A-B5E4-6D573A2EB99F}" type="datetimeFigureOut">
              <a:rPr lang="fr-FR" smtClean="0"/>
              <a:t>10/04/2025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81656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3E306B-BB70-414A-B5E4-6D573A2EB99F}" type="datetimeFigureOut">
              <a:rPr lang="fr-FR" smtClean="0"/>
              <a:t>10/04/2025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764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3E306B-BB70-414A-B5E4-6D573A2EB99F}" type="datetimeFigureOut">
              <a:rPr lang="fr-FR" smtClean="0"/>
              <a:t>10/04/2025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49373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3E306B-BB70-414A-B5E4-6D573A2EB99F}" type="datetimeFigureOut">
              <a:rPr lang="fr-FR" smtClean="0"/>
              <a:t>10/04/2025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7732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3E306B-BB70-414A-B5E4-6D573A2EB99F}" type="datetimeFigureOut">
              <a:rPr lang="fr-FR" smtClean="0"/>
              <a:t>10/04/2025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4993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63E306B-BB70-414A-B5E4-6D573A2EB99F}" type="datetimeFigureOut">
              <a:rPr lang="fr-FR" smtClean="0"/>
              <a:t>10/04/2025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4687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63E306B-BB70-414A-B5E4-6D573A2EB99F}" type="datetimeFigureOut">
              <a:rPr lang="fr-FR" smtClean="0"/>
              <a:t>10/04/2025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175791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cire, bougie, léger&#10;&#10;Description générée automatiquement">
            <a:extLst>
              <a:ext uri="{FF2B5EF4-FFF2-40B4-BE49-F238E27FC236}">
                <a16:creationId xmlns:a16="http://schemas.microsoft.com/office/drawing/2014/main" id="{47B41EFB-439C-4602-B276-5A601B9B34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Book Antiqua" panose="02040602050305030304" pitchFamily="18" charset="0"/>
              </a:defRPr>
            </a:lvl1pPr>
          </a:lstStyle>
          <a:p>
            <a:fld id="{163E306B-BB70-414A-B5E4-6D573A2EB99F}" type="datetimeFigureOut">
              <a:rPr lang="fr-FR" smtClean="0"/>
              <a:pPr/>
              <a:t>10/04/2025</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anose="02040602050305030304" pitchFamily="18" charset="0"/>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Book Antiqua" panose="02040602050305030304" pitchFamily="18" charset="0"/>
              </a:defRPr>
            </a:lvl1pPr>
          </a:lstStyle>
          <a:p>
            <a:fld id="{0D6BB1EC-52F2-4C49-BF2A-24E0B80D9263}" type="slidenum">
              <a:rPr lang="fr-FR" smtClean="0"/>
              <a:pPr/>
              <a:t>‹N°›</a:t>
            </a:fld>
            <a:endParaRPr lang="fr-FR" dirty="0"/>
          </a:p>
        </p:txBody>
      </p:sp>
    </p:spTree>
    <p:extLst>
      <p:ext uri="{BB962C8B-B14F-4D97-AF65-F5344CB8AC3E}">
        <p14:creationId xmlns:p14="http://schemas.microsoft.com/office/powerpoint/2010/main" val="4808309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Une image contenant cire, bougie, léger&#10;&#10;Description générée automatiquement">
            <a:extLst>
              <a:ext uri="{FF2B5EF4-FFF2-40B4-BE49-F238E27FC236}">
                <a16:creationId xmlns:a16="http://schemas.microsoft.com/office/drawing/2014/main" id="{FF0D720F-7B7F-F385-32B1-6A890AD8A3A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Book Antiqua" panose="02040602050305030304" pitchFamily="18" charset="0"/>
              </a:defRPr>
            </a:lvl1pPr>
          </a:lstStyle>
          <a:p>
            <a:fld id="{B58A9ABA-DEAC-4746-839E-1749FAD6227A}" type="datetimeFigureOut">
              <a:rPr lang="fr-FR" smtClean="0">
                <a:solidFill>
                  <a:prstClr val="black">
                    <a:tint val="75000"/>
                  </a:prstClr>
                </a:solidFill>
              </a:rPr>
              <a:pPr/>
              <a:t>10/04/2025</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anose="02040602050305030304" pitchFamily="18" charset="0"/>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Book Antiqua" panose="02040602050305030304" pitchFamily="18" charset="0"/>
              </a:defRPr>
            </a:lvl1pPr>
          </a:lstStyle>
          <a:p>
            <a:fld id="{CDC464CF-76AC-4858-920B-67458BB23642}"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67057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814" r:id="rId12"/>
    <p:sldLayoutId id="2147483815" r:id="rId13"/>
    <p:sldLayoutId id="2147483816" r:id="rId14"/>
  </p:sldLayoutIdLst>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29.xml"/><Relationship Id="rId5" Type="http://schemas.openxmlformats.org/officeDocument/2006/relationships/slide" Target="slide115.xml"/><Relationship Id="rId4" Type="http://schemas.openxmlformats.org/officeDocument/2006/relationships/slide" Target="slide111.xml"/></Relationships>
</file>

<file path=ppt/slides/_rels/slide101.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384.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slide" Target="slide123.xml"/><Relationship Id="rId4" Type="http://schemas.openxmlformats.org/officeDocument/2006/relationships/slide" Target="slide387.xml"/></Relationships>
</file>

<file path=ppt/slides/_rels/slide123.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63.xml"/><Relationship Id="rId5" Type="http://schemas.openxmlformats.org/officeDocument/2006/relationships/slide" Target="slide149.xml"/><Relationship Id="rId4" Type="http://schemas.openxmlformats.org/officeDocument/2006/relationships/slide" Target="slide143.xml"/></Relationships>
</file>

<file path=ppt/slides/_rels/slide133.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3.xml"/></Relationships>
</file>

<file path=ppt/slides/_rels/slide139.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3.xml"/></Relationships>
</file>

<file path=ppt/slides/_rels/slide141.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slide" Target="slide391.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slide" Target="slide157.xml"/><Relationship Id="rId4" Type="http://schemas.openxmlformats.org/officeDocument/2006/relationships/slide" Target="slide394.xml"/></Relationships>
</file>

<file path=ppt/slides/_rels/slide157.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slide" Target="slide173.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198.xml"/><Relationship Id="rId4" Type="http://schemas.openxmlformats.org/officeDocument/2006/relationships/slide" Target="slide18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76.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slide" Target="slide398.xml"/><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86.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slide" Target="slide191.xml"/><Relationship Id="rId4" Type="http://schemas.openxmlformats.org/officeDocument/2006/relationships/slide" Target="slide401.xml"/></Relationships>
</file>

<file path=ppt/slides/_rels/slide191.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6.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276.xml"/><Relationship Id="rId3" Type="http://schemas.openxmlformats.org/officeDocument/2006/relationships/slide" Target="slide100.xml"/><Relationship Id="rId7" Type="http://schemas.openxmlformats.org/officeDocument/2006/relationships/slide" Target="slide243.xml"/><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205.xml"/><Relationship Id="rId5" Type="http://schemas.openxmlformats.org/officeDocument/2006/relationships/slide" Target="slide169.xml"/><Relationship Id="rId4" Type="http://schemas.openxmlformats.org/officeDocument/2006/relationships/slide" Target="slide13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04.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205.xml.rels><?xml version="1.0" encoding="UTF-8" standalone="yes"?>
<Relationships xmlns="http://schemas.openxmlformats.org/package/2006/relationships"><Relationship Id="rId3" Type="http://schemas.openxmlformats.org/officeDocument/2006/relationships/slide" Target="slide220.xml"/><Relationship Id="rId2" Type="http://schemas.openxmlformats.org/officeDocument/2006/relationships/slide" Target="slide209.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241.xml"/><Relationship Id="rId4" Type="http://schemas.openxmlformats.org/officeDocument/2006/relationships/slide" Target="slide224.xml"/></Relationships>
</file>

<file path=ppt/slides/_rels/slide206.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09.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0.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slide" Target="slide405.xml"/><Relationship Id="rId1" Type="http://schemas.openxmlformats.org/officeDocument/2006/relationships/slideLayout" Target="../slideLayouts/slideLayout18.xml"/></Relationships>
</file>

<file path=ppt/slides/_rels/slide221.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22.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23.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24.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225.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226.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227.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228.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29.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100.xml"/><Relationship Id="rId1" Type="http://schemas.openxmlformats.org/officeDocument/2006/relationships/slideLayout" Target="../slideLayouts/slideLayout13.xml"/><Relationship Id="rId5" Type="http://schemas.openxmlformats.org/officeDocument/2006/relationships/slide" Target="slide232.xml"/><Relationship Id="rId4" Type="http://schemas.openxmlformats.org/officeDocument/2006/relationships/slide" Target="slide408.xml"/></Relationships>
</file>

<file path=ppt/slides/_rels/slide232.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234.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35.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36.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37.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38.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41.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8.xml"/></Relationships>
</file>

<file path=ppt/slides/_rels/slide243.xml.rels><?xml version="1.0" encoding="UTF-8" standalone="yes"?>
<Relationships xmlns="http://schemas.openxmlformats.org/package/2006/relationships"><Relationship Id="rId3" Type="http://schemas.openxmlformats.org/officeDocument/2006/relationships/slide" Target="slide254.xml"/><Relationship Id="rId2" Type="http://schemas.openxmlformats.org/officeDocument/2006/relationships/slide" Target="slide247.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274.xml"/><Relationship Id="rId4" Type="http://schemas.openxmlformats.org/officeDocument/2006/relationships/slide" Target="slide258.xml"/></Relationships>
</file>

<file path=ppt/slides/_rels/slide244.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5.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6.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7.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251.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252.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25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25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slide" Target="slide412.xml"/><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58.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09.xml"/><Relationship Id="rId1" Type="http://schemas.openxmlformats.org/officeDocument/2006/relationships/slideLayout" Target="../slideLayouts/slideLayout24.xml"/></Relationships>
</file>

<file path=ppt/slides/_rels/slide259.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0.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261.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2.xml"/><Relationship Id="rId1" Type="http://schemas.openxmlformats.org/officeDocument/2006/relationships/slideLayout" Target="../slideLayouts/slideLayout24.xml"/></Relationships>
</file>

<file path=ppt/slides/_rels/slide262.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6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5.xml"/><Relationship Id="rId1" Type="http://schemas.openxmlformats.org/officeDocument/2006/relationships/slideLayout" Target="../slideLayouts/slideLayout13.xml"/><Relationship Id="rId5" Type="http://schemas.openxmlformats.org/officeDocument/2006/relationships/slide" Target="slide266.xml"/><Relationship Id="rId4" Type="http://schemas.openxmlformats.org/officeDocument/2006/relationships/slide" Target="slide415.xml"/></Relationships>
</file>

<file path=ppt/slides/_rels/slide266.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268.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69.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0.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1.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4.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5.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76.xml.rels><?xml version="1.0" encoding="UTF-8" standalone="yes"?>
<Relationships xmlns="http://schemas.openxmlformats.org/package/2006/relationships"><Relationship Id="rId3" Type="http://schemas.openxmlformats.org/officeDocument/2006/relationships/slide" Target="slide285.xml"/><Relationship Id="rId7" Type="http://schemas.openxmlformats.org/officeDocument/2006/relationships/slide" Target="slide2.xml"/><Relationship Id="rId2" Type="http://schemas.openxmlformats.org/officeDocument/2006/relationships/slide" Target="slide280.xml"/><Relationship Id="rId1" Type="http://schemas.openxmlformats.org/officeDocument/2006/relationships/slideLayout" Target="../slideLayouts/slideLayout17.xml"/><Relationship Id="rId6" Type="http://schemas.openxmlformats.org/officeDocument/2006/relationships/slide" Target="slide311.xml"/><Relationship Id="rId5" Type="http://schemas.openxmlformats.org/officeDocument/2006/relationships/slide" Target="slide301.xml"/><Relationship Id="rId4" Type="http://schemas.openxmlformats.org/officeDocument/2006/relationships/slide" Target="slide288.xml"/></Relationships>
</file>

<file path=ppt/slides/_rels/slide27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7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7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slide" Target="slide377.xml"/></Relationships>
</file>

<file path=ppt/slides/_rels/slide28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282.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283.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284.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28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slide" Target="slide419.xml"/><Relationship Id="rId1" Type="http://schemas.openxmlformats.org/officeDocument/2006/relationships/slideLayout" Target="../slideLayouts/slideLayout18.xml"/></Relationships>
</file>

<file path=ppt/slides/_rels/slide28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8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88.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2.xml"/><Relationship Id="rId1" Type="http://schemas.openxmlformats.org/officeDocument/2006/relationships/slideLayout" Target="../slideLayouts/slideLayout24.xml"/></Relationships>
</file>

<file path=ppt/slides/_rels/slide28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slide" Target="slide377.xml"/></Relationships>
</file>

<file path=ppt/slides/_rels/slide29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4.xml"/><Relationship Id="rId1" Type="http://schemas.openxmlformats.org/officeDocument/2006/relationships/slideLayout" Target="../slideLayouts/slideLayout24.xml"/></Relationships>
</file>

<file path=ppt/slides/_rels/slide29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5.xml"/><Relationship Id="rId1" Type="http://schemas.openxmlformats.org/officeDocument/2006/relationships/slideLayout" Target="../slideLayouts/slideLayout24.xml"/></Relationships>
</file>

<file path=ppt/slides/_rels/slide29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93.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8.xml"/><Relationship Id="rId1" Type="http://schemas.openxmlformats.org/officeDocument/2006/relationships/slideLayout" Target="../slideLayouts/slideLayout13.xml"/><Relationship Id="rId5" Type="http://schemas.openxmlformats.org/officeDocument/2006/relationships/slide" Target="slide296.xml"/><Relationship Id="rId4" Type="http://schemas.openxmlformats.org/officeDocument/2006/relationships/slide" Target="slide422.xml"/></Relationships>
</file>

<file path=ppt/slides/_rels/slide29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29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29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7.xml"/><Relationship Id="rId7" Type="http://schemas.openxmlformats.org/officeDocument/2006/relationships/slide" Target="slide79.xml"/><Relationship Id="rId2" Type="http://schemas.openxmlformats.org/officeDocument/2006/relationships/slide" Target="slide7.xml"/><Relationship Id="rId1" Type="http://schemas.openxmlformats.org/officeDocument/2006/relationships/slideLayout" Target="../slideLayouts/slideLayout17.xml"/><Relationship Id="rId6" Type="http://schemas.openxmlformats.org/officeDocument/2006/relationships/slide" Target="slide64.xml"/><Relationship Id="rId5" Type="http://schemas.openxmlformats.org/officeDocument/2006/relationships/slide" Target="slide58.xml"/><Relationship Id="rId4" Type="http://schemas.openxmlformats.org/officeDocument/2006/relationships/slide" Target="slide43.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0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3.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4.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5.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7.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0.xml"/><Relationship Id="rId1" Type="http://schemas.openxmlformats.org/officeDocument/2006/relationships/slideLayout" Target="../slideLayouts/slideLayout24.xml"/></Relationships>
</file>

<file path=ppt/slides/_rels/slide30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0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1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1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312.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313.xml.rels><?xml version="1.0" encoding="UTF-8" standalone="yes"?>
<Relationships xmlns="http://schemas.openxmlformats.org/package/2006/relationships"><Relationship Id="rId3" Type="http://schemas.openxmlformats.org/officeDocument/2006/relationships/slide" Target="slide314.xml"/><Relationship Id="rId2" Type="http://schemas.openxmlformats.org/officeDocument/2006/relationships/notesSlide" Target="../notesSlides/notesSlide134.xml"/><Relationship Id="rId1" Type="http://schemas.openxmlformats.org/officeDocument/2006/relationships/slideLayout" Target="../slideLayouts/slideLayout15.xml"/><Relationship Id="rId4" Type="http://schemas.openxmlformats.org/officeDocument/2006/relationships/slide" Target="slide276.xml"/></Relationships>
</file>

<file path=ppt/slides/_rels/slide314.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5.xml"/><Relationship Id="rId1" Type="http://schemas.openxmlformats.org/officeDocument/2006/relationships/slideLayout" Target="../slideLayouts/slideLayout24.xml"/></Relationships>
</file>

<file path=ppt/slides/_rels/slide31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6.xml"/><Relationship Id="rId1" Type="http://schemas.openxmlformats.org/officeDocument/2006/relationships/slideLayout" Target="../slideLayouts/slideLayout24.xml"/></Relationships>
</file>

<file path=ppt/slides/_rels/slide316.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7.xml"/><Relationship Id="rId1" Type="http://schemas.openxmlformats.org/officeDocument/2006/relationships/slideLayout" Target="../slideLayouts/slideLayout24.xml"/></Relationships>
</file>

<file path=ppt/slides/_rels/slide317.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8.xml"/><Relationship Id="rId1" Type="http://schemas.openxmlformats.org/officeDocument/2006/relationships/slideLayout" Target="../slideLayouts/slideLayout24.xml"/></Relationships>
</file>

<file path=ppt/slides/_rels/slide318.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39.xml"/><Relationship Id="rId1" Type="http://schemas.openxmlformats.org/officeDocument/2006/relationships/slideLayout" Target="../slideLayouts/slideLayout15.xml"/></Relationships>
</file>

<file path=ppt/slides/_rels/slide31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1.xml"/><Relationship Id="rId1" Type="http://schemas.openxmlformats.org/officeDocument/2006/relationships/slideLayout" Target="../slideLayouts/slideLayout23.xml"/></Relationships>
</file>

<file path=ppt/slides/_rels/slide32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2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25.xml"/></Relationships>
</file>

<file path=ppt/slides/_rels/slide323.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23.xml"/></Relationships>
</file>

<file path=ppt/slides/_rels/slide324.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23.xml"/></Relationships>
</file>

<file path=ppt/slides/_rels/slide325.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23.xml"/></Relationships>
</file>

<file path=ppt/slides/_rels/slide32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23.xml"/></Relationships>
</file>

<file path=ppt/slides/_rels/slide32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32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32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2.xml"/><Relationship Id="rId1" Type="http://schemas.openxmlformats.org/officeDocument/2006/relationships/slideLayout" Target="../slideLayouts/slideLayout23.xml"/></Relationships>
</file>

<file path=ppt/slides/_rels/slide33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3.xml"/><Relationship Id="rId1" Type="http://schemas.openxmlformats.org/officeDocument/2006/relationships/slideLayout" Target="../slideLayouts/slideLayout24.xml"/></Relationships>
</file>

<file path=ppt/slides/_rels/slide332.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4.xml"/><Relationship Id="rId1" Type="http://schemas.openxmlformats.org/officeDocument/2006/relationships/slideLayout" Target="../slideLayouts/slideLayout24.xml"/></Relationships>
</file>

<file path=ppt/slides/_rels/slide333.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5.xml"/><Relationship Id="rId1" Type="http://schemas.openxmlformats.org/officeDocument/2006/relationships/slideLayout" Target="../slideLayouts/slideLayout24.xml"/></Relationships>
</file>

<file path=ppt/slides/_rels/slide334.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6.xml"/><Relationship Id="rId1" Type="http://schemas.openxmlformats.org/officeDocument/2006/relationships/slideLayout" Target="../slideLayouts/slideLayout24.xml"/></Relationships>
</file>

<file path=ppt/slides/_rels/slide33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7.xml"/><Relationship Id="rId1" Type="http://schemas.openxmlformats.org/officeDocument/2006/relationships/slideLayout" Target="../slideLayouts/slideLayout24.xml"/></Relationships>
</file>

<file path=ppt/slides/_rels/slide336.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8.xml"/><Relationship Id="rId1" Type="http://schemas.openxmlformats.org/officeDocument/2006/relationships/slideLayout" Target="../slideLayouts/slideLayout24.xml"/></Relationships>
</file>

<file path=ppt/slides/_rels/slide337.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9.xml"/><Relationship Id="rId1" Type="http://schemas.openxmlformats.org/officeDocument/2006/relationships/slideLayout" Target="../slideLayouts/slideLayout24.xml"/></Relationships>
</file>

<file path=ppt/slides/_rels/slide33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3" Type="http://schemas.openxmlformats.org/officeDocument/2006/relationships/slide" Target="slide426.xml"/><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50.xml"/><Relationship Id="rId1" Type="http://schemas.openxmlformats.org/officeDocument/2006/relationships/slideLayout" Target="../slideLayouts/slideLayout24.xml"/></Relationships>
</file>

<file path=ppt/slides/_rels/slide342.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51.xml"/><Relationship Id="rId1" Type="http://schemas.openxmlformats.org/officeDocument/2006/relationships/slideLayout" Target="../slideLayouts/slideLayout24.xml"/></Relationships>
</file>

<file path=ppt/slides/_rels/slide343.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52.xml"/><Relationship Id="rId1" Type="http://schemas.openxmlformats.org/officeDocument/2006/relationships/slideLayout" Target="../slideLayouts/slideLayout23.xml"/></Relationships>
</file>

<file path=ppt/slides/_rels/slide344.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345.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6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slide" Target="slide345.xml"/><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slide" Target="slide345.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7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73.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3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7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37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7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7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8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83.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8.xml"/></Relationships>
</file>

<file path=ppt/slides/_rels/slide38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54.xml"/><Relationship Id="rId1" Type="http://schemas.openxmlformats.org/officeDocument/2006/relationships/slideLayout" Target="../slideLayouts/slideLayout13.xml"/><Relationship Id="rId4" Type="http://schemas.openxmlformats.org/officeDocument/2006/relationships/slide" Target="slide112.xml"/></Relationships>
</file>

<file path=ppt/slides/_rels/slide386.xml.rels><?xml version="1.0" encoding="UTF-8" standalone="yes"?>
<Relationships xmlns="http://schemas.openxmlformats.org/package/2006/relationships"><Relationship Id="rId2" Type="http://schemas.openxmlformats.org/officeDocument/2006/relationships/slide" Target="slide112.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3.xml"/></Relationships>
</file>

<file path=ppt/slides/_rels/slide388.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13.xml"/></Relationships>
</file>

<file path=ppt/slides/_rels/slide389.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slide" Target="slide10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0.xml.rels><?xml version="1.0" encoding="UTF-8" standalone="yes"?>
<Relationships xmlns="http://schemas.openxmlformats.org/package/2006/relationships"><Relationship Id="rId2" Type="http://schemas.openxmlformats.org/officeDocument/2006/relationships/slide" Target="slide123.xml"/><Relationship Id="rId1" Type="http://schemas.openxmlformats.org/officeDocument/2006/relationships/slideLayout" Target="../slideLayouts/slideLayout18.xml"/></Relationships>
</file>

<file path=ppt/slides/_rels/slide391.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392.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156.xml"/><Relationship Id="rId1" Type="http://schemas.openxmlformats.org/officeDocument/2006/relationships/slideLayout" Target="../slideLayouts/slideLayout13.xml"/><Relationship Id="rId4" Type="http://schemas.openxmlformats.org/officeDocument/2006/relationships/slide" Target="slide144.xml"/></Relationships>
</file>

<file path=ppt/slides/_rels/slide393.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18.xml"/></Relationships>
</file>

<file path=ppt/slides/_rels/slide39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3.xml"/></Relationships>
</file>

<file path=ppt/slides/_rels/slide395.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3.xml"/></Relationships>
</file>

<file path=ppt/slides/_rels/slide396.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132.xml"/><Relationship Id="rId1" Type="http://schemas.openxmlformats.org/officeDocument/2006/relationships/slideLayout" Target="../slideLayouts/slideLayout13.xml"/></Relationships>
</file>

<file path=ppt/slides/_rels/slide397.xml.rels><?xml version="1.0" encoding="UTF-8" standalone="yes"?>
<Relationships xmlns="http://schemas.openxmlformats.org/package/2006/relationships"><Relationship Id="rId2" Type="http://schemas.openxmlformats.org/officeDocument/2006/relationships/slide" Target="slide157.xml"/><Relationship Id="rId1" Type="http://schemas.openxmlformats.org/officeDocument/2006/relationships/slideLayout" Target="../slideLayouts/slideLayout18.xml"/></Relationships>
</file>

<file path=ppt/slides/_rels/slide398.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399.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158.xml"/><Relationship Id="rId1" Type="http://schemas.openxmlformats.org/officeDocument/2006/relationships/slideLayout" Target="../slideLayouts/slideLayout13.xml"/><Relationship Id="rId4" Type="http://schemas.openxmlformats.org/officeDocument/2006/relationships/slide" Target="slide179.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179.xml"/><Relationship Id="rId1" Type="http://schemas.openxmlformats.org/officeDocument/2006/relationships/slideLayout" Target="../slideLayouts/slideLayout18.xml"/></Relationships>
</file>

<file path=ppt/slides/_rels/slide401.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3.xml"/></Relationships>
</file>

<file path=ppt/slides/_rels/slide402.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3.xml"/></Relationships>
</file>

<file path=ppt/slides/_rels/slide403.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slide" Target="slide169.xml"/><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18.xml"/></Relationships>
</file>

<file path=ppt/slides/_rels/slide405.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406.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160.xml"/><Relationship Id="rId1" Type="http://schemas.openxmlformats.org/officeDocument/2006/relationships/slideLayout" Target="../slideLayouts/slideLayout13.xml"/><Relationship Id="rId4" Type="http://schemas.openxmlformats.org/officeDocument/2006/relationships/slide" Target="slide221.xml"/></Relationships>
</file>

<file path=ppt/slides/_rels/slide407.xml.rels><?xml version="1.0" encoding="UTF-8" standalone="yes"?>
<Relationships xmlns="http://schemas.openxmlformats.org/package/2006/relationships"><Relationship Id="rId2" Type="http://schemas.openxmlformats.org/officeDocument/2006/relationships/slide" Target="slide221.xml"/><Relationship Id="rId1" Type="http://schemas.openxmlformats.org/officeDocument/2006/relationships/slideLayout" Target="../slideLayouts/slideLayout18.xml"/></Relationships>
</file>

<file path=ppt/slides/_rels/slide408.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3.xml"/></Relationships>
</file>

<file path=ppt/slides/_rels/slide409.xml.rels><?xml version="1.0" encoding="UTF-8" standalone="yes"?>
<Relationships xmlns="http://schemas.openxmlformats.org/package/2006/relationships"><Relationship Id="rId2" Type="http://schemas.openxmlformats.org/officeDocument/2006/relationships/slide" Target="slide20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0.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slide" Target="slide205.xml"/><Relationship Id="rId1" Type="http://schemas.openxmlformats.org/officeDocument/2006/relationships/slideLayout" Target="../slideLayouts/slideLayout13.xml"/></Relationships>
</file>

<file path=ppt/slides/_rels/slide411.xml.rels><?xml version="1.0" encoding="UTF-8" standalone="yes"?>
<Relationships xmlns="http://schemas.openxmlformats.org/package/2006/relationships"><Relationship Id="rId2" Type="http://schemas.openxmlformats.org/officeDocument/2006/relationships/slide" Target="slide232.xml"/><Relationship Id="rId1" Type="http://schemas.openxmlformats.org/officeDocument/2006/relationships/slideLayout" Target="../slideLayouts/slideLayout18.xml"/></Relationships>
</file>

<file path=ppt/slides/_rels/slide412.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41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62.xml"/><Relationship Id="rId1" Type="http://schemas.openxmlformats.org/officeDocument/2006/relationships/slideLayout" Target="../slideLayouts/slideLayout13.xml"/><Relationship Id="rId4" Type="http://schemas.openxmlformats.org/officeDocument/2006/relationships/slide" Target="slide255.xml"/></Relationships>
</file>

<file path=ppt/slides/_rels/slide414.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8.xml"/></Relationships>
</file>

<file path=ppt/slides/_rels/slide415.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3.xml"/></Relationships>
</file>

<file path=ppt/slides/_rels/slide416.xml.rels><?xml version="1.0" encoding="UTF-8" standalone="yes"?>
<Relationships xmlns="http://schemas.openxmlformats.org/package/2006/relationships"><Relationship Id="rId2" Type="http://schemas.openxmlformats.org/officeDocument/2006/relationships/slide" Target="slide243.xml"/><Relationship Id="rId1" Type="http://schemas.openxmlformats.org/officeDocument/2006/relationships/slideLayout" Target="../slideLayouts/slideLayout13.xml"/></Relationships>
</file>

<file path=ppt/slides/_rels/slide417.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slide" Target="slide243.xml"/><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266.xml"/><Relationship Id="rId1" Type="http://schemas.openxmlformats.org/officeDocument/2006/relationships/slideLayout" Target="../slideLayouts/slideLayout18.xml"/></Relationships>
</file>

<file path=ppt/slides/_rels/slide41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64.xml"/><Relationship Id="rId1" Type="http://schemas.openxmlformats.org/officeDocument/2006/relationships/slideLayout" Target="../slideLayouts/slideLayout13.xml"/><Relationship Id="rId4" Type="http://schemas.openxmlformats.org/officeDocument/2006/relationships/slide" Target="slide286.xml"/></Relationships>
</file>

<file path=ppt/slides/_rels/slide421.xml.rels><?xml version="1.0" encoding="UTF-8" standalone="yes"?>
<Relationships xmlns="http://schemas.openxmlformats.org/package/2006/relationships"><Relationship Id="rId2" Type="http://schemas.openxmlformats.org/officeDocument/2006/relationships/slide" Target="slide286.xml"/><Relationship Id="rId1" Type="http://schemas.openxmlformats.org/officeDocument/2006/relationships/slideLayout" Target="../slideLayouts/slideLayout18.xml"/></Relationships>
</file>

<file path=ppt/slides/_rels/slide422.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423.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424.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76.xml"/><Relationship Id="rId1" Type="http://schemas.openxmlformats.org/officeDocument/2006/relationships/slideLayout" Target="../slideLayouts/slideLayout13.xml"/></Relationships>
</file>

<file path=ppt/slides/_rels/slide425.xml.rels><?xml version="1.0" encoding="UTF-8" standalone="yes"?>
<Relationships xmlns="http://schemas.openxmlformats.org/package/2006/relationships"><Relationship Id="rId2" Type="http://schemas.openxmlformats.org/officeDocument/2006/relationships/slide" Target="slide296.xml"/><Relationship Id="rId1" Type="http://schemas.openxmlformats.org/officeDocument/2006/relationships/slideLayout" Target="../slideLayouts/slideLayout18.xml"/></Relationships>
</file>

<file path=ppt/slides/_rels/slide426.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8.xml"/></Relationships>
</file>

<file path=ppt/slides/_rels/slide42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28.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29.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3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3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32.xml.rels><?xml version="1.0" encoding="UTF-8" standalone="yes"?>
<Relationships xmlns="http://schemas.openxmlformats.org/package/2006/relationships"><Relationship Id="rId3" Type="http://schemas.openxmlformats.org/officeDocument/2006/relationships/slide" Target="slide340.xml"/><Relationship Id="rId2" Type="http://schemas.openxmlformats.org/officeDocument/2006/relationships/slide" Target="slide276.xml"/><Relationship Id="rId1" Type="http://schemas.openxmlformats.org/officeDocument/2006/relationships/slideLayout" Target="../slideLayouts/slideLayout12.xml"/></Relationships>
</file>

<file path=ppt/slides/_rels/slide433.xml.rels><?xml version="1.0" encoding="UTF-8" standalone="yes"?>
<Relationships xmlns="http://schemas.openxmlformats.org/package/2006/relationships"><Relationship Id="rId2" Type="http://schemas.openxmlformats.org/officeDocument/2006/relationships/slide" Target="slide340.xml"/><Relationship Id="rId1" Type="http://schemas.openxmlformats.org/officeDocument/2006/relationships/slideLayout" Target="../slideLayouts/slideLayout18.xml"/></Relationships>
</file>

<file path=ppt/slides/_rels/slide4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slide" Target="slide72.xml"/><Relationship Id="rId4" Type="http://schemas.openxmlformats.org/officeDocument/2006/relationships/slide" Target="slide380.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373223" y="438540"/>
            <a:ext cx="11402009" cy="6055566"/>
          </a:xfrm>
        </p:spPr>
        <p:txBody>
          <a:bodyPr>
            <a:noAutofit/>
          </a:bodyPr>
          <a:lstStyle/>
          <a:p>
            <a: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Rite de la prière du sacrement de l’onction des malades (</a:t>
            </a:r>
            <a:r>
              <a:rPr lang="fr-FR" b="1" dirty="0" err="1">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kandil</a:t>
            </a:r>
            <a: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a:t>
            </a:r>
            <a:b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br>
            <a:b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br>
            <a:r>
              <a:rPr lang="fr-FR" dirty="0">
                <a:ln w="19050">
                  <a:solidFill>
                    <a:schemeClr val="tx1"/>
                  </a:solidFill>
                </a:ln>
                <a:solidFill>
                  <a:srgbClr val="C00000"/>
                </a:solidFill>
                <a:effectLst>
                  <a:outerShdw blurRad="38100" dist="38100" dir="2700000" algn="tl">
                    <a:srgbClr val="000000">
                      <a:alpha val="43137"/>
                    </a:srgbClr>
                  </a:outerShdw>
                </a:effectLst>
                <a:latin typeface="Avva_Marcos" panose="04020500000000000000" pitchFamily="82" charset="0"/>
              </a:rPr>
              <a:t>%</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taxic</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mpi`slyl</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nte</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pimuctyrion</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mpi;whc</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nnyetswni</a:t>
            </a:r>
            <a:b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br>
            <a:br>
              <a:rPr lang="fr-FR" b="1" dirty="0">
                <a:ln w="19050">
                  <a:solidFill>
                    <a:schemeClr val="tx1"/>
                  </a:solidFill>
                </a:ln>
                <a:solidFill>
                  <a:srgbClr val="C00000"/>
                </a:solidFill>
                <a:effectLst>
                  <a:outerShdw blurRad="38100" dist="38100" dir="2700000" algn="tl">
                    <a:srgbClr val="000000">
                      <a:alpha val="43137"/>
                    </a:srgbClr>
                  </a:outerShdw>
                </a:effectLst>
                <a:cs typeface="Arial" panose="020B0604020202020204" pitchFamily="34" charset="0"/>
              </a:rPr>
            </a:br>
            <a:r>
              <a:rPr lang="ar-AE" b="1" dirty="0">
                <a:ln w="19050">
                  <a:solidFill>
                    <a:schemeClr val="tx1"/>
                  </a:solidFill>
                </a:ln>
                <a:solidFill>
                  <a:srgbClr val="C00000"/>
                </a:solidFill>
                <a:effectLst>
                  <a:outerShdw blurRad="38100" dist="38100" dir="2700000" algn="tl">
                    <a:srgbClr val="000000">
                      <a:alpha val="43137"/>
                    </a:srgbClr>
                  </a:outerShdw>
                </a:effectLst>
                <a:cs typeface="Arial" panose="020B0604020202020204" pitchFamily="34" charset="0"/>
              </a:rPr>
              <a:t>طقس صلاة سر مسحة المرضى (القنديل)</a:t>
            </a:r>
            <a:endParaRPr lang="fr-FR" b="1" dirty="0">
              <a:ln w="19050">
                <a:solidFill>
                  <a:schemeClr val="tx1"/>
                </a:solidFill>
              </a:ln>
              <a:solidFill>
                <a:srgbClr val="C00000"/>
              </a:solidFill>
              <a:effectLst>
                <a:outerShdw blurRad="38100" dist="38100" dir="2700000" algn="tl">
                  <a:srgbClr val="000000">
                    <a:alpha val="43137"/>
                  </a:srgbClr>
                </a:outerShdw>
              </a:effectLst>
            </a:endParaRPr>
          </a:p>
        </p:txBody>
      </p:sp>
      <p:pic>
        <p:nvPicPr>
          <p:cNvPr id="3" name="Image 2" descr="Une image contenant texte, bougie, capture d’écran, Police&#10;&#10;Le contenu généré par l’IA peut être incorrect.">
            <a:extLst>
              <a:ext uri="{FF2B5EF4-FFF2-40B4-BE49-F238E27FC236}">
                <a16:creationId xmlns:a16="http://schemas.microsoft.com/office/drawing/2014/main" id="{68354C82-E246-2932-E518-F305DE5C0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17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808110046"/>
              </p:ext>
            </p:extLst>
          </p:nvPr>
        </p:nvGraphicFramePr>
        <p:xfrm>
          <a:off x="407368" y="531628"/>
          <a:ext cx="11299080" cy="5786045"/>
        </p:xfrm>
        <a:graphic>
          <a:graphicData uri="http://schemas.openxmlformats.org/drawingml/2006/table">
            <a:tbl>
              <a:tblPr/>
              <a:tblGrid>
                <a:gridCol w="4132734">
                  <a:extLst>
                    <a:ext uri="{9D8B030D-6E8A-4147-A177-3AD203B41FA5}">
                      <a16:colId xmlns:a16="http://schemas.microsoft.com/office/drawing/2014/main" val="20000"/>
                    </a:ext>
                  </a:extLst>
                </a:gridCol>
                <a:gridCol w="4199861">
                  <a:extLst>
                    <a:ext uri="{9D8B030D-6E8A-4147-A177-3AD203B41FA5}">
                      <a16:colId xmlns:a16="http://schemas.microsoft.com/office/drawing/2014/main" val="20001"/>
                    </a:ext>
                  </a:extLst>
                </a:gridCol>
                <a:gridCol w="2966485">
                  <a:extLst>
                    <a:ext uri="{9D8B030D-6E8A-4147-A177-3AD203B41FA5}">
                      <a16:colId xmlns:a16="http://schemas.microsoft.com/office/drawing/2014/main" val="20002"/>
                    </a:ext>
                  </a:extLst>
                </a:gridCol>
              </a:tblGrid>
              <a:tr h="57860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Tensep`hmot</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ntotk</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Je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aker`ckepazin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ejwn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akerbo`y;in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ak`areh</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aksopten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aco</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toten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akenten</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etaiounou</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;ai.</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1" i="0" u="none" strike="noStrike" cap="none" normalizeH="0" baseline="0" dirty="0">
                          <a:ln>
                            <a:noFill/>
                          </a:ln>
                          <a:solidFill>
                            <a:schemeClr val="tx1"/>
                          </a:solidFill>
                          <a:effectLst/>
                          <a:latin typeface="Book Antiqua" panose="02040602050305030304" pitchFamily="18"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31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805B7511-13C6-F88C-2A81-8754A25ACB4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6" name="Text Box 29">
            <a:hlinkClick r:id="rId3" action="ppaction://hlinksldjump"/>
          </p:cNvPr>
          <p:cNvSpPr txBox="1">
            <a:spLocks noChangeArrowheads="1"/>
          </p:cNvSpPr>
          <p:nvPr/>
        </p:nvSpPr>
        <p:spPr bwMode="auto">
          <a:xfrm>
            <a:off x="9867014" y="5942123"/>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2015836" y="534293"/>
            <a:ext cx="8160327" cy="2609112"/>
          </a:xfrm>
        </p:spPr>
        <p:txBody>
          <a:bodyPr anchor="ctr">
            <a:noAutofit/>
          </a:bodyPr>
          <a:lstStyle/>
          <a:p>
            <a:pPr>
              <a:lnSpc>
                <a:spcPct val="150000"/>
              </a:lnSpc>
            </a:pPr>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Deuxième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الثانية</a:t>
            </a:r>
            <a:br>
              <a:rPr lang="fr-FR" sz="4800" b="1" dirty="0">
                <a:ln w="19050">
                  <a:solidFill>
                    <a:schemeClr val="tx1"/>
                  </a:solidFill>
                </a:ln>
                <a:solidFill>
                  <a:schemeClr val="bg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cnau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r>
              <a:rPr lang="fr-FR" sz="1600" b="1" dirty="0">
                <a:solidFill>
                  <a:schemeClr val="bg1"/>
                </a:solidFill>
                <a:latin typeface="Book Antiqua" panose="02040602050305030304" pitchFamily="18" charset="0"/>
              </a:rPr>
              <a:t> </a:t>
            </a:r>
            <a:endParaRPr lang="fr-FR" sz="1600" dirty="0">
              <a:solidFill>
                <a:schemeClr val="bg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latin typeface="Book Antiqua" panose="02040602050305030304" pitchFamily="18" charset="0"/>
              </a:rPr>
              <a:t> </a:t>
            </a:r>
          </a:p>
        </p:txBody>
      </p:sp>
      <p:sp>
        <p:nvSpPr>
          <p:cNvPr id="2" name="Rectangle 1">
            <a:hlinkClick r:id="rId2" action="ppaction://hlinksldjump"/>
            <a:extLst>
              <a:ext uri="{FF2B5EF4-FFF2-40B4-BE49-F238E27FC236}">
                <a16:creationId xmlns:a16="http://schemas.microsoft.com/office/drawing/2014/main" id="{6B370642-4F53-5952-5A79-45EF0582C64F}"/>
              </a:ext>
            </a:extLst>
          </p:cNvPr>
          <p:cNvSpPr/>
          <p:nvPr/>
        </p:nvSpPr>
        <p:spPr>
          <a:xfrm>
            <a:off x="10981455" y="6511582"/>
            <a:ext cx="1210545"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ZoneTexte 2">
            <a:extLst>
              <a:ext uri="{FF2B5EF4-FFF2-40B4-BE49-F238E27FC236}">
                <a16:creationId xmlns:a16="http://schemas.microsoft.com/office/drawing/2014/main" id="{C4BA487C-8F66-3467-7E2E-2DC806AEB58D}"/>
              </a:ext>
            </a:extLst>
          </p:cNvPr>
          <p:cNvSpPr txBox="1"/>
          <p:nvPr/>
        </p:nvSpPr>
        <p:spPr>
          <a:xfrm>
            <a:off x="0" y="3186728"/>
            <a:ext cx="12192000" cy="2609112"/>
          </a:xfrm>
          <a:prstGeom prst="rect">
            <a:avLst/>
          </a:prstGeom>
          <a:noFill/>
        </p:spPr>
        <p:txBody>
          <a:bodyPr wrap="square" rtlCol="0">
            <a:spAutoFit/>
          </a:bodyPr>
          <a:lstStyle/>
          <a:p>
            <a:pPr algn="ctr">
              <a:lnSpc>
                <a:spcPct val="150000"/>
              </a:lnSpc>
            </a:pP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Oraison – </a:t>
            </a:r>
            <a:r>
              <a:rPr lang="ar-AE" sz="2800" b="1" dirty="0" err="1">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أوشية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7" name="Rectangle 6">
            <a:hlinkClick r:id="rId2" action="ppaction://hlinksldjump"/>
            <a:extLst>
              <a:ext uri="{FF2B5EF4-FFF2-40B4-BE49-F238E27FC236}">
                <a16:creationId xmlns:a16="http://schemas.microsoft.com/office/drawing/2014/main" id="{2D10A9A6-4055-6893-67DD-CBA7044A87F4}"/>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398194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6257-C3A9-C87C-0919-0C9C7C18615B}"/>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4CEC7BD0-6E09-D138-75CD-1B51868F463F}"/>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EA044BF6-9532-B2BA-BC5C-0BD149E5A4E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027297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6ABE-860D-0A41-34D7-32B1527722CF}"/>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EC70DAD0-AAFF-DF8B-56E8-08FF39410778}"/>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28050DD3-05AE-72A2-DB3E-F94DE822A8EB}"/>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3" name="Rectangle 2">
            <a:hlinkClick r:id="rId2" action="ppaction://hlinksldjump"/>
            <a:extLst>
              <a:ext uri="{FF2B5EF4-FFF2-40B4-BE49-F238E27FC236}">
                <a16:creationId xmlns:a16="http://schemas.microsoft.com/office/drawing/2014/main" id="{0547B676-64DE-012B-B4FE-EB60AF68F8F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70280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CE0B-EC33-9AC6-4E4C-0BA7715CD955}"/>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5B03D104-776F-38BD-6814-161D411DBF6F}"/>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Rectangle 2">
            <a:hlinkClick r:id="rId2" action="ppaction://hlinksldjump"/>
            <a:extLst>
              <a:ext uri="{FF2B5EF4-FFF2-40B4-BE49-F238E27FC236}">
                <a16:creationId xmlns:a16="http://schemas.microsoft.com/office/drawing/2014/main" id="{24E97B7E-C586-0C67-A4FB-3E5DA590B02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471215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38332493"/>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وأيضاً فلنسأل الله ضابط الكل أبا ربنا وإلهنا ومخلصنا يسوع المسيح</a:t>
                      </a:r>
                      <a:r>
                        <a:rPr lang="ar-SA" sz="4000" b="1" dirty="0">
                          <a:solidFill>
                            <a:schemeClr val="tx1"/>
                          </a:solidFill>
                          <a:effectLst/>
                          <a:latin typeface="Book Antiqua" panose="02040602050305030304" pitchFamily="18" charset="0"/>
                          <a:ea typeface="Calibri" panose="020F0502020204030204" pitchFamily="34" charset="0"/>
                          <a:cs typeface="+mn-cs"/>
                        </a:rPr>
                        <a:t>،</a:t>
                      </a:r>
                      <a:endParaRPr lang="fr-FR" sz="4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نسأل ونطلب من صلاحك يا محب البشر</a:t>
                      </a:r>
                      <a:r>
                        <a:rPr lang="ar-SA" sz="4000" b="1" dirty="0">
                          <a:solidFill>
                            <a:schemeClr val="tx1"/>
                          </a:solidFill>
                          <a:effectLst/>
                          <a:latin typeface="Book Antiqua" panose="02040602050305030304" pitchFamily="18" charset="0"/>
                          <a:ea typeface="Calibri" panose="020F0502020204030204" pitchFamily="34" charset="0"/>
                          <a:cs typeface="+mn-cs"/>
                        </a:rPr>
                        <a:t>،</a:t>
                      </a:r>
                      <a:endParaRPr lang="fr-FR" sz="4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3" name="Rectangle 2">
            <a:hlinkClick r:id="rId3" action="ppaction://hlinksldjump"/>
            <a:extLst>
              <a:ext uri="{FF2B5EF4-FFF2-40B4-BE49-F238E27FC236}">
                <a16:creationId xmlns:a16="http://schemas.microsoft.com/office/drawing/2014/main" id="{922478EC-9508-AB2A-F9E6-CD1EB578EA7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035551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extLst>
              <p:ext uri="{D42A27DB-BD31-4B8C-83A1-F6EECF244321}">
                <p14:modId xmlns:p14="http://schemas.microsoft.com/office/powerpoint/2010/main" val="3690084781"/>
              </p:ext>
            </p:extLst>
          </p:nvPr>
        </p:nvGraphicFramePr>
        <p:xfrm>
          <a:off x="0" y="1525552"/>
          <a:ext cx="12192000" cy="3660461"/>
        </p:xfrm>
        <a:graphic>
          <a:graphicData uri="http://schemas.openxmlformats.org/drawingml/2006/table">
            <a:tbl>
              <a:tblPr/>
              <a:tblGrid>
                <a:gridCol w="4207933">
                  <a:extLst>
                    <a:ext uri="{9D8B030D-6E8A-4147-A177-3AD203B41FA5}">
                      <a16:colId xmlns:a16="http://schemas.microsoft.com/office/drawing/2014/main" val="20000"/>
                    </a:ext>
                  </a:extLst>
                </a:gridCol>
                <a:gridCol w="4453467">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366046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3700" b="1" i="0" u="none" strike="noStrike" cap="none" normalizeH="0" baseline="0" dirty="0">
                        <a:ln>
                          <a:noFill/>
                        </a:ln>
                        <a:solidFill>
                          <a:srgbClr val="C00000"/>
                        </a:solidFill>
                        <a:effectLst/>
                        <a:latin typeface="CS Avva Shenouda" panose="020B7200000000000000" pitchFamily="34"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Ari`vmeu`i</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`P{</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oic</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nnenio</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nem</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nen`cnyou</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etause</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e`psemmo</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r>
                        <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600" b="1" u="none" kern="1200" dirty="0">
                          <a:solidFill>
                            <a:schemeClr val="tx1"/>
                          </a:solidFill>
                          <a:effectLst/>
                          <a:latin typeface="Book Antiqua" panose="02040602050305030304" pitchFamily="18" charset="0"/>
                          <a:ea typeface="+mn-ea"/>
                          <a:cs typeface="+mn-cs"/>
                        </a:rPr>
                        <a:t>Souviens-Toi Seigneur de nos pères et nos frères les voyageurs.</a:t>
                      </a:r>
                      <a:endParaRPr kumimoji="0" lang="en-US" sz="44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r>
                        <a:rPr kumimoji="0" lang="ar-SA" sz="2700" b="1" i="0" u="none" strike="noStrike" cap="none" normalizeH="0" baseline="0" dirty="0">
                          <a:ln>
                            <a:noFill/>
                          </a:ln>
                          <a:solidFill>
                            <a:srgbClr val="C00000"/>
                          </a:solidFill>
                          <a:effectLst/>
                          <a:latin typeface="Book Antiqua" panose="02040602050305030304" pitchFamily="18" charset="0"/>
                          <a:cs typeface="Arial" pitchFamily="34" charset="0"/>
                        </a:rPr>
                        <a:t> </a:t>
                      </a:r>
                      <a:endParaRPr kumimoji="0" lang="fr-FR" sz="2700" b="1" i="0" u="none" strike="noStrike" cap="none" normalizeH="0" baseline="0" dirty="0">
                        <a:ln>
                          <a:noFill/>
                        </a:ln>
                        <a:solidFill>
                          <a:srgbClr val="C00000"/>
                        </a:solidFill>
                        <a:effectLst/>
                        <a:latin typeface="Book Antiqua" panose="02040602050305030304" pitchFamily="18"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pitchFamily="34" charset="0"/>
                        </a:rPr>
                        <a:t>أذكر يا رب آباءنا وإخوتنا المسافرين.</a:t>
                      </a:r>
                      <a:endParaRPr kumimoji="0" lang="en-CA" sz="3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extLst>
              <p:ext uri="{D42A27DB-BD31-4B8C-83A1-F6EECF244321}">
                <p14:modId xmlns:p14="http://schemas.microsoft.com/office/powerpoint/2010/main" val="389245050"/>
              </p:ext>
            </p:extLst>
          </p:nvPr>
        </p:nvGraphicFramePr>
        <p:xfrm>
          <a:off x="863600" y="524360"/>
          <a:ext cx="10464800" cy="579120"/>
        </p:xfrm>
        <a:graphic>
          <a:graphicData uri="http://schemas.openxmlformats.org/drawingml/2006/table">
            <a:tbl>
              <a:tblPr/>
              <a:tblGrid>
                <a:gridCol w="10464800">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Book Antiqua" panose="02040602050305030304" pitchFamily="18" charset="0"/>
                          <a:cs typeface="Arial" charset="0"/>
                        </a:rPr>
                        <a:t>Oraison pour les voyageurs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المسافرين </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5841A31-0FEE-F14F-1AD0-84D7C995F58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623859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extLst>
              <p:ext uri="{D42A27DB-BD31-4B8C-83A1-F6EECF244321}">
                <p14:modId xmlns:p14="http://schemas.microsoft.com/office/powerpoint/2010/main" val="4130734514"/>
              </p:ext>
            </p:extLst>
          </p:nvPr>
        </p:nvGraphicFramePr>
        <p:xfrm>
          <a:off x="0" y="482600"/>
          <a:ext cx="12200466" cy="5257800"/>
        </p:xfrm>
        <a:graphic>
          <a:graphicData uri="http://schemas.openxmlformats.org/drawingml/2006/table">
            <a:tbl>
              <a:tblPr/>
              <a:tblGrid>
                <a:gridCol w="4292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598333">
                  <a:extLst>
                    <a:ext uri="{9D8B030D-6E8A-4147-A177-3AD203B41FA5}">
                      <a16:colId xmlns:a16="http://schemas.microsoft.com/office/drawing/2014/main" val="20002"/>
                    </a:ext>
                  </a:extLst>
                </a:gridCol>
              </a:tblGrid>
              <a:tr h="525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endParaRPr kumimoji="0" lang="en-US" sz="32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Twbh</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nen`cnyou</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etause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e`psemmo</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nye;meu`i</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`ese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Implorez pour nos pères et nos frères les voyageurs et ceux qui projettent de voyager en tout lieu,</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fr-FR"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اطلبوا عن آبائنا وإخوتنا المُسافرين والذينَ يُضمرون السفر في كل موضع لكي يُسهل طرقهم أجمعين. </a:t>
                      </a:r>
                      <a:endParaRPr kumimoji="0" lang="en-CA" sz="3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BD20D84A-14A2-0380-83F3-245B378605F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037342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extLst>
              <p:ext uri="{D42A27DB-BD31-4B8C-83A1-F6EECF244321}">
                <p14:modId xmlns:p14="http://schemas.microsoft.com/office/powerpoint/2010/main" val="3757637949"/>
              </p:ext>
            </p:extLst>
          </p:nvPr>
        </p:nvGraphicFramePr>
        <p:xfrm>
          <a:off x="0" y="476729"/>
          <a:ext cx="12191998" cy="6044184"/>
        </p:xfrm>
        <a:graphic>
          <a:graphicData uri="http://schemas.openxmlformats.org/drawingml/2006/table">
            <a:tbl>
              <a:tblPr/>
              <a:tblGrid>
                <a:gridCol w="4326465">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598720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coutwn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noumwit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hiten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viom</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niair</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niiarwou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nilumny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nimwit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Pi`&lt;</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tac;wou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eny`ete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nouou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mma`nswpi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ouhiryny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ntef,a</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29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Aplanis, Seigneur, leurs chemins, que ce soit sur mer, sur les fleuves, sur les lacs, dans les airs, sur terre ou par tout autre moyen. Que le Christ, notre Dieu les ramène sains et sauf à leur foyer et qu’il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إن كان في الهواء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أوالبحر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أوالبحيرات</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أوالطرق</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المسلوكة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أوالمسافرين</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بكل نوع لكي المسيح إلهنا يردّهم إلى مساكنهم سالمين ويغفر لنا خطايانا</a:t>
                      </a:r>
                      <a:r>
                        <a:rPr kumimoji="0" lang="ar-SA" sz="3700" b="1" i="0" u="none" strike="noStrike" cap="none" normalizeH="0" baseline="0" dirty="0">
                          <a:ln>
                            <a:noFill/>
                          </a:ln>
                          <a:solidFill>
                            <a:schemeClr val="tx1"/>
                          </a:solidFill>
                          <a:effectLst/>
                          <a:latin typeface="Book Antiqua" panose="02040602050305030304" pitchFamily="18" charset="0"/>
                          <a:cs typeface="Arial" pitchFamily="34" charset="0"/>
                        </a:rPr>
                        <a:t>.</a:t>
                      </a:r>
                      <a:endParaRPr kumimoji="0" lang="fr-FR" sz="13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95E4938-E3F5-27C7-3B59-AA04210807E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368030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extLst>
              <p:ext uri="{D42A27DB-BD31-4B8C-83A1-F6EECF244321}">
                <p14:modId xmlns:p14="http://schemas.microsoft.com/office/powerpoint/2010/main" val="867691212"/>
              </p:ext>
            </p:extLst>
          </p:nvPr>
        </p:nvGraphicFramePr>
        <p:xfrm>
          <a:off x="0" y="0"/>
          <a:ext cx="12192000" cy="6478016"/>
        </p:xfrm>
        <a:graphic>
          <a:graphicData uri="http://schemas.openxmlformats.org/drawingml/2006/table">
            <a:tbl>
              <a:tblPr/>
              <a:tblGrid>
                <a:gridCol w="4368800">
                  <a:extLst>
                    <a:ext uri="{9D8B030D-6E8A-4147-A177-3AD203B41FA5}">
                      <a16:colId xmlns:a16="http://schemas.microsoft.com/office/drawing/2014/main" val="20000"/>
                    </a:ext>
                  </a:extLst>
                </a:gridCol>
                <a:gridCol w="4224275">
                  <a:extLst>
                    <a:ext uri="{9D8B030D-6E8A-4147-A177-3AD203B41FA5}">
                      <a16:colId xmlns:a16="http://schemas.microsoft.com/office/drawing/2014/main" val="20001"/>
                    </a:ext>
                  </a:extLst>
                </a:gridCol>
                <a:gridCol w="3598925">
                  <a:extLst>
                    <a:ext uri="{9D8B030D-6E8A-4147-A177-3AD203B41FA5}">
                      <a16:colId xmlns:a16="http://schemas.microsoft.com/office/drawing/2014/main" val="20002"/>
                    </a:ext>
                  </a:extLst>
                </a:gridCol>
              </a:tblGrid>
              <a:tr h="647801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2100" b="1" i="0" u="none" strike="noStrike" cap="none" normalizeH="0" baseline="0" dirty="0">
                        <a:ln>
                          <a:noFill/>
                        </a:ln>
                        <a:solidFill>
                          <a:srgbClr val="C00000"/>
                        </a:solidFill>
                        <a:effectLst/>
                        <a:latin typeface="CS Avva Shenouda" panose="020B7200000000000000"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Ie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nye;meu`i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`ese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coutwn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noumwit</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ite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ebolhiten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viom</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niair</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niiarwou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nilumny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nimwit</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ouon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ma`tvwou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eoulumyn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njamy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pt-BR" sz="2900" b="1" i="0" u="none" strike="noStrike" cap="none" normalizeH="0" baseline="0" dirty="0">
                          <a:ln>
                            <a:noFill/>
                          </a:ln>
                          <a:solidFill>
                            <a:schemeClr val="tx1"/>
                          </a:solidFill>
                          <a:effectLst/>
                          <a:latin typeface="CS Avva Shenouda" panose="020B7200000000000000" pitchFamily="34" charset="0"/>
                          <a:cs typeface="Arial" charset="0"/>
                        </a:rPr>
                        <a:t>`eoulumyn `nte pioujai.</a:t>
                      </a:r>
                      <a:endParaRPr kumimoji="0" lang="en-US"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Et ceux qui projettent de voyager en tout lieu, aplanis leurs chemins, qu’ils soient sur mer, sur les fleuves, sur les lacs, dans les airs, sur terre ou par tout autre moyen, chacun là où il est. Ramène-les à bon port, le port du Salut.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والذين يُضمرون السفر في كل مكان سهل طرقهم أجمعين. إن كان في الهواء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أوالبحر</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أوالأنهار</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أوالبحيرات</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أوالطرق</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المسلوكة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أوالسالكين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بكل نوع كل أحدٍ بكل موضع ردّهم إلى ميناء هادئة، ميناء الخلاص.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B8D7A259-4467-A487-E2AA-EA15954AD8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539059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extLst>
              <p:ext uri="{D42A27DB-BD31-4B8C-83A1-F6EECF244321}">
                <p14:modId xmlns:p14="http://schemas.microsoft.com/office/powerpoint/2010/main" val="1431896705"/>
              </p:ext>
            </p:extLst>
          </p:nvPr>
        </p:nvGraphicFramePr>
        <p:xfrm>
          <a:off x="0" y="152400"/>
          <a:ext cx="12192000" cy="6350000"/>
        </p:xfrm>
        <a:graphic>
          <a:graphicData uri="http://schemas.openxmlformats.org/drawingml/2006/table">
            <a:tbl>
              <a:tblPr/>
              <a:tblGrid>
                <a:gridCol w="4436533">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12067">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Arikataxioin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`n`s[yr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Myitou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eny`ete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nouou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ourasi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outoujo</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eutoujyo`ut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nerhwb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n`aga;on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Daigne les accompagner au départ et en chemin. </a:t>
                      </a:r>
                      <a:r>
                        <a:rPr lang="fr-FR" sz="3200" b="1" kern="1200" dirty="0">
                          <a:solidFill>
                            <a:schemeClr val="tx1"/>
                          </a:solidFill>
                          <a:effectLst/>
                          <a:latin typeface="Book Antiqua" panose="02040602050305030304" pitchFamily="18" charset="0"/>
                          <a:ea typeface="+mn-ea"/>
                          <a:cs typeface="+mn-cs"/>
                        </a:rPr>
                        <a:t>Ramène-les à leur foyer plein de joie et en bonne santé. Participe avec tes serviteurs à toutes leurs bonnes œuvres</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F90DE873-4E8C-AEE4-F566-25C3B5141EE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322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CF2E3A25-55E0-62C9-1684-A1847D196F5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Group 60">
            <a:extLst>
              <a:ext uri="{FF2B5EF4-FFF2-40B4-BE49-F238E27FC236}">
                <a16:creationId xmlns:a16="http://schemas.microsoft.com/office/drawing/2014/main" id="{52372FE2-9459-E4A4-02F7-96AB489974AB}"/>
              </a:ext>
            </a:extLst>
          </p:cNvPr>
          <p:cNvGraphicFramePr>
            <a:graphicFrameLocks noGrp="1"/>
          </p:cNvGraphicFramePr>
          <p:nvPr>
            <p:extLst>
              <p:ext uri="{D42A27DB-BD31-4B8C-83A1-F6EECF244321}">
                <p14:modId xmlns:p14="http://schemas.microsoft.com/office/powerpoint/2010/main" val="3042152742"/>
              </p:ext>
            </p:extLst>
          </p:nvPr>
        </p:nvGraphicFramePr>
        <p:xfrm>
          <a:off x="407367" y="510362"/>
          <a:ext cx="11330978" cy="5623560"/>
        </p:xfrm>
        <a:graphic>
          <a:graphicData uri="http://schemas.openxmlformats.org/drawingml/2006/table">
            <a:tbl>
              <a:tblPr/>
              <a:tblGrid>
                <a:gridCol w="4060267">
                  <a:extLst>
                    <a:ext uri="{9D8B030D-6E8A-4147-A177-3AD203B41FA5}">
                      <a16:colId xmlns:a16="http://schemas.microsoft.com/office/drawing/2014/main" val="20000"/>
                    </a:ext>
                  </a:extLst>
                </a:gridCol>
                <a:gridCol w="4382816">
                  <a:extLst>
                    <a:ext uri="{9D8B030D-6E8A-4147-A177-3AD203B41FA5}">
                      <a16:colId xmlns:a16="http://schemas.microsoft.com/office/drawing/2014/main" val="20001"/>
                    </a:ext>
                  </a:extLst>
                </a:gridCol>
                <a:gridCol w="2887895">
                  <a:extLst>
                    <a:ext uri="{9D8B030D-6E8A-4147-A177-3AD203B41FA5}">
                      <a16:colId xmlns:a16="http://schemas.microsoft.com/office/drawing/2014/main" val="20002"/>
                    </a:ext>
                  </a:extLst>
                </a:gridCol>
              </a:tblGrid>
              <a:tr h="37212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2400" b="1" u="none" dirty="0" err="1">
                          <a:ln>
                            <a:noFill/>
                          </a:ln>
                          <a:solidFill>
                            <a:srgbClr val="C00000"/>
                          </a:solidFill>
                          <a:latin typeface="CS Avva Shenouda" panose="020B7200000000000000" pitchFamily="34" charset="0"/>
                        </a:rPr>
                        <a:t>Pidi`akwn</a:t>
                      </a:r>
                      <a:r>
                        <a:rPr lang="en-CA" sz="2400" b="1" u="none" dirty="0">
                          <a:ln>
                            <a:noFill/>
                          </a:ln>
                          <a:solidFill>
                            <a:srgbClr val="C00000"/>
                          </a:solidFill>
                          <a:latin typeface="CS Avva Shenouda" panose="020B7200000000000000" pitchFamily="34"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fr-FR"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5201266"/>
                  </a:ext>
                </a:extLst>
              </a:tr>
              <a:tr h="512345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800" b="1" dirty="0" err="1">
                          <a:latin typeface="CS Avva Shenouda" panose="020B7200000000000000" pitchFamily="34" charset="0"/>
                        </a:rPr>
                        <a:t>Twbh</a:t>
                      </a:r>
                      <a:r>
                        <a:rPr lang="en-CA" sz="2800" b="1" dirty="0">
                          <a:latin typeface="CS Avva Shenouda" panose="020B7200000000000000" pitchFamily="34" charset="0"/>
                        </a:rPr>
                        <a:t> </a:t>
                      </a:r>
                      <a:r>
                        <a:rPr lang="en-CA" sz="2800" b="1" dirty="0" err="1">
                          <a:latin typeface="CS Avva Shenouda" panose="020B7200000000000000" pitchFamily="34" charset="0"/>
                        </a:rPr>
                        <a:t>hina</a:t>
                      </a:r>
                      <a:r>
                        <a:rPr lang="en-CA" sz="2800" b="1" dirty="0">
                          <a:latin typeface="CS Avva Shenouda" panose="020B7200000000000000" pitchFamily="34" charset="0"/>
                        </a:rPr>
                        <a:t> `</a:t>
                      </a:r>
                      <a:r>
                        <a:rPr lang="en-CA" sz="2800" b="1" dirty="0" err="1">
                          <a:latin typeface="CS Avva Shenouda" panose="020B7200000000000000" pitchFamily="34" charset="0"/>
                        </a:rPr>
                        <a:t>nte</a:t>
                      </a:r>
                      <a:r>
                        <a:rPr lang="en-CA" sz="2800" b="1" dirty="0">
                          <a:latin typeface="CS Avva Shenouda" panose="020B7200000000000000" pitchFamily="34" charset="0"/>
                        </a:rPr>
                        <a:t> `V} </a:t>
                      </a:r>
                      <a:r>
                        <a:rPr lang="en-CA" sz="2800" b="1" dirty="0" err="1">
                          <a:latin typeface="CS Avva Shenouda" panose="020B7200000000000000" pitchFamily="34" charset="0"/>
                        </a:rPr>
                        <a:t>nai</a:t>
                      </a:r>
                      <a:r>
                        <a:rPr lang="en-CA" sz="2800" b="1" dirty="0">
                          <a:latin typeface="CS Avva Shenouda" panose="020B7200000000000000" pitchFamily="34" charset="0"/>
                        </a:rPr>
                        <a:t> nan @ `</a:t>
                      </a:r>
                      <a:r>
                        <a:rPr lang="en-CA" sz="2800" b="1" dirty="0" err="1">
                          <a:latin typeface="CS Avva Shenouda" panose="020B7200000000000000" pitchFamily="34" charset="0"/>
                        </a:rPr>
                        <a:t>ntefsenhyt</a:t>
                      </a:r>
                      <a:r>
                        <a:rPr lang="en-CA" sz="2800" b="1" dirty="0">
                          <a:latin typeface="CS Avva Shenouda" panose="020B7200000000000000" pitchFamily="34" charset="0"/>
                        </a:rPr>
                        <a:t> </a:t>
                      </a:r>
                      <a:r>
                        <a:rPr lang="en-CA" sz="2800" b="1" dirty="0" err="1">
                          <a:latin typeface="CS Avva Shenouda" panose="020B7200000000000000" pitchFamily="34" charset="0"/>
                        </a:rPr>
                        <a:t>qaron</a:t>
                      </a:r>
                      <a:r>
                        <a:rPr lang="en-CA" sz="2800" b="1" dirty="0">
                          <a:latin typeface="CS Avva Shenouda" panose="020B7200000000000000" pitchFamily="34" charset="0"/>
                        </a:rPr>
                        <a:t> @ </a:t>
                      </a:r>
                      <a:br>
                        <a:rPr lang="en-CA" sz="2800" b="1" dirty="0">
                          <a:latin typeface="CS Avva Shenouda" panose="020B7200000000000000" pitchFamily="34" charset="0"/>
                        </a:rPr>
                      </a:br>
                      <a:r>
                        <a:rPr lang="en-CA" sz="2800" b="1" dirty="0">
                          <a:latin typeface="CS Avva Shenouda" panose="020B7200000000000000" pitchFamily="34" charset="0"/>
                        </a:rPr>
                        <a:t>`</a:t>
                      </a:r>
                      <a:r>
                        <a:rPr lang="en-CA" sz="2800" b="1" dirty="0" err="1">
                          <a:latin typeface="CS Avva Shenouda" panose="020B7200000000000000" pitchFamily="34" charset="0"/>
                        </a:rPr>
                        <a:t>ntefcwtem</a:t>
                      </a:r>
                      <a:r>
                        <a:rPr lang="en-CA" sz="2800" b="1" dirty="0">
                          <a:latin typeface="CS Avva Shenouda" panose="020B7200000000000000" pitchFamily="34" charset="0"/>
                        </a:rPr>
                        <a:t> `</a:t>
                      </a:r>
                      <a:r>
                        <a:rPr lang="en-CA" sz="2800" b="1" dirty="0" err="1">
                          <a:latin typeface="CS Avva Shenouda" panose="020B7200000000000000" pitchFamily="34" charset="0"/>
                        </a:rPr>
                        <a:t>eron</a:t>
                      </a:r>
                      <a:r>
                        <a:rPr lang="en-CA" sz="2800" b="1" dirty="0">
                          <a:latin typeface="CS Avva Shenouda" panose="020B7200000000000000" pitchFamily="34" charset="0"/>
                        </a:rPr>
                        <a:t> @ </a:t>
                      </a:r>
                      <a:br>
                        <a:rPr lang="en-CA" sz="2800" b="1" dirty="0">
                          <a:latin typeface="CS Avva Shenouda" panose="020B7200000000000000" pitchFamily="34" charset="0"/>
                        </a:rPr>
                      </a:br>
                      <a:r>
                        <a:rPr lang="en-CA" sz="2800" b="1" dirty="0">
                          <a:latin typeface="CS Avva Shenouda" panose="020B7200000000000000" pitchFamily="34" charset="0"/>
                        </a:rPr>
                        <a:t>`</a:t>
                      </a:r>
                      <a:r>
                        <a:rPr lang="en-CA" sz="2800" b="1" dirty="0" err="1">
                          <a:latin typeface="CS Avva Shenouda" panose="020B7200000000000000" pitchFamily="34" charset="0"/>
                        </a:rPr>
                        <a:t>nteferbo`y;in</a:t>
                      </a:r>
                      <a:r>
                        <a:rPr lang="en-CA" sz="2800" b="1" dirty="0">
                          <a:latin typeface="CS Avva Shenouda" panose="020B7200000000000000" pitchFamily="34" charset="0"/>
                        </a:rPr>
                        <a:t> `</a:t>
                      </a:r>
                      <a:r>
                        <a:rPr lang="en-CA" sz="2800" b="1" dirty="0" err="1">
                          <a:latin typeface="CS Avva Shenouda" panose="020B7200000000000000" pitchFamily="34" charset="0"/>
                        </a:rPr>
                        <a:t>eron</a:t>
                      </a:r>
                      <a:r>
                        <a:rPr lang="en-CA" sz="2800" b="1" dirty="0">
                          <a:latin typeface="CS Avva Shenouda" panose="020B7200000000000000" pitchFamily="34" charset="0"/>
                        </a:rPr>
                        <a:t> @ </a:t>
                      </a:r>
                      <a:br>
                        <a:rPr lang="en-CA" sz="2800" b="1" dirty="0">
                          <a:latin typeface="CS Avva Shenouda" panose="020B7200000000000000" pitchFamily="34" charset="0"/>
                        </a:rPr>
                      </a:br>
                      <a:r>
                        <a:rPr lang="en-CA" sz="2800" b="1" dirty="0">
                          <a:latin typeface="CS Avva Shenouda" panose="020B7200000000000000" pitchFamily="34" charset="0"/>
                        </a:rPr>
                        <a:t>`</a:t>
                      </a:r>
                      <a:r>
                        <a:rPr lang="en-CA" sz="2800" b="1" dirty="0" err="1">
                          <a:latin typeface="CS Avva Shenouda" panose="020B7200000000000000" pitchFamily="34" charset="0"/>
                        </a:rPr>
                        <a:t>ntef</a:t>
                      </a:r>
                      <a:r>
                        <a:rPr lang="en-CA" sz="2800" b="1" dirty="0">
                          <a:latin typeface="CS Avva Shenouda" panose="020B7200000000000000" pitchFamily="34" charset="0"/>
                        </a:rPr>
                        <a:t>[</a:t>
                      </a:r>
                      <a:r>
                        <a:rPr lang="en-CA" sz="2800" b="1" dirty="0" err="1">
                          <a:latin typeface="CS Avva Shenouda" panose="020B7200000000000000" pitchFamily="34" charset="0"/>
                        </a:rPr>
                        <a:t>i</a:t>
                      </a:r>
                      <a:r>
                        <a:rPr lang="en-CA" sz="2800" b="1" dirty="0">
                          <a:latin typeface="CS Avva Shenouda" panose="020B7200000000000000" pitchFamily="34" charset="0"/>
                        </a:rPr>
                        <a:t> `</a:t>
                      </a:r>
                      <a:r>
                        <a:rPr lang="en-CA" sz="2800" b="1" dirty="0" err="1">
                          <a:latin typeface="CS Avva Shenouda" panose="020B7200000000000000" pitchFamily="34" charset="0"/>
                        </a:rPr>
                        <a:t>nni</a:t>
                      </a:r>
                      <a:r>
                        <a:rPr lang="en-CA" sz="2800" b="1" dirty="0">
                          <a:latin typeface="CS Avva Shenouda" panose="020B7200000000000000" pitchFamily="34" charset="0"/>
                        </a:rPr>
                        <a:t>]ho </a:t>
                      </a:r>
                      <a:r>
                        <a:rPr lang="en-CA" sz="2800" b="1" dirty="0" err="1">
                          <a:latin typeface="CS Avva Shenouda" panose="020B7200000000000000" pitchFamily="34" charset="0"/>
                        </a:rPr>
                        <a:t>nem</a:t>
                      </a:r>
                      <a:r>
                        <a:rPr lang="en-CA" sz="2800" b="1" dirty="0">
                          <a:latin typeface="CS Avva Shenouda" panose="020B7200000000000000" pitchFamily="34" charset="0"/>
                        </a:rPr>
                        <a:t> </a:t>
                      </a:r>
                      <a:r>
                        <a:rPr lang="en-CA" sz="2800" b="1" dirty="0" err="1">
                          <a:latin typeface="CS Avva Shenouda" panose="020B7200000000000000" pitchFamily="34" charset="0"/>
                        </a:rPr>
                        <a:t>nitwbh</a:t>
                      </a:r>
                      <a:r>
                        <a:rPr lang="en-CA" sz="2800" b="1" dirty="0">
                          <a:latin typeface="CS Avva Shenouda" panose="020B7200000000000000" pitchFamily="34" charset="0"/>
                        </a:rPr>
                        <a:t> `</a:t>
                      </a:r>
                      <a:r>
                        <a:rPr lang="en-CA" sz="2800" b="1" dirty="0" err="1">
                          <a:latin typeface="CS Avva Shenouda" panose="020B7200000000000000" pitchFamily="34" charset="0"/>
                        </a:rPr>
                        <a:t>nte</a:t>
                      </a:r>
                      <a:r>
                        <a:rPr lang="en-CA" sz="2800" b="1" dirty="0">
                          <a:latin typeface="CS Avva Shenouda" panose="020B7200000000000000" pitchFamily="34" charset="0"/>
                        </a:rPr>
                        <a:t> </a:t>
                      </a:r>
                      <a:r>
                        <a:rPr lang="en-CA" sz="2800" b="1" dirty="0" err="1">
                          <a:latin typeface="CS Avva Shenouda" panose="020B7200000000000000" pitchFamily="34" charset="0"/>
                        </a:rPr>
                        <a:t>nye;ouab</a:t>
                      </a:r>
                      <a:r>
                        <a:rPr lang="en-CA" sz="2800" b="1" dirty="0">
                          <a:latin typeface="CS Avva Shenouda" panose="020B7200000000000000" pitchFamily="34" charset="0"/>
                        </a:rPr>
                        <a:t> `</a:t>
                      </a:r>
                      <a:r>
                        <a:rPr lang="en-CA" sz="2800" b="1" dirty="0" err="1">
                          <a:latin typeface="CS Avva Shenouda" panose="020B7200000000000000" pitchFamily="34" charset="0"/>
                        </a:rPr>
                        <a:t>ntaf</a:t>
                      </a:r>
                      <a:r>
                        <a:rPr lang="en-CA" sz="2800" b="1" dirty="0">
                          <a:latin typeface="CS Avva Shenouda" panose="020B7200000000000000" pitchFamily="34" charset="0"/>
                        </a:rPr>
                        <a:t> `</a:t>
                      </a:r>
                      <a:r>
                        <a:rPr lang="en-CA" sz="2800" b="1" dirty="0" err="1">
                          <a:latin typeface="CS Avva Shenouda" panose="020B7200000000000000" pitchFamily="34" charset="0"/>
                        </a:rPr>
                        <a:t>ntotou</a:t>
                      </a:r>
                      <a:r>
                        <a:rPr lang="en-CA" sz="2800" b="1" dirty="0">
                          <a:latin typeface="CS Avva Shenouda" panose="020B7200000000000000" pitchFamily="34" charset="0"/>
                        </a:rPr>
                        <a:t> `</a:t>
                      </a:r>
                      <a:r>
                        <a:rPr lang="en-CA" sz="2800" b="1" dirty="0" err="1">
                          <a:latin typeface="CS Avva Shenouda" panose="020B7200000000000000" pitchFamily="34" charset="0"/>
                        </a:rPr>
                        <a:t>e`hryi</a:t>
                      </a:r>
                      <a:r>
                        <a:rPr lang="en-CA" sz="2800" b="1" dirty="0">
                          <a:latin typeface="CS Avva Shenouda" panose="020B7200000000000000" pitchFamily="34" charset="0"/>
                        </a:rPr>
                        <a:t> `</a:t>
                      </a:r>
                      <a:r>
                        <a:rPr lang="en-CA" sz="2800" b="1" dirty="0" err="1">
                          <a:latin typeface="CS Avva Shenouda" panose="020B7200000000000000" pitchFamily="34" charset="0"/>
                        </a:rPr>
                        <a:t>ejwn</a:t>
                      </a:r>
                      <a:r>
                        <a:rPr lang="en-CA" sz="2800" b="1" dirty="0">
                          <a:latin typeface="CS Avva Shenouda" panose="020B7200000000000000" pitchFamily="34" charset="0"/>
                        </a:rPr>
                        <a:t> `</a:t>
                      </a:r>
                      <a:r>
                        <a:rPr lang="en-CA" sz="2800" b="1" dirty="0" err="1">
                          <a:latin typeface="CS Avva Shenouda" panose="020B7200000000000000" pitchFamily="34" charset="0"/>
                        </a:rPr>
                        <a:t>epi`aga;on</a:t>
                      </a:r>
                      <a:r>
                        <a:rPr lang="en-CA" sz="2800" b="1" dirty="0">
                          <a:latin typeface="CS Avva Shenouda" panose="020B7200000000000000" pitchFamily="34" charset="0"/>
                        </a:rPr>
                        <a:t> `</a:t>
                      </a:r>
                      <a:r>
                        <a:rPr lang="en-CA" sz="2800" b="1" dirty="0" err="1">
                          <a:latin typeface="CS Avva Shenouda" panose="020B7200000000000000" pitchFamily="34" charset="0"/>
                        </a:rPr>
                        <a:t>ncyou</a:t>
                      </a:r>
                      <a:r>
                        <a:rPr lang="en-CA" sz="2800" b="1" dirty="0">
                          <a:latin typeface="CS Avva Shenouda" panose="020B7200000000000000" pitchFamily="34" charset="0"/>
                        </a:rPr>
                        <a:t> </a:t>
                      </a:r>
                      <a:r>
                        <a:rPr lang="en-CA" sz="2800" b="1" dirty="0" err="1">
                          <a:latin typeface="CS Avva Shenouda" panose="020B7200000000000000" pitchFamily="34" charset="0"/>
                        </a:rPr>
                        <a:t>niben</a:t>
                      </a:r>
                      <a:r>
                        <a:rPr lang="en-CA" sz="2800" b="1" dirty="0">
                          <a:latin typeface="CS Avva Shenouda" panose="020B7200000000000000" pitchFamily="34" charset="0"/>
                        </a:rPr>
                        <a:t> @ </a:t>
                      </a:r>
                      <a:br>
                        <a:rPr lang="en-CA" sz="2800" b="1" dirty="0">
                          <a:latin typeface="CS Avva Shenouda" panose="020B7200000000000000" pitchFamily="34" charset="0"/>
                        </a:rPr>
                      </a:br>
                      <a:r>
                        <a:rPr lang="en-CA" sz="2800" b="1" dirty="0">
                          <a:latin typeface="CS Avva Shenouda" panose="020B7200000000000000" pitchFamily="34" charset="0"/>
                        </a:rPr>
                        <a:t>`</a:t>
                      </a:r>
                      <a:r>
                        <a:rPr lang="en-CA" sz="2800" b="1" dirty="0" err="1">
                          <a:latin typeface="CS Avva Shenouda" panose="020B7200000000000000" pitchFamily="34" charset="0"/>
                        </a:rPr>
                        <a:t>ntef,a</a:t>
                      </a:r>
                      <a:r>
                        <a:rPr lang="en-CA" sz="2800" b="1" dirty="0">
                          <a:latin typeface="CS Avva Shenouda" panose="020B7200000000000000" pitchFamily="34" charset="0"/>
                        </a:rPr>
                        <a:t> </a:t>
                      </a:r>
                      <a:r>
                        <a:rPr lang="en-CA" sz="2800" b="1" dirty="0" err="1">
                          <a:latin typeface="CS Avva Shenouda" panose="020B7200000000000000" pitchFamily="34" charset="0"/>
                        </a:rPr>
                        <a:t>nennobi</a:t>
                      </a:r>
                      <a:r>
                        <a:rPr lang="en-CA" sz="2800" b="1" dirty="0">
                          <a:latin typeface="CS Avva Shenouda" panose="020B7200000000000000" pitchFamily="34" charset="0"/>
                        </a:rPr>
                        <a:t> nan `</a:t>
                      </a:r>
                      <a:r>
                        <a:rPr lang="en-CA" sz="2800" b="1" dirty="0" err="1">
                          <a:latin typeface="CS Avva Shenouda" panose="020B7200000000000000" pitchFamily="34" charset="0"/>
                        </a:rPr>
                        <a:t>ebol</a:t>
                      </a:r>
                      <a:r>
                        <a:rPr lang="en-CA" sz="2800" b="1" dirty="0">
                          <a:latin typeface="CS Avva Shenouda" panose="020B7200000000000000" pitchFamily="34" charset="0"/>
                        </a:rPr>
                        <a:t>.</a:t>
                      </a:r>
                      <a:endParaRPr lang="en-CA" sz="2800" b="1" kern="1200" dirty="0">
                        <a:solidFill>
                          <a:schemeClr val="tx1"/>
                        </a:solidFill>
                        <a:latin typeface="CS Avva Shenouda" panose="020B7200000000000000" pitchFamily="34" charset="0"/>
                        <a:ea typeface="+mn-ea"/>
                        <a:cs typeface="+mn-cs"/>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Implorez pour que Dieu ait pitié de nous, et soit compatissant envers nous, nous écoute et nous aide, qu’Il agrée les demandes et les supplications que ses saints Lui adressent continuellement en notre faveur,  et qu’Il nous pardonne nos péchés.</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اطلبوا لكي يرحمنا الله ويتراءف علينا ويَسمعنا ويُعيننا ويقبل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سؤالات</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وطلبات قديسيه منهم بالصلاح عنا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كل حين ويَغفر لنا خطايانا.</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extLst>
              <p:ext uri="{D42A27DB-BD31-4B8C-83A1-F6EECF244321}">
                <p14:modId xmlns:p14="http://schemas.microsoft.com/office/powerpoint/2010/main" val="1183027578"/>
              </p:ext>
            </p:extLst>
          </p:nvPr>
        </p:nvGraphicFramePr>
        <p:xfrm>
          <a:off x="0" y="10329"/>
          <a:ext cx="12192000" cy="6288024"/>
        </p:xfrm>
        <a:graphic>
          <a:graphicData uri="http://schemas.openxmlformats.org/drawingml/2006/table">
            <a:tbl>
              <a:tblPr/>
              <a:tblGrid>
                <a:gridCol w="4419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6146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Anon de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hwn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tenmetrem`njwili</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etqen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paibioc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5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areh</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eroc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nateblaby</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nat,imwn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nat`s;orter</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5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6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en-CA" sz="19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Quant à nous, Seigneur, préserve notre exil en cette vie de toute embûche, tempête ou trouble jusqu’à la fin.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8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ونحن أيضاً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غربتنا في هذا العمر احفظها بغير مضرةٍ ولا عاصفٍ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ولا قلق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إلى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الإنقضاء</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DDB1665B-94D9-BC3E-D66A-292BEC4A4EB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592088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latin typeface="CS Avva Shenouda" panose="020B7200000000000000" pitchFamily="34" charset="0"/>
                        </a:rPr>
                        <a:t>Tenouwst</a:t>
                      </a:r>
                      <a:r>
                        <a:rPr lang="fr-FR" sz="3600" b="1" dirty="0">
                          <a:latin typeface="CS Avva Shenouda" panose="020B7200000000000000" pitchFamily="34" charset="0"/>
                        </a:rPr>
                        <a:t> `</a:t>
                      </a:r>
                      <a:r>
                        <a:rPr lang="fr-FR" sz="3600" b="1" dirty="0" err="1">
                          <a:latin typeface="CS Avva Shenouda" panose="020B7200000000000000" pitchFamily="34" charset="0"/>
                        </a:rPr>
                        <a:t>mmok</a:t>
                      </a:r>
                      <a:r>
                        <a:rPr lang="fr-FR" sz="3600" b="1" dirty="0">
                          <a:latin typeface="CS Avva Shenouda" panose="020B7200000000000000" pitchFamily="34" charset="0"/>
                        </a:rPr>
                        <a:t> `w P=,=c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PekIwt</a:t>
                      </a:r>
                      <a:r>
                        <a:rPr lang="fr-FR" sz="3600" b="1" dirty="0">
                          <a:latin typeface="CS Avva Shenouda" panose="020B7200000000000000" pitchFamily="34" charset="0"/>
                        </a:rPr>
                        <a:t> `n`</a:t>
                      </a:r>
                      <a:r>
                        <a:rPr lang="fr-FR" sz="3600" b="1" dirty="0" err="1">
                          <a:latin typeface="CS Avva Shenouda" panose="020B7200000000000000" pitchFamily="34" charset="0"/>
                        </a:rPr>
                        <a:t>aga;oc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Pi`Pneuma</a:t>
                      </a:r>
                      <a:r>
                        <a:rPr lang="fr-FR" sz="3600" b="1" dirty="0">
                          <a:latin typeface="CS Avva Shenouda" panose="020B7200000000000000" pitchFamily="34" charset="0"/>
                        </a:rPr>
                        <a:t> =e=;=u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ak`i</a:t>
                      </a:r>
                      <a:r>
                        <a:rPr lang="fr-FR" sz="3600" b="1" dirty="0">
                          <a:latin typeface="CS Avva Shenouda" panose="020B7200000000000000" pitchFamily="34" charset="0"/>
                        </a:rPr>
                        <a:t> </a:t>
                      </a:r>
                      <a:r>
                        <a:rPr lang="fr-FR" sz="3600" b="1" dirty="0" err="1">
                          <a:latin typeface="CS Avva Shenouda" panose="020B7200000000000000" pitchFamily="34" charset="0"/>
                        </a:rPr>
                        <a:t>akcw</a:t>
                      </a:r>
                      <a:r>
                        <a:rPr lang="fr-FR" sz="3600" b="1" dirty="0">
                          <a:latin typeface="CS Avva Shenouda" panose="020B7200000000000000" pitchFamily="34" charset="0"/>
                        </a:rPr>
                        <a:t>] `</a:t>
                      </a:r>
                      <a:r>
                        <a:rPr lang="fr-FR" sz="3600" b="1" dirty="0" err="1">
                          <a:latin typeface="CS Avva Shenouda" panose="020B7200000000000000" pitchFamily="34" charset="0"/>
                        </a:rPr>
                        <a:t>mmon</a:t>
                      </a:r>
                      <a:r>
                        <a:rPr lang="fr-FR" sz="3600" b="1" dirty="0">
                          <a:latin typeface="CS Avva Shenouda" panose="020B7200000000000000" pitchFamily="34" charset="0"/>
                        </a:rPr>
                        <a:t> </a:t>
                      </a:r>
                      <a:r>
                        <a:rPr lang="fr-FR" sz="3600" b="1" dirty="0" err="1">
                          <a:latin typeface="CS Avva Shenouda" panose="020B7200000000000000" pitchFamily="34" charset="0"/>
                        </a:rPr>
                        <a:t>nai</a:t>
                      </a:r>
                      <a:r>
                        <a:rPr lang="fr-FR" sz="3600" b="1" dirty="0">
                          <a:latin typeface="CS Avva Shenouda" panose="020B7200000000000000" pitchFamily="34" charset="0"/>
                        </a:rPr>
                        <a:t> nan.</a:t>
                      </a:r>
                    </a:p>
                  </a:txBody>
                  <a:tcPr/>
                </a:tc>
                <a:tc>
                  <a:txBody>
                    <a:bodyPr/>
                    <a:lstStyle/>
                    <a:p>
                      <a:pPr algn="ctr"/>
                      <a:r>
                        <a:rPr lang="ar-AE" sz="3600" b="1" dirty="0">
                          <a:latin typeface="Book Antiqua" panose="02040602050305030304" pitchFamily="18" charset="0"/>
                        </a:rPr>
                        <a:t>نسجد لك ايها المسيح،</a:t>
                      </a:r>
                      <a:br>
                        <a:rPr lang="fr-FR" sz="3600" b="1" dirty="0">
                          <a:latin typeface="Book Antiqua" panose="02040602050305030304" pitchFamily="18" charset="0"/>
                        </a:rPr>
                      </a:br>
                      <a:r>
                        <a:rPr lang="ar-AE" sz="3600" b="1" dirty="0">
                          <a:latin typeface="Book Antiqua" panose="02040602050305030304" pitchFamily="18" charset="0"/>
                        </a:rPr>
                        <a:t>مع أبيك الصالح،</a:t>
                      </a:r>
                      <a:br>
                        <a:rPr lang="fr-FR" sz="3600" b="1" dirty="0">
                          <a:latin typeface="Book Antiqua" panose="02040602050305030304" pitchFamily="18" charset="0"/>
                        </a:rPr>
                      </a:br>
                      <a:r>
                        <a:rPr lang="ar-AE" sz="3600" b="1" dirty="0">
                          <a:latin typeface="Book Antiqua" panose="02040602050305030304" pitchFamily="18" charset="0"/>
                        </a:rPr>
                        <a:t>والروح القدس،</a:t>
                      </a:r>
                      <a:br>
                        <a:rPr lang="fr-FR" sz="3600" b="1" dirty="0">
                          <a:latin typeface="Book Antiqua" panose="02040602050305030304" pitchFamily="18" charset="0"/>
                        </a:rPr>
                      </a:br>
                      <a:r>
                        <a:rPr lang="ar-AE" sz="3600" b="1" dirty="0">
                          <a:latin typeface="Book Antiqua" panose="02040602050305030304" pitchFamily="18" charset="0"/>
                        </a:rPr>
                        <a:t>لأنك أتيت وخلصتنا. </a:t>
                      </a:r>
                      <a:r>
                        <a:rPr lang="ar-AE" sz="3600" b="1" dirty="0" err="1">
                          <a:latin typeface="Book Antiqua" panose="02040602050305030304" pitchFamily="18" charset="0"/>
                        </a:rPr>
                        <a:t>إرحمنا</a:t>
                      </a:r>
                      <a:r>
                        <a:rPr lang="ar-AE" sz="3600" b="1" dirty="0">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latin typeface="Book Antiqua" panose="02040602050305030304" pitchFamily="18" charset="0"/>
                        </a:rPr>
                        <a:t>Nous T’adorons Ô Christ,</a:t>
                      </a:r>
                      <a:br>
                        <a:rPr lang="fr-FR" sz="3600" b="1" dirty="0">
                          <a:latin typeface="Book Antiqua" panose="02040602050305030304" pitchFamily="18" charset="0"/>
                        </a:rPr>
                      </a:br>
                      <a:r>
                        <a:rPr lang="fr-FR" sz="3600" b="1" dirty="0">
                          <a:latin typeface="Book Antiqua" panose="02040602050305030304" pitchFamily="18" charset="0"/>
                        </a:rPr>
                        <a:t>avec Ton Père bon,</a:t>
                      </a:r>
                      <a:br>
                        <a:rPr lang="fr-FR" sz="3600" b="1" dirty="0">
                          <a:latin typeface="Book Antiqua" panose="02040602050305030304" pitchFamily="18" charset="0"/>
                        </a:rPr>
                      </a:br>
                      <a:r>
                        <a:rPr lang="fr-FR" sz="3600" b="1" dirty="0">
                          <a:latin typeface="Book Antiqua" panose="02040602050305030304" pitchFamily="18" charset="0"/>
                        </a:rPr>
                        <a:t>et L’Esprit Saint,</a:t>
                      </a:r>
                      <a:br>
                        <a:rPr lang="fr-FR" sz="3600" b="1" dirty="0">
                          <a:latin typeface="Book Antiqua" panose="02040602050305030304" pitchFamily="18" charset="0"/>
                        </a:rPr>
                      </a:br>
                      <a:r>
                        <a:rPr lang="fr-FR" sz="3600" b="1" dirty="0">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5" name="Rectangle 4">
            <a:hlinkClick r:id="rId3" action="ppaction://hlinksldjump"/>
            <a:extLst>
              <a:ext uri="{FF2B5EF4-FFF2-40B4-BE49-F238E27FC236}">
                <a16:creationId xmlns:a16="http://schemas.microsoft.com/office/drawing/2014/main" id="{F0B9F3C1-B5CC-FA0E-1102-A290B8B0B58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017402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22558363"/>
              </p:ext>
            </p:extLst>
          </p:nvPr>
        </p:nvGraphicFramePr>
        <p:xfrm>
          <a:off x="422987" y="519545"/>
          <a:ext cx="11346026" cy="582168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08519">
                <a:tc>
                  <a:txBody>
                    <a:bodyPr/>
                    <a:lstStyle/>
                    <a:p>
                      <a:pPr algn="just"/>
                      <a:r>
                        <a:rPr lang="fr-FR" sz="2400" b="1" u="sng" dirty="0">
                          <a:latin typeface="Book Antiqua" panose="02040602050305030304" pitchFamily="18" charset="0"/>
                        </a:rPr>
                        <a:t>Romains 15 : 1 – 7</a:t>
                      </a:r>
                    </a:p>
                    <a:p>
                      <a:pPr algn="just"/>
                      <a:r>
                        <a:rPr lang="fr-FR" sz="3200" b="1" kern="1200" baseline="30000" dirty="0">
                          <a:solidFill>
                            <a:schemeClr val="tx1"/>
                          </a:solidFill>
                          <a:effectLst/>
                          <a:latin typeface="Book Antiqua" panose="02040602050305030304" pitchFamily="18" charset="0"/>
                          <a:ea typeface="+mn-ea"/>
                          <a:cs typeface="+mn-cs"/>
                        </a:rPr>
                        <a:t>1</a:t>
                      </a:r>
                      <a:r>
                        <a:rPr lang="fr-FR" sz="3200" b="1" kern="1200" dirty="0">
                          <a:solidFill>
                            <a:schemeClr val="tx1"/>
                          </a:solidFill>
                          <a:effectLst/>
                          <a:latin typeface="Book Antiqua" panose="02040602050305030304" pitchFamily="18" charset="0"/>
                          <a:ea typeface="+mn-ea"/>
                          <a:cs typeface="+mn-cs"/>
                        </a:rPr>
                        <a:t> Nous les forts, nous devons prendre sur nous la fragilité des faibles, et non pas agir selon notre convenance. </a:t>
                      </a:r>
                      <a:r>
                        <a:rPr lang="fr-FR" sz="3200" b="1" kern="1200" baseline="30000" dirty="0">
                          <a:solidFill>
                            <a:schemeClr val="tx1"/>
                          </a:solidFill>
                          <a:effectLst/>
                          <a:latin typeface="Book Antiqua" panose="02040602050305030304" pitchFamily="18" charset="0"/>
                          <a:ea typeface="+mn-ea"/>
                          <a:cs typeface="+mn-cs"/>
                        </a:rPr>
                        <a:t>2</a:t>
                      </a:r>
                      <a:r>
                        <a:rPr lang="fr-FR" sz="3200" b="1" kern="1200" dirty="0">
                          <a:solidFill>
                            <a:schemeClr val="tx1"/>
                          </a:solidFill>
                          <a:effectLst/>
                          <a:latin typeface="Book Antiqua" panose="02040602050305030304" pitchFamily="18" charset="0"/>
                          <a:ea typeface="+mn-ea"/>
                          <a:cs typeface="+mn-cs"/>
                        </a:rPr>
                        <a:t> Que chacun de nous cherche à faire ce qui convient à son prochain en vue d'un bien vraiment constructif. </a:t>
                      </a:r>
                      <a:r>
                        <a:rPr lang="fr-FR" sz="3200" b="1" kern="1200" baseline="30000" dirty="0">
                          <a:solidFill>
                            <a:schemeClr val="tx1"/>
                          </a:solidFill>
                          <a:effectLst/>
                          <a:latin typeface="Book Antiqua" panose="02040602050305030304" pitchFamily="18" charset="0"/>
                          <a:ea typeface="+mn-ea"/>
                          <a:cs typeface="+mn-cs"/>
                        </a:rPr>
                        <a:t>3</a:t>
                      </a:r>
                      <a:r>
                        <a:rPr lang="fr-FR" sz="3200" b="1" kern="1200" dirty="0">
                          <a:solidFill>
                            <a:schemeClr val="tx1"/>
                          </a:solidFill>
                          <a:effectLst/>
                          <a:latin typeface="Book Antiqua" panose="02040602050305030304" pitchFamily="18" charset="0"/>
                          <a:ea typeface="+mn-ea"/>
                          <a:cs typeface="+mn-cs"/>
                        </a:rPr>
                        <a:t> Car le Christ non plus n'a pas agi selon sa convenance, mais comme il est écrit : </a:t>
                      </a:r>
                      <a:r>
                        <a:rPr lang="fr-FR" sz="3200" b="1" i="1" kern="1200" dirty="0">
                          <a:solidFill>
                            <a:schemeClr val="tx1"/>
                          </a:solidFill>
                          <a:effectLst/>
                          <a:latin typeface="Book Antiqua" panose="02040602050305030304" pitchFamily="18" charset="0"/>
                          <a:ea typeface="+mn-ea"/>
                          <a:cs typeface="+mn-cs"/>
                        </a:rPr>
                        <a:t>On t'insulte, et l'insulte retombe sur moi.</a:t>
                      </a:r>
                      <a:endParaRPr lang="fr-FR" sz="40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رومية ١٥ : ١ – ٧</a:t>
                      </a:r>
                      <a:endParaRPr lang="fr-FR" sz="2400" b="1" u="sng" dirty="0">
                        <a:latin typeface="Book Antiqua" panose="02040602050305030304" pitchFamily="18" charset="0"/>
                      </a:endParaRPr>
                    </a:p>
                    <a:p>
                      <a:pPr algn="just" rtl="1"/>
                      <a:r>
                        <a:rPr lang="ar-AE" sz="4000" b="1" dirty="0"/>
                        <a:t>فيجب علينا نحن الأقوياء أن نحتمل ضعف الضعفاء ولا نُرضى أنفسنا. فليُرضِ كل واحد منا قريبه للخير لأجل البنيان، لأن المسيح أيضا لم يرض نفسه، بل كما هو مكتوب </a:t>
                      </a:r>
                      <a:r>
                        <a:rPr lang="ar-AE" sz="4000" b="1" dirty="0" err="1"/>
                        <a:t>تعييرات</a:t>
                      </a:r>
                      <a:r>
                        <a:rPr lang="ar-AE" sz="4000" b="1" dirty="0"/>
                        <a:t> مُعَيِّريك وقعت عليَّ.</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773A08C-9266-F5EC-818C-D651DFE5DB3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811090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60102276"/>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4</a:t>
                      </a:r>
                      <a:r>
                        <a:rPr lang="fr-FR" sz="3200" b="1" kern="1200" dirty="0">
                          <a:solidFill>
                            <a:schemeClr val="tx1"/>
                          </a:solidFill>
                          <a:effectLst/>
                          <a:latin typeface="Book Antiqua" panose="02040602050305030304" pitchFamily="18" charset="0"/>
                          <a:ea typeface="+mn-ea"/>
                          <a:cs typeface="+mn-cs"/>
                        </a:rPr>
                        <a:t> Or, tout ce qui a été écrit avant nous, l’a été pour nous instruire, afin que nous possédions l'espérance grâce à la persévérance et au courage que donne l’Ecriture. </a:t>
                      </a:r>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Que le Dieu de la persévérance et du courage vous donne d'être d'accord entre vous selon l'esprit du Christ Jésus.</a:t>
                      </a:r>
                      <a:endParaRPr lang="fr-FR" sz="3200" b="1" dirty="0">
                        <a:latin typeface="Book Antiqua" panose="02040602050305030304" pitchFamily="18" charset="0"/>
                      </a:endParaRPr>
                    </a:p>
                  </a:txBody>
                  <a:tcPr/>
                </a:tc>
                <a:tc>
                  <a:txBody>
                    <a:bodyPr/>
                    <a:lstStyle/>
                    <a:p>
                      <a:pPr algn="just" rtl="1"/>
                      <a:r>
                        <a:rPr lang="ar-AE" sz="4400" b="1" dirty="0">
                          <a:latin typeface="Book Antiqua" panose="02040602050305030304" pitchFamily="18" charset="0"/>
                        </a:rPr>
                        <a:t>لأن كل ما سبق فكتب، كتب لأجل تعليمنا حتى بالصبر والتعزية بما في الكتب يكون لنا رجاء. وليعطيكم الله الصبر والتعزية أن تهتموا اهتماما واجدا فيما بينكم بحسب المسيح يسوع</a:t>
                      </a:r>
                      <a:endParaRPr lang="ar-AE" sz="44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2043781-7D08-FBE0-7366-4E3B273A386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662053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50A5-FAB8-B058-BFD7-8C09A974E83F}"/>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9B7555-BA02-0D89-6048-21521C9F579C}"/>
              </a:ext>
            </a:extLst>
          </p:cNvPr>
          <p:cNvGraphicFramePr>
            <a:graphicFrameLocks noGrp="1"/>
          </p:cNvGraphicFramePr>
          <p:nvPr>
            <p:extLst>
              <p:ext uri="{D42A27DB-BD31-4B8C-83A1-F6EECF244321}">
                <p14:modId xmlns:p14="http://schemas.microsoft.com/office/powerpoint/2010/main" val="1096961889"/>
              </p:ext>
            </p:extLst>
          </p:nvPr>
        </p:nvGraphicFramePr>
        <p:xfrm>
          <a:off x="422987" y="501489"/>
          <a:ext cx="11346026" cy="57746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74620">
                <a:tc>
                  <a:txBody>
                    <a:bodyPr/>
                    <a:lstStyle/>
                    <a:p>
                      <a:pPr algn="just"/>
                      <a:r>
                        <a:rPr lang="fr-FR" sz="3200" b="1" kern="1200" baseline="30000" dirty="0">
                          <a:solidFill>
                            <a:schemeClr val="tx1"/>
                          </a:solidFill>
                          <a:effectLst/>
                          <a:latin typeface="Book Antiqua" panose="02040602050305030304" pitchFamily="18" charset="0"/>
                          <a:ea typeface="+mn-ea"/>
                          <a:cs typeface="+mn-cs"/>
                        </a:rPr>
                        <a:t>6 </a:t>
                      </a:r>
                      <a:r>
                        <a:rPr lang="fr-FR" sz="3200" b="1" kern="1200" dirty="0">
                          <a:solidFill>
                            <a:schemeClr val="tx1"/>
                          </a:solidFill>
                          <a:effectLst/>
                          <a:latin typeface="Book Antiqua" panose="02040602050305030304" pitchFamily="18" charset="0"/>
                          <a:ea typeface="+mn-ea"/>
                          <a:cs typeface="+mn-cs"/>
                        </a:rPr>
                        <a:t>Ainsi, d'un même cœur, d'une même voix, vous rendrez gloire à Dieu, le Père de notre Seigneur Jésus Christ.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Accueillez-vous donc les uns les autres comme le Christ vous a accueillis pour la gloire de Dieu, vous qui étiez païens.</a:t>
                      </a:r>
                    </a:p>
                    <a:p>
                      <a:pPr algn="just"/>
                      <a:endParaRPr lang="fr-FR" sz="3200" b="1" kern="1200" baseline="0" dirty="0">
                        <a:solidFill>
                          <a:schemeClr val="tx1"/>
                        </a:solidFill>
                        <a:effectLst/>
                        <a:latin typeface="Book Antiqua" panose="02040602050305030304" pitchFamily="18" charset="0"/>
                        <a:ea typeface="+mn-ea"/>
                        <a:cs typeface="+mn-cs"/>
                      </a:endParaRPr>
                    </a:p>
                    <a:p>
                      <a:pPr algn="just"/>
                      <a:r>
                        <a:rPr lang="fr-FR" sz="3200" b="1" kern="1200" baseline="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لكي تمجدوا الله أبَا ربنا يسوع المسيح بنفس واحد.</a:t>
                      </a:r>
                      <a:r>
                        <a:rPr lang="fr-FR" sz="4400" b="1" dirty="0">
                          <a:latin typeface="Book Antiqua" panose="02040602050305030304" pitchFamily="18" charset="0"/>
                        </a:rPr>
                        <a:t> </a:t>
                      </a:r>
                      <a:r>
                        <a:rPr lang="ar-AE" sz="4400" b="1" dirty="0"/>
                        <a:t>لذلك اقبلوا بعضكم بعضا كما أن المسيح أيضا قبلنا لمجد الله.</a:t>
                      </a:r>
                      <a:endParaRPr lang="fr-FR" sz="4400" b="1" dirty="0"/>
                    </a:p>
                    <a:p>
                      <a:pPr algn="just" rtl="1"/>
                      <a:endParaRPr lang="fr-FR" sz="44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solidFill>
                            <a:srgbClr val="C00000"/>
                          </a:solidFill>
                          <a:latin typeface="Book Antiqua" panose="02040602050305030304" pitchFamily="18" charset="0"/>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E5D2594-2322-FCEF-B3EE-098D4028A15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16072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382554" y="1191461"/>
          <a:ext cx="11374017" cy="5278231"/>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5278231">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EEC71154-0736-FC04-2E8A-2C17F946E78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5684275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2485109100"/>
              </p:ext>
            </p:extLst>
          </p:nvPr>
        </p:nvGraphicFramePr>
        <p:xfrm>
          <a:off x="399662" y="854984"/>
          <a:ext cx="11392676" cy="4864682"/>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486468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167365BF-BCB8-D5BA-6CBE-C8BBFC59162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20590186"/>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AE597ED-C607-12FE-3F04-6AEC92B38F5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3842368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3791484196"/>
              </p:ext>
            </p:extLst>
          </p:nvPr>
        </p:nvGraphicFramePr>
        <p:xfrm>
          <a:off x="418322" y="713199"/>
          <a:ext cx="11355356" cy="5699760"/>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538311">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44F536F8-11DF-492B-C621-02F241B37FB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6149595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D589D77A-B9B0-77DA-8963-DDBCA4DFCBF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3788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extLst>
              <p:ext uri="{D42A27DB-BD31-4B8C-83A1-F6EECF244321}">
                <p14:modId xmlns:p14="http://schemas.microsoft.com/office/powerpoint/2010/main" val="3101744042"/>
              </p:ext>
            </p:extLst>
          </p:nvPr>
        </p:nvGraphicFramePr>
        <p:xfrm>
          <a:off x="407367" y="510374"/>
          <a:ext cx="11320345" cy="5975530"/>
        </p:xfrm>
        <a:graphic>
          <a:graphicData uri="http://schemas.openxmlformats.org/drawingml/2006/table">
            <a:tbl>
              <a:tblPr/>
              <a:tblGrid>
                <a:gridCol w="4221545">
                  <a:extLst>
                    <a:ext uri="{9D8B030D-6E8A-4147-A177-3AD203B41FA5}">
                      <a16:colId xmlns:a16="http://schemas.microsoft.com/office/drawing/2014/main" val="20000"/>
                    </a:ext>
                  </a:extLst>
                </a:gridCol>
                <a:gridCol w="4087903">
                  <a:extLst>
                    <a:ext uri="{9D8B030D-6E8A-4147-A177-3AD203B41FA5}">
                      <a16:colId xmlns:a16="http://schemas.microsoft.com/office/drawing/2014/main" val="20001"/>
                    </a:ext>
                  </a:extLst>
                </a:gridCol>
                <a:gridCol w="3010897">
                  <a:extLst>
                    <a:ext uri="{9D8B030D-6E8A-4147-A177-3AD203B41FA5}">
                      <a16:colId xmlns:a16="http://schemas.microsoft.com/office/drawing/2014/main" val="20002"/>
                    </a:ext>
                  </a:extLst>
                </a:gridCol>
              </a:tblGrid>
              <a:tr h="52485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kern="1200" cap="none" normalizeH="0" baseline="0" dirty="0">
                          <a:ln>
                            <a:noFill/>
                          </a:ln>
                          <a:solidFill>
                            <a:srgbClr val="C00000"/>
                          </a:solidFill>
                          <a:effectLst/>
                          <a:latin typeface="Book Antiqua" panose="02040602050305030304" pitchFamily="18" charset="0"/>
                          <a:ea typeface="+mn-ea"/>
                          <a:cs typeface="Arial" charset="0"/>
                        </a:rPr>
                        <a:t>Le peuple :</a:t>
                      </a:r>
                      <a:endParaRPr kumimoji="0" lang="en-US" sz="24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kern="1200" cap="none" normalizeH="0" baseline="0" dirty="0">
                          <a:ln>
                            <a:noFill/>
                          </a:ln>
                          <a:solidFill>
                            <a:srgbClr val="C00000"/>
                          </a:solidFill>
                          <a:effectLst/>
                          <a:latin typeface="Book Antiqua" panose="02040602050305030304" pitchFamily="18" charset="0"/>
                          <a:ea typeface="+mn-ea"/>
                          <a:cs typeface="Arial" charset="0"/>
                        </a:rPr>
                        <a:t>الشعب :</a:t>
                      </a:r>
                      <a:endParaRPr kumimoji="0" lang="en-US" sz="24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2485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kern="1200" cap="none" normalizeH="0" baseline="0" dirty="0" err="1">
                          <a:ln>
                            <a:noFill/>
                          </a:ln>
                          <a:solidFill>
                            <a:schemeClr val="tx1"/>
                          </a:solidFill>
                          <a:effectLst/>
                          <a:latin typeface="CS Avva Shenouda" panose="020B7200000000000000" pitchFamily="34" charset="0"/>
                          <a:ea typeface="+mn-ea"/>
                          <a:cs typeface="Arial" charset="0"/>
                        </a:rPr>
                        <a:t>Kuri</a:t>
                      </a:r>
                      <a:r>
                        <a:rPr kumimoji="0" lang="en-US" sz="2600" b="1" i="0" u="none" strike="noStrike" kern="1200" cap="none" normalizeH="0" baseline="0" dirty="0">
                          <a:ln>
                            <a:noFill/>
                          </a:ln>
                          <a:solidFill>
                            <a:schemeClr val="tx1"/>
                          </a:solidFill>
                          <a:effectLst/>
                          <a:latin typeface="CS Avva Shenouda" panose="020B7200000000000000" pitchFamily="34" charset="0"/>
                          <a:ea typeface="+mn-ea"/>
                          <a:cs typeface="Arial" charset="0"/>
                        </a:rPr>
                        <a:t>``e `</a:t>
                      </a:r>
                      <a:r>
                        <a:rPr kumimoji="0" lang="en-US" sz="2600" b="1" i="0" u="none" strike="noStrike" kern="1200" cap="none" normalizeH="0" baseline="0" dirty="0" err="1">
                          <a:ln>
                            <a:noFill/>
                          </a:ln>
                          <a:solidFill>
                            <a:schemeClr val="tx1"/>
                          </a:solidFill>
                          <a:effectLst/>
                          <a:latin typeface="CS Avva Shenouda" panose="020B7200000000000000" pitchFamily="34" charset="0"/>
                          <a:ea typeface="+mn-ea"/>
                          <a:cs typeface="Arial" charset="0"/>
                        </a:rPr>
                        <a:t>ele`ycon</a:t>
                      </a:r>
                      <a:r>
                        <a:rPr kumimoji="0" lang="en-US" sz="2600" b="1" i="0" u="none" strike="noStrike" kern="1200" cap="none" normalizeH="0" baseline="0" dirty="0">
                          <a:ln>
                            <a:noFill/>
                          </a:ln>
                          <a:solidFill>
                            <a:schemeClr val="tx1"/>
                          </a:solidFill>
                          <a:effectLst/>
                          <a:latin typeface="CS Avva Shenouda" panose="020B7200000000000000" pitchFamily="34" charset="0"/>
                          <a:ea typeface="+mn-ea"/>
                          <a:cs typeface="Arial"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kern="1200" cap="none" normalizeH="0" baseline="0" dirty="0" err="1">
                          <a:ln>
                            <a:noFill/>
                          </a:ln>
                          <a:solidFill>
                            <a:schemeClr val="tx1"/>
                          </a:solidFill>
                          <a:effectLst/>
                          <a:latin typeface="Book Antiqua" panose="02040602050305030304" pitchFamily="18" charset="0"/>
                          <a:ea typeface="+mn-ea"/>
                          <a:cs typeface="Arial" charset="0"/>
                        </a:rPr>
                        <a:t>Pitié</a:t>
                      </a:r>
                      <a:r>
                        <a:rPr kumimoji="0" lang="en-US" sz="2600" b="1" i="0" u="none" strike="noStrike" kern="1200" cap="none" normalizeH="0" baseline="0" dirty="0">
                          <a:ln>
                            <a:noFill/>
                          </a:ln>
                          <a:solidFill>
                            <a:schemeClr val="tx1"/>
                          </a:solidFill>
                          <a:effectLst/>
                          <a:latin typeface="Book Antiqua" panose="02040602050305030304" pitchFamily="18" charset="0"/>
                          <a:ea typeface="+mn-ea"/>
                          <a:cs typeface="Arial" charset="0"/>
                        </a:rPr>
                        <a:t> Seigneur.</a:t>
                      </a: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kern="1200" cap="none" normalizeH="0" baseline="0" dirty="0">
                          <a:ln>
                            <a:noFill/>
                          </a:ln>
                          <a:solidFill>
                            <a:schemeClr val="tx1"/>
                          </a:solidFill>
                          <a:effectLst/>
                          <a:latin typeface="Book Antiqua" panose="02040602050305030304" pitchFamily="18" charset="0"/>
                          <a:ea typeface="+mn-ea"/>
                          <a:cs typeface="Arial" charset="0"/>
                        </a:rPr>
                        <a:t>يا ربُ ارحم.</a:t>
                      </a:r>
                      <a:endParaRPr kumimoji="0" lang="en-US" sz="2800" b="1" i="0" u="none" strike="noStrike" kern="1200" cap="none" normalizeH="0" baseline="0" dirty="0">
                        <a:ln>
                          <a:noFill/>
                        </a:ln>
                        <a:solidFill>
                          <a:schemeClr val="tx1"/>
                        </a:solidFill>
                        <a:effectLst/>
                        <a:latin typeface="Book Antiqua" panose="02040602050305030304" pitchFamily="18" charset="0"/>
                        <a:ea typeface="+mn-ea"/>
                        <a:cs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4986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77535">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ten]ho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tentwbh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ntekmet`aga;oc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Pimairwmi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myic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e;renjwk</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mpai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ehoou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ni`ehoou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penwnq</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hiryny</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tekho</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V;onoc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piracmoc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energia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Pcatanac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1" i="0" u="none" strike="noStrike" cap="none" normalizeH="0" baseline="0" dirty="0">
                          <a:ln>
                            <a:noFill/>
                          </a:ln>
                          <a:solidFill>
                            <a:schemeClr val="tx1"/>
                          </a:solidFill>
                          <a:effectLst/>
                          <a:latin typeface="Book Antiqua" panose="02040602050305030304" pitchFamily="18"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600" b="1" i="0" u="none" strike="noStrike" cap="none" normalizeH="0" baseline="0" dirty="0">
                          <a:ln>
                            <a:noFill/>
                          </a:ln>
                          <a:solidFill>
                            <a:schemeClr val="tx1"/>
                          </a:solidFill>
                          <a:effectLst/>
                          <a:latin typeface="Book Antiqua" panose="02040602050305030304" pitchFamily="18" charset="0"/>
                          <a:cs typeface="Arial" charset="0"/>
                        </a:rPr>
                        <a:t>Toute envie, toute tentation, toute œuvre de  Satan,</a:t>
                      </a:r>
                      <a:endParaRPr kumimoji="0" lang="fr-CA" sz="2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dirty="0">
                          <a:ln>
                            <a:noFill/>
                          </a:ln>
                          <a:solidFill>
                            <a:schemeClr val="tx1"/>
                          </a:solidFill>
                          <a:effectLst/>
                          <a:latin typeface="Book Antiqua" panose="02040602050305030304" pitchFamily="18" charset="0"/>
                          <a:cs typeface="Arial" charset="0"/>
                        </a:rPr>
                        <a:t>من أجل هذا نسأل ونطلب من صلاحِكَ يا مُحب البشر امنحنا أن نكمل هذا اليَوم المقدس وكل أيام حياتنا بكل سلام مع خَوفِك. </a:t>
                      </a:r>
                      <a:endParaRPr kumimoji="0" lang="fr-FR" sz="30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dirty="0">
                          <a:ln>
                            <a:noFill/>
                          </a:ln>
                          <a:solidFill>
                            <a:schemeClr val="tx1"/>
                          </a:solidFill>
                          <a:effectLst/>
                          <a:latin typeface="Book Antiqua" panose="02040602050305030304" pitchFamily="18" charset="0"/>
                          <a:cs typeface="Arial" charset="0"/>
                        </a:rPr>
                        <a:t>كل حسدٍ وكل تجربةٍ وكل فعل الشيطان</a:t>
                      </a:r>
                      <a:r>
                        <a:rPr kumimoji="0" lang="fr-FR" sz="30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0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A495EAEB-C444-6AA4-5633-B4533104DA4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750242505"/>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E8A0BE18-E676-D1B6-1755-55DC1CF5CA4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549875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943708778"/>
              </p:ext>
            </p:extLst>
          </p:nvPr>
        </p:nvGraphicFramePr>
        <p:xfrm>
          <a:off x="379785" y="548682"/>
          <a:ext cx="11305251" cy="578387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090257">
                <a:tc>
                  <a:txBody>
                    <a:bodyPr/>
                    <a:lstStyle/>
                    <a:p>
                      <a:pPr algn="just">
                        <a:lnSpc>
                          <a:spcPct val="115000"/>
                        </a:lnSpc>
                        <a:spcAft>
                          <a:spcPts val="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8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32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393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Pidi`akwn</a:t>
                      </a:r>
                      <a:r>
                        <a:rPr lang="fr-FR" sz="28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CS Avva Shenouda" panose="020B7200000000000000" pitchFamily="34" charset="0"/>
                          <a:ea typeface="+mn-ea"/>
                          <a:cs typeface="+mn-cs"/>
                        </a:rPr>
                        <a:t>`</a:t>
                      </a:r>
                      <a:r>
                        <a:rPr lang="fr-FR" sz="2400" b="1" kern="1200" dirty="0" err="1">
                          <a:solidFill>
                            <a:schemeClr val="tx1"/>
                          </a:solidFill>
                          <a:effectLst/>
                          <a:latin typeface="CS Avva Shenouda" panose="020B7200000000000000" pitchFamily="34" charset="0"/>
                          <a:ea typeface="+mn-ea"/>
                          <a:cs typeface="+mn-cs"/>
                        </a:rPr>
                        <a:t>Proceuxac;e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uper</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tou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agiou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euaggeliou</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6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32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1391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Pilaoc</a:t>
                      </a:r>
                      <a:r>
                        <a:rPr lang="fr-FR" sz="2800" b="1" kern="1200" dirty="0">
                          <a:solidFill>
                            <a:srgbClr val="C00000"/>
                          </a:solidFill>
                          <a:latin typeface="CS Avva Shenouda" panose="020B7200000000000000" pitchFamily="34" charset="0"/>
                          <a:ea typeface="+mn-ea"/>
                          <a:cs typeface="+mn-cs"/>
                        </a:rPr>
                        <a:t> @</a:t>
                      </a:r>
                      <a:endParaRPr lang="fr-FR" sz="36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Kuri`e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ele`ycon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800" b="1" kern="1200" dirty="0">
                          <a:solidFill>
                            <a:srgbClr val="C00000"/>
                          </a:solidFill>
                          <a:latin typeface="Book Antiqua" panose="02040602050305030304" pitchFamily="18" charset="0"/>
                          <a:ea typeface="+mn-ea"/>
                          <a:cs typeface="+mn-cs"/>
                        </a:rPr>
                        <a:t>Le peuple :</a:t>
                      </a:r>
                      <a:endParaRPr lang="fr-FR" sz="3600" b="1" kern="1200" dirty="0">
                        <a:solidFill>
                          <a:srgbClr val="C00000"/>
                        </a:solidFill>
                        <a:latin typeface="Book Antiqua" panose="02040602050305030304" pitchFamily="18" charset="0"/>
                        <a:ea typeface="+mn-ea"/>
                        <a:cs typeface="+mn-cs"/>
                      </a:endParaRPr>
                    </a:p>
                    <a:p>
                      <a:pPr algn="ctr"/>
                      <a:r>
                        <a:rPr lang="fr-FR" sz="28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32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32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0A6DADAF-AE3D-F460-A4B1-28D0F3D4868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224975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938514484"/>
              </p:ext>
            </p:extLst>
          </p:nvPr>
        </p:nvGraphicFramePr>
        <p:xfrm>
          <a:off x="435402" y="1052737"/>
          <a:ext cx="11277213" cy="4841939"/>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592283">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F4DE8D59-72F3-0B3D-B9EF-F71D1C2CB7A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6" name="Rectangle 5">
            <a:hlinkClick r:id="rId4" action="ppaction://hlinksldjump"/>
            <a:extLst>
              <a:ext uri="{FF2B5EF4-FFF2-40B4-BE49-F238E27FC236}">
                <a16:creationId xmlns:a16="http://schemas.microsoft.com/office/drawing/2014/main" id="{CC1FF3EF-F57E-8466-4798-EDA202FCC291}"/>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8" name="Rectangle 7">
            <a:hlinkClick r:id="rId5" action="ppaction://hlinksldjump"/>
            <a:extLst>
              <a:ext uri="{FF2B5EF4-FFF2-40B4-BE49-F238E27FC236}">
                <a16:creationId xmlns:a16="http://schemas.microsoft.com/office/drawing/2014/main" id="{8E659D9B-299E-BFC6-9535-88A683A825B7}"/>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17977586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1478359279"/>
              </p:ext>
            </p:extLst>
          </p:nvPr>
        </p:nvGraphicFramePr>
        <p:xfrm>
          <a:off x="2032000" y="663415"/>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3364533734"/>
              </p:ext>
            </p:extLst>
          </p:nvPr>
        </p:nvGraphicFramePr>
        <p:xfrm>
          <a:off x="390331" y="1604865"/>
          <a:ext cx="11411338" cy="4589720"/>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45897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E185A2C8-8D95-AEE7-4829-33C5A19FA66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47518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3F99710F-3D1C-33FC-31BB-58C5DCB83FF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48719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99631188"/>
              </p:ext>
            </p:extLst>
          </p:nvPr>
        </p:nvGraphicFramePr>
        <p:xfrm>
          <a:off x="422987" y="532873"/>
          <a:ext cx="11346026" cy="5139378"/>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139378">
                <a:tc>
                  <a:txBody>
                    <a:bodyPr/>
                    <a:lstStyle/>
                    <a:p>
                      <a:pPr algn="just"/>
                      <a:r>
                        <a:rPr lang="fr-FR" sz="2400" b="1" u="sng" dirty="0">
                          <a:latin typeface="Book Antiqua" panose="02040602050305030304" pitchFamily="18" charset="0"/>
                        </a:rPr>
                        <a:t>Psaumes 101 : 1 - 2</a:t>
                      </a:r>
                    </a:p>
                    <a:p>
                      <a:pPr algn="just"/>
                      <a:r>
                        <a:rPr lang="fr-FR" sz="4000" b="1" dirty="0">
                          <a:latin typeface="Book Antiqua" panose="02040602050305030304" pitchFamily="18" charset="0"/>
                        </a:rPr>
                        <a:t>Seigneur, exauce ma prière, et que mon cri parvienne jusqu'à toi. Au jour où je t’invoque, Hâte-toi de m’exaucer.</a:t>
                      </a:r>
                    </a:p>
                    <a:p>
                      <a:pPr algn="just"/>
                      <a:endParaRPr lang="fr-FR" sz="4000" b="1" dirty="0">
                        <a:latin typeface="Book Antiqua" panose="02040602050305030304" pitchFamily="18" charset="0"/>
                      </a:endParaRPr>
                    </a:p>
                    <a:p>
                      <a:pPr algn="just"/>
                      <a:r>
                        <a:rPr lang="fr-FR" sz="40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101 : 1 – 2</a:t>
                      </a:r>
                      <a:endParaRPr lang="fr-FR" sz="2400" b="1" u="sng" dirty="0">
                        <a:latin typeface="Book Antiqua" panose="02040602050305030304" pitchFamily="18" charset="0"/>
                      </a:endParaRPr>
                    </a:p>
                    <a:p>
                      <a:pPr algn="just" rtl="1"/>
                      <a:r>
                        <a:rPr lang="ar-AE" sz="4800" b="1" dirty="0" err="1"/>
                        <a:t>يارب</a:t>
                      </a:r>
                      <a:r>
                        <a:rPr lang="ar-AE" sz="4800" b="1" dirty="0"/>
                        <a:t> استمع صلاتي وليصعد أمامك صراخي.</a:t>
                      </a:r>
                      <a:r>
                        <a:rPr lang="fr-FR" sz="4800" b="1" dirty="0"/>
                        <a:t> </a:t>
                      </a:r>
                      <a:r>
                        <a:rPr lang="ar-AE" sz="4800" b="1" dirty="0"/>
                        <a:t>في اليوم الذي أدعوك فيه</a:t>
                      </a:r>
                      <a:r>
                        <a:rPr lang="fr-FR" sz="4800" b="1" dirty="0"/>
                        <a:t> </a:t>
                      </a:r>
                      <a:r>
                        <a:rPr lang="ar-AE" sz="4800" b="1" dirty="0"/>
                        <a:t>استجب لي سريعًا</a:t>
                      </a:r>
                      <a:r>
                        <a:rPr lang="fr-FR" sz="4800" b="1" dirty="0"/>
                        <a:t>.</a:t>
                      </a:r>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endParaRPr lang="fr-FR" sz="4400" b="1" dirty="0">
                        <a:solidFill>
                          <a:srgbClr val="C00000"/>
                        </a:solidFill>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042F8AC-4DC9-A07C-0DB0-A1F9700B6CD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89314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18929048"/>
              </p:ext>
            </p:extLst>
          </p:nvPr>
        </p:nvGraphicFramePr>
        <p:xfrm>
          <a:off x="422987" y="535417"/>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19 : 1 - 10</a:t>
                      </a:r>
                    </a:p>
                    <a:p>
                      <a:pPr algn="just"/>
                      <a:r>
                        <a:rPr lang="fr-FR" sz="3200" b="1" kern="1200" baseline="30000" dirty="0">
                          <a:solidFill>
                            <a:schemeClr val="tx1"/>
                          </a:solidFill>
                          <a:effectLst/>
                          <a:latin typeface="Book Antiqua" panose="02040602050305030304" pitchFamily="18" charset="0"/>
                          <a:ea typeface="+mn-ea"/>
                          <a:cs typeface="+mn-cs"/>
                        </a:rPr>
                        <a:t>1</a:t>
                      </a:r>
                      <a:r>
                        <a:rPr lang="fr-FR" sz="3200" b="1" kern="1200" dirty="0">
                          <a:solidFill>
                            <a:schemeClr val="tx1"/>
                          </a:solidFill>
                          <a:effectLst/>
                          <a:latin typeface="Book Antiqua" panose="02040602050305030304" pitchFamily="18" charset="0"/>
                          <a:ea typeface="+mn-ea"/>
                          <a:cs typeface="+mn-cs"/>
                        </a:rPr>
                        <a:t> Jésus traversait Jéricho. </a:t>
                      </a:r>
                      <a:r>
                        <a:rPr lang="fr-FR" sz="3200" b="1" kern="1200" baseline="30000" dirty="0">
                          <a:solidFill>
                            <a:schemeClr val="tx1"/>
                          </a:solidFill>
                          <a:effectLst/>
                          <a:latin typeface="Book Antiqua" panose="02040602050305030304" pitchFamily="18" charset="0"/>
                          <a:ea typeface="+mn-ea"/>
                          <a:cs typeface="+mn-cs"/>
                        </a:rPr>
                        <a:t>2</a:t>
                      </a:r>
                      <a:r>
                        <a:rPr lang="fr-FR" sz="3200" b="1" kern="1200" dirty="0">
                          <a:solidFill>
                            <a:schemeClr val="tx1"/>
                          </a:solidFill>
                          <a:effectLst/>
                          <a:latin typeface="Book Antiqua" panose="02040602050305030304" pitchFamily="18" charset="0"/>
                          <a:ea typeface="+mn-ea"/>
                          <a:cs typeface="+mn-cs"/>
                        </a:rPr>
                        <a:t> Or, il y avait un homme du nom de Zachée ; il était le chef des collecteurs d'impôts, et c'était quelqu'un de riche. </a:t>
                      </a:r>
                      <a:r>
                        <a:rPr lang="fr-FR" sz="3200" b="1" kern="1200" baseline="30000" dirty="0">
                          <a:solidFill>
                            <a:schemeClr val="tx1"/>
                          </a:solidFill>
                          <a:effectLst/>
                          <a:latin typeface="Book Antiqua" panose="02040602050305030304" pitchFamily="18" charset="0"/>
                          <a:ea typeface="+mn-ea"/>
                          <a:cs typeface="+mn-cs"/>
                        </a:rPr>
                        <a:t>3</a:t>
                      </a:r>
                      <a:r>
                        <a:rPr lang="fr-FR" sz="3200" b="1" kern="1200" dirty="0">
                          <a:solidFill>
                            <a:schemeClr val="tx1"/>
                          </a:solidFill>
                          <a:effectLst/>
                          <a:latin typeface="Book Antiqua" panose="02040602050305030304" pitchFamily="18" charset="0"/>
                          <a:ea typeface="+mn-ea"/>
                          <a:cs typeface="+mn-cs"/>
                        </a:rPr>
                        <a:t> Il cherchait à voir qui était Jésus, mais il n'y arrivait pas à cause de la foule, car il était de petite taille. </a:t>
                      </a:r>
                      <a:r>
                        <a:rPr lang="fr-FR" sz="3200" b="1" kern="1200" baseline="30000" dirty="0">
                          <a:solidFill>
                            <a:schemeClr val="tx1"/>
                          </a:solidFill>
                          <a:effectLst/>
                          <a:latin typeface="Book Antiqua" panose="02040602050305030304" pitchFamily="18" charset="0"/>
                          <a:ea typeface="+mn-ea"/>
                          <a:cs typeface="+mn-cs"/>
                        </a:rPr>
                        <a:t>4</a:t>
                      </a:r>
                      <a:r>
                        <a:rPr lang="fr-FR" sz="3200" b="1" kern="1200" dirty="0">
                          <a:solidFill>
                            <a:schemeClr val="tx1"/>
                          </a:solidFill>
                          <a:effectLst/>
                          <a:latin typeface="Book Antiqua" panose="02040602050305030304" pitchFamily="18" charset="0"/>
                          <a:ea typeface="+mn-ea"/>
                          <a:cs typeface="+mn-cs"/>
                        </a:rPr>
                        <a:t> Il courut donc en avant et grimpa sur un sycomore pour voir Jésus qui devait passer par là.</a:t>
                      </a:r>
                    </a:p>
                  </a:txBody>
                  <a:tcPr/>
                </a:tc>
                <a:tc>
                  <a:txBody>
                    <a:bodyPr/>
                    <a:lstStyle/>
                    <a:p>
                      <a:pPr algn="just" rtl="1"/>
                      <a:r>
                        <a:rPr lang="ar-AE" sz="2400" b="1" u="sng" dirty="0">
                          <a:latin typeface="Book Antiqua" panose="02040602050305030304" pitchFamily="18" charset="0"/>
                        </a:rPr>
                        <a:t>لوقا 19 : 1 – 10</a:t>
                      </a:r>
                      <a:endParaRPr lang="fr-FR" sz="2400" b="1" u="sng" dirty="0">
                        <a:latin typeface="Book Antiqua" panose="02040602050305030304" pitchFamily="18" charset="0"/>
                      </a:endParaRPr>
                    </a:p>
                    <a:p>
                      <a:pPr algn="just" rtl="1"/>
                      <a:r>
                        <a:rPr lang="ar-AE" sz="4000" b="1" dirty="0"/>
                        <a:t>ثم دخل واجتاز أريحا. وإذا رجل اسمه زكا وهو رئيس للعشارين وكان غنيا. وطلب أن يرى يسوع من هو، ولم يقدر من الجمع </a:t>
                      </a:r>
                      <a:r>
                        <a:rPr lang="ar-AE" sz="4000" b="1" dirty="0" err="1"/>
                        <a:t>لانه</a:t>
                      </a:r>
                      <a:r>
                        <a:rPr lang="ar-AE" sz="4000" b="1" dirty="0"/>
                        <a:t> كان قصير القامة. فركض متقدما وصعد الى جميزة لكي يراه، </a:t>
                      </a:r>
                      <a:r>
                        <a:rPr lang="ar-AE" sz="4000" b="1" dirty="0" err="1"/>
                        <a:t>لانه</a:t>
                      </a:r>
                      <a:r>
                        <a:rPr lang="ar-AE" sz="4000" b="1" dirty="0"/>
                        <a:t> كان مزمعا أن يمر من </a:t>
                      </a:r>
                      <a:r>
                        <a:rPr lang="ar-AE" sz="4000" b="1" dirty="0" err="1"/>
                        <a:t>هنلك</a:t>
                      </a:r>
                      <a:r>
                        <a:rPr lang="ar-AE" sz="4000" b="1" dirty="0"/>
                        <a:t>.</a:t>
                      </a:r>
                      <a:endParaRPr lang="fr-FR"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415DBCC-4F6B-0941-D06D-91A0E49B670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34272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1BAB-9628-2B71-BFD5-9F9DEEDC8FF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CFAF9DD-F204-CDE6-55E7-AE7E30EAC5FB}"/>
              </a:ext>
            </a:extLst>
          </p:cNvPr>
          <p:cNvGraphicFramePr>
            <a:graphicFrameLocks noGrp="1"/>
          </p:cNvGraphicFramePr>
          <p:nvPr>
            <p:extLst>
              <p:ext uri="{D42A27DB-BD31-4B8C-83A1-F6EECF244321}">
                <p14:modId xmlns:p14="http://schemas.microsoft.com/office/powerpoint/2010/main" val="2682676657"/>
              </p:ext>
            </p:extLst>
          </p:nvPr>
        </p:nvGraphicFramePr>
        <p:xfrm>
          <a:off x="422987" y="51463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4000" b="1" kern="1200" baseline="30000" dirty="0">
                          <a:solidFill>
                            <a:schemeClr val="tx1"/>
                          </a:solidFill>
                          <a:effectLst/>
                          <a:latin typeface="Book Antiqua" panose="02040602050305030304" pitchFamily="18" charset="0"/>
                          <a:ea typeface="+mn-ea"/>
                          <a:cs typeface="+mn-cs"/>
                        </a:rPr>
                        <a:t>5</a:t>
                      </a:r>
                      <a:r>
                        <a:rPr lang="fr-FR" sz="4000" b="1" kern="1200" dirty="0">
                          <a:solidFill>
                            <a:schemeClr val="tx1"/>
                          </a:solidFill>
                          <a:effectLst/>
                          <a:latin typeface="Book Antiqua" panose="02040602050305030304" pitchFamily="18" charset="0"/>
                          <a:ea typeface="+mn-ea"/>
                          <a:cs typeface="+mn-cs"/>
                        </a:rPr>
                        <a:t> Arrivé à cet endroit, Jésus leva les yeux et l'interpella : « Zachée, descends vite : aujourd'hui il faut que j'aille demeurer dans ta maison. » </a:t>
                      </a:r>
                      <a:r>
                        <a:rPr lang="fr-FR" sz="4000" b="1" kern="1200" baseline="30000" dirty="0">
                          <a:solidFill>
                            <a:schemeClr val="tx1"/>
                          </a:solidFill>
                          <a:effectLst/>
                          <a:latin typeface="Book Antiqua" panose="02040602050305030304" pitchFamily="18" charset="0"/>
                          <a:ea typeface="+mn-ea"/>
                          <a:cs typeface="+mn-cs"/>
                        </a:rPr>
                        <a:t>6</a:t>
                      </a:r>
                      <a:r>
                        <a:rPr lang="fr-FR" sz="4000" b="1" kern="1200" dirty="0">
                          <a:solidFill>
                            <a:schemeClr val="tx1"/>
                          </a:solidFill>
                          <a:effectLst/>
                          <a:latin typeface="Book Antiqua" panose="02040602050305030304" pitchFamily="18" charset="0"/>
                          <a:ea typeface="+mn-ea"/>
                          <a:cs typeface="+mn-cs"/>
                        </a:rPr>
                        <a:t> Vite, il descendit, et reçut Jésus avec joie. </a:t>
                      </a:r>
                      <a:endParaRPr lang="fr-FR" sz="6000" b="1" dirty="0">
                        <a:latin typeface="Book Antiqua" panose="02040602050305030304" pitchFamily="18" charset="0"/>
                      </a:endParaRPr>
                    </a:p>
                  </a:txBody>
                  <a:tcPr/>
                </a:tc>
                <a:tc>
                  <a:txBody>
                    <a:bodyPr/>
                    <a:lstStyle/>
                    <a:p>
                      <a:pPr algn="just" rtl="1"/>
                      <a:r>
                        <a:rPr lang="ar-AE" sz="4800" b="1" dirty="0"/>
                        <a:t>فلما جاء يسوع الى المكان نظر الى فوق فرآه وقال له: يا زكا أسرع وانزل لأنه ينبغي أن امكث اليوم في بيتك. فأسرع ونزل وقبله فرحًا.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0E0F7DA-61CF-727D-0934-0FEBF46F90E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69868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805023323"/>
              </p:ext>
            </p:extLst>
          </p:nvPr>
        </p:nvGraphicFramePr>
        <p:xfrm>
          <a:off x="422987" y="51251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kern="1200" baseline="30000" dirty="0">
                          <a:solidFill>
                            <a:schemeClr val="tx1"/>
                          </a:solidFill>
                          <a:effectLst/>
                          <a:latin typeface="Book Antiqua" panose="02040602050305030304" pitchFamily="18" charset="0"/>
                          <a:ea typeface="+mn-ea"/>
                          <a:cs typeface="+mn-cs"/>
                        </a:rPr>
                        <a:t>7</a:t>
                      </a:r>
                      <a:r>
                        <a:rPr lang="fr-FR" sz="2700" b="1" kern="1200" dirty="0">
                          <a:solidFill>
                            <a:schemeClr val="tx1"/>
                          </a:solidFill>
                          <a:effectLst/>
                          <a:latin typeface="Book Antiqua" panose="02040602050305030304" pitchFamily="18" charset="0"/>
                          <a:ea typeface="+mn-ea"/>
                          <a:cs typeface="+mn-cs"/>
                        </a:rPr>
                        <a:t> Voyant cela, tous récriminaient : « Il est allé loger chez un pécheur. » </a:t>
                      </a:r>
                      <a:r>
                        <a:rPr lang="fr-FR" sz="2700" b="1" kern="1200" baseline="30000" dirty="0">
                          <a:solidFill>
                            <a:schemeClr val="tx1"/>
                          </a:solidFill>
                          <a:effectLst/>
                          <a:latin typeface="Book Antiqua" panose="02040602050305030304" pitchFamily="18" charset="0"/>
                          <a:ea typeface="+mn-ea"/>
                          <a:cs typeface="+mn-cs"/>
                        </a:rPr>
                        <a:t>8</a:t>
                      </a:r>
                      <a:r>
                        <a:rPr lang="fr-FR" sz="2700" b="1" kern="1200" dirty="0">
                          <a:solidFill>
                            <a:schemeClr val="tx1"/>
                          </a:solidFill>
                          <a:effectLst/>
                          <a:latin typeface="Book Antiqua" panose="02040602050305030304" pitchFamily="18" charset="0"/>
                          <a:ea typeface="+mn-ea"/>
                          <a:cs typeface="+mn-cs"/>
                        </a:rPr>
                        <a:t> Mais Zachée, s'avançant, dit au Seigneur : « Voilà, Seigneur : je fais don aux pauvres de la moitié de mes biens, et si j'ai fait du tort à quelqu'un, je vais lui rendre quatre fois plus. » </a:t>
                      </a:r>
                      <a:r>
                        <a:rPr lang="fr-FR" sz="2700" b="1" kern="1200" baseline="30000" dirty="0">
                          <a:solidFill>
                            <a:schemeClr val="tx1"/>
                          </a:solidFill>
                          <a:effectLst/>
                          <a:latin typeface="Book Antiqua" panose="02040602050305030304" pitchFamily="18" charset="0"/>
                          <a:ea typeface="+mn-ea"/>
                          <a:cs typeface="+mn-cs"/>
                        </a:rPr>
                        <a:t>9</a:t>
                      </a:r>
                      <a:r>
                        <a:rPr lang="fr-FR" sz="2700" b="1" kern="1200" dirty="0">
                          <a:solidFill>
                            <a:schemeClr val="tx1"/>
                          </a:solidFill>
                          <a:effectLst/>
                          <a:latin typeface="Book Antiqua" panose="02040602050305030304" pitchFamily="18" charset="0"/>
                          <a:ea typeface="+mn-ea"/>
                          <a:cs typeface="+mn-cs"/>
                        </a:rPr>
                        <a:t> Alors Jésus dit à son sujet : « Aujourd'hui, le salut est arrivé pour cette maison, car lui aussi est un fils d'Abraham. </a:t>
                      </a:r>
                      <a:r>
                        <a:rPr lang="fr-FR" sz="2700" b="1" kern="1200" baseline="30000" dirty="0">
                          <a:solidFill>
                            <a:schemeClr val="tx1"/>
                          </a:solidFill>
                          <a:effectLst/>
                          <a:latin typeface="Book Antiqua" panose="02040602050305030304" pitchFamily="18" charset="0"/>
                          <a:ea typeface="+mn-ea"/>
                          <a:cs typeface="+mn-cs"/>
                        </a:rPr>
                        <a:t>10</a:t>
                      </a:r>
                      <a:r>
                        <a:rPr lang="fr-FR" sz="2700" b="1" kern="1200" dirty="0">
                          <a:solidFill>
                            <a:schemeClr val="tx1"/>
                          </a:solidFill>
                          <a:effectLst/>
                          <a:latin typeface="Book Antiqua" panose="02040602050305030304" pitchFamily="18" charset="0"/>
                          <a:ea typeface="+mn-ea"/>
                          <a:cs typeface="+mn-cs"/>
                        </a:rPr>
                        <a:t> En effet, le Fils de l'homme est venu chercher et sauver ce qui était perdu. »</a:t>
                      </a:r>
                    </a:p>
                    <a:p>
                      <a:pPr algn="just"/>
                      <a:endParaRPr lang="fr-FR" sz="2700" b="1" kern="1200" dirty="0">
                        <a:solidFill>
                          <a:schemeClr val="tx1"/>
                        </a:solidFill>
                        <a:effectLst/>
                        <a:latin typeface="Book Antiqua" panose="02040602050305030304" pitchFamily="18" charset="0"/>
                        <a:ea typeface="+mn-ea"/>
                        <a:cs typeface="+mn-cs"/>
                      </a:endParaRPr>
                    </a:p>
                    <a:p>
                      <a:pPr algn="just"/>
                      <a:r>
                        <a:rPr lang="fr-FR" sz="27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3200" b="1" dirty="0">
                          <a:latin typeface="Book Antiqua" panose="02040602050305030304" pitchFamily="18" charset="0"/>
                        </a:rPr>
                        <a:t>فلما رأى الجميع ذلك </a:t>
                      </a:r>
                      <a:r>
                        <a:rPr lang="ar-AE" sz="3200" b="1" dirty="0" err="1">
                          <a:latin typeface="Book Antiqua" panose="02040602050305030304" pitchFamily="18" charset="0"/>
                        </a:rPr>
                        <a:t>ذلك</a:t>
                      </a:r>
                      <a:r>
                        <a:rPr lang="ar-AE" sz="3200" b="1" dirty="0">
                          <a:latin typeface="Book Antiqua" panose="02040602050305030304" pitchFamily="18" charset="0"/>
                        </a:rPr>
                        <a:t> تذمروا قائلين: انه دخل بيت رجل خاطئ. فوقف زكا وقال للرب: ها أنا </a:t>
                      </a:r>
                      <a:r>
                        <a:rPr lang="ar-AE" sz="3200" b="1" dirty="0" err="1">
                          <a:latin typeface="Book Antiqua" panose="02040602050305030304" pitchFamily="18" charset="0"/>
                        </a:rPr>
                        <a:t>يارب</a:t>
                      </a:r>
                      <a:r>
                        <a:rPr lang="ar-AE" sz="3200" b="1" dirty="0">
                          <a:latin typeface="Book Antiqua" panose="02040602050305030304" pitchFamily="18" charset="0"/>
                        </a:rPr>
                        <a:t> أعطي نصف أموالي للمساكين، وان كنت قد وشيت بأحد أرد أربعة أضعاف. فقال له يسوع: اليوم حصل خلاص لهذا البيت، اذ هو أيضا ابن ابراهيم. لأن ابن الانسان قد جاء لكي يطلب ويخلص ما قد هلك.</a:t>
                      </a:r>
                      <a:endParaRPr lang="fr-FR" sz="3200" b="1" dirty="0">
                        <a:latin typeface="Book Antiqua" panose="02040602050305030304" pitchFamily="18" charset="0"/>
                      </a:endParaRPr>
                    </a:p>
                    <a:p>
                      <a:pPr algn="just" rtl="1"/>
                      <a:endParaRPr lang="fr-FR" sz="3200" b="1" dirty="0">
                        <a:latin typeface="Book Antiqua" panose="02040602050305030304" pitchFamily="18" charset="0"/>
                      </a:endParaRPr>
                    </a:p>
                    <a:p>
                      <a:pPr algn="just" rtl="1"/>
                      <a:r>
                        <a:rPr lang="ar-AE" sz="3200" b="1" dirty="0">
                          <a:solidFill>
                            <a:srgbClr val="C00000"/>
                          </a:solidFill>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04D03E1C-EAE1-4696-B9FC-5A2930AC9FB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25977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78360963"/>
              </p:ext>
            </p:extLst>
          </p:nvPr>
        </p:nvGraphicFramePr>
        <p:xfrm>
          <a:off x="422987" y="519084"/>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a:t>
                      </a:r>
                      <a:endParaRPr lang="fr-FR" sz="2400" b="1" kern="1200" baseline="0" dirty="0">
                        <a:solidFill>
                          <a:srgbClr val="C00000"/>
                        </a:solidFill>
                        <a:effectLst/>
                        <a:latin typeface="Book Antiqua" panose="02040602050305030304" pitchFamily="18" charset="0"/>
                        <a:ea typeface="+mn-ea"/>
                        <a:cs typeface="+mn-cs"/>
                      </a:endParaRPr>
                    </a:p>
                    <a:p>
                      <a:pPr marL="0" algn="just" defTabSz="914400" rtl="0" eaLnBrk="1" latinLnBrk="0" hangingPunct="1">
                        <a:lnSpc>
                          <a:spcPct val="100000"/>
                        </a:lnSpc>
                      </a:pPr>
                      <a:r>
                        <a:rPr lang="fr-FR" sz="2600" b="1" kern="1200" dirty="0">
                          <a:solidFill>
                            <a:schemeClr val="tx1"/>
                          </a:solidFill>
                          <a:effectLst/>
                          <a:latin typeface="Book Antiqua" panose="02040602050305030304" pitchFamily="18" charset="0"/>
                          <a:ea typeface="+mn-ea"/>
                          <a:cs typeface="+mn-cs"/>
                        </a:rPr>
                        <a:t>Ô Seigneur compatissant ami des hommes qui reçoit ceux qui viennent à Lui repentis, Tu connais le penchant de l'esprit humain pour faire le mal dès son enfance. Tu ne souhaites pas la mort du pécheur mais qu'il revienne et qu’il vive. Tu T'es incarné pour le salut des hommes. Tu as dit « je suis venu appeler non pas les justes, mais les pécheurs. » Tu as recherché l’agneau égaré et la pièce d’argent perdue et les as retrouvés. Tu as dit « celui qui vient à moi, je ne vais pas le jeter dehors.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200" b="1" dirty="0">
                          <a:latin typeface="Book Antiqua" panose="02040602050305030304" pitchFamily="18" charset="0"/>
                        </a:rPr>
                        <a:t>أيها الرب </a:t>
                      </a:r>
                      <a:r>
                        <a:rPr lang="ar-AE" sz="3200" b="1" dirty="0" err="1">
                          <a:latin typeface="Book Antiqua" panose="02040602050305030304" pitchFamily="18" charset="0"/>
                        </a:rPr>
                        <a:t>الرءوف</a:t>
                      </a:r>
                      <a:r>
                        <a:rPr lang="ar-AE" sz="3200" b="1" dirty="0">
                          <a:latin typeface="Book Antiqua" panose="02040602050305030304" pitchFamily="18" charset="0"/>
                        </a:rPr>
                        <a:t> محب البشر القابل إلية التائبين العارف إن فكر الإنسان مائل إلى الشر منذ صباه الذي لا يشاء موت الخاطئ حتى يرجع إلية ويحيا الذي تأنس من اجل خلاص البشر الذي قال أنى لم هت لأدع الصديقين بل </a:t>
                      </a:r>
                      <a:r>
                        <a:rPr lang="ar-AE" sz="3200" b="1" dirty="0" err="1">
                          <a:latin typeface="Book Antiqua" panose="02040602050305030304" pitchFamily="18" charset="0"/>
                        </a:rPr>
                        <a:t>الخطاة</a:t>
                      </a:r>
                      <a:r>
                        <a:rPr lang="ar-AE" sz="3200" b="1" dirty="0">
                          <a:latin typeface="Book Antiqua" panose="02040602050305030304" pitchFamily="18" charset="0"/>
                        </a:rPr>
                        <a:t> إلى التوبة الذي طلب الخروف الضال والدرهم المفقود ووجدهما الذي قال إن من يقبل إلى لا اخرجة خارجا</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41BA0D4-41BF-09AD-28A7-5ADD0567C5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1530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895771831"/>
              </p:ext>
            </p:extLst>
          </p:nvPr>
        </p:nvGraphicFramePr>
        <p:xfrm>
          <a:off x="407367" y="542176"/>
          <a:ext cx="11341610" cy="5701709"/>
        </p:xfrm>
        <a:graphic>
          <a:graphicData uri="http://schemas.openxmlformats.org/drawingml/2006/table">
            <a:tbl>
              <a:tblPr/>
              <a:tblGrid>
                <a:gridCol w="4230984">
                  <a:extLst>
                    <a:ext uri="{9D8B030D-6E8A-4147-A177-3AD203B41FA5}">
                      <a16:colId xmlns:a16="http://schemas.microsoft.com/office/drawing/2014/main" val="20000"/>
                    </a:ext>
                  </a:extLst>
                </a:gridCol>
                <a:gridCol w="3999560">
                  <a:extLst>
                    <a:ext uri="{9D8B030D-6E8A-4147-A177-3AD203B41FA5}">
                      <a16:colId xmlns:a16="http://schemas.microsoft.com/office/drawing/2014/main" val="20001"/>
                    </a:ext>
                  </a:extLst>
                </a:gridCol>
                <a:gridCol w="3111066">
                  <a:extLst>
                    <a:ext uri="{9D8B030D-6E8A-4147-A177-3AD203B41FA5}">
                      <a16:colId xmlns:a16="http://schemas.microsoft.com/office/drawing/2014/main" val="20002"/>
                    </a:ext>
                  </a:extLst>
                </a:gridCol>
              </a:tblGrid>
              <a:tr h="5701709">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Pco</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hanrwmi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euhwou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ptwnf</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e`pswi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hanjaji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nyethyp</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nye;ouwnh</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Alitou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haron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ha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peklaoc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ha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taiek`klyci`a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;ai @</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toute intrigue des hommes méchants, toute attaque des ennemis visibles et invisibles: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Éloigne-les de nous </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de tout ton peuple et de ce lieu saint qui est à Toi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et de cette église.</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ومؤامرة الناس الأشرار وقيام الأعداء الخفيين والظاهرين،</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انزعها عنا، وعن سائر شعبك، وعن مَوضعِكَ المُقدس هذا</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وعن هَذِه الكنيسة.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92799E36-A324-5724-AFF0-6A3BB2D54B3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82270110"/>
              </p:ext>
            </p:extLst>
          </p:nvPr>
        </p:nvGraphicFramePr>
        <p:xfrm>
          <a:off x="422987" y="499490"/>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Tu as remis ses péchés à la femme adultère qui s’est repentie. De même Tu as remis ses péchés et tu as rendu la santé au paralytique. Tu as dit « qu'il y aura de la joie dans le ciel pour un seul pécheur qui se convertit, plus que pour quatre-vingt-dix-neuf justes qui n'ont pas besoin de conversion. » Tu nous as invités à nous relever chaque fois que nous aurons chuté pour être sauvés.</a:t>
                      </a:r>
                    </a:p>
                  </a:txBody>
                  <a:tcPr/>
                </a:tc>
                <a:tc>
                  <a:txBody>
                    <a:bodyPr/>
                    <a:lstStyle/>
                    <a:p>
                      <a:pPr algn="just" rtl="1"/>
                      <a:r>
                        <a:rPr lang="ar-AE" sz="4000" b="1" dirty="0">
                          <a:latin typeface="Book Antiqua" panose="02040602050305030304" pitchFamily="18" charset="0"/>
                        </a:rPr>
                        <a:t>الذي غفر خطايا الزانية التي تابت قديما. وهكذا المقعد </a:t>
                      </a:r>
                      <a:r>
                        <a:rPr lang="ar-AE" sz="4000" b="1" dirty="0" err="1">
                          <a:latin typeface="Book Antiqua" panose="02040602050305030304" pitchFamily="18" charset="0"/>
                        </a:rPr>
                        <a:t>اعطيتة</a:t>
                      </a:r>
                      <a:r>
                        <a:rPr lang="ar-AE" sz="4000" b="1" dirty="0">
                          <a:latin typeface="Book Antiqua" panose="02040602050305030304" pitchFamily="18" charset="0"/>
                        </a:rPr>
                        <a:t> غفران خطايا وصحة جسده أنت الذي قلت </a:t>
                      </a:r>
                      <a:r>
                        <a:rPr lang="ar-AE" sz="4000" b="1" dirty="0" err="1">
                          <a:latin typeface="Book Antiqua" panose="02040602050305030304" pitchFamily="18" charset="0"/>
                        </a:rPr>
                        <a:t>أنة</a:t>
                      </a:r>
                      <a:r>
                        <a:rPr lang="ar-AE" sz="4000" b="1" dirty="0">
                          <a:latin typeface="Book Antiqua" panose="02040602050305030304" pitchFamily="18" charset="0"/>
                        </a:rPr>
                        <a:t> يكون فرح في السماء بخاطئ واحد يتوب وقلت أيضا إن كل مرة تسقط قم فتخلص.</a:t>
                      </a:r>
                      <a:endParaRPr lang="ar-AE"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52020DC-0701-6598-B408-1E9723139E7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49723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151458864"/>
              </p:ext>
            </p:extLst>
          </p:nvPr>
        </p:nvGraphicFramePr>
        <p:xfrm>
          <a:off x="422987" y="507089"/>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600" b="1" kern="1200" dirty="0">
                          <a:solidFill>
                            <a:schemeClr val="tx1"/>
                          </a:solidFill>
                          <a:effectLst/>
                          <a:latin typeface="Book Antiqua" panose="02040602050305030304" pitchFamily="18" charset="0"/>
                          <a:ea typeface="+mn-ea"/>
                          <a:cs typeface="+mn-cs"/>
                        </a:rPr>
                        <a:t>Dans Ta compassion regarde de ton ciel ton (ta, tes) serviteur (servante) (s) (...) qui s’est repenti de ses fautes et qui vient à Toi avec fidélité et espérance. Pardonne ses fautes, celles qu’il a commises par action, en parole ou en pensée. Purifie-le de tous ses péchés et préserve-le le restant de sa vie pour qu’il suive Tes commandements et que l’ennemi ne puisse pas le vaincre une autre fois. Ainsi sera glorifié Ton saint Nom et à Toi sont dues la gloire, la magnificence et l’adoration maintenant et toujours et pour les siècles des siècles. Amen !</a:t>
                      </a:r>
                    </a:p>
                  </a:txBody>
                  <a:tcPr/>
                </a:tc>
                <a:tc>
                  <a:txBody>
                    <a:bodyPr/>
                    <a:lstStyle/>
                    <a:p>
                      <a:pPr algn="just" rtl="1"/>
                      <a:r>
                        <a:rPr lang="ar-AE" sz="3200" b="1" dirty="0">
                          <a:latin typeface="Book Antiqua" panose="02040602050305030304" pitchFamily="18" charset="0"/>
                        </a:rPr>
                        <a:t>طلع أيها </a:t>
                      </a:r>
                      <a:r>
                        <a:rPr lang="ar-AE" sz="3200" b="1" dirty="0" err="1">
                          <a:latin typeface="Book Antiqua" panose="02040602050305030304" pitchFamily="18" charset="0"/>
                        </a:rPr>
                        <a:t>المتحنن</a:t>
                      </a:r>
                      <a:r>
                        <a:rPr lang="ar-AE" sz="3200" b="1" dirty="0">
                          <a:latin typeface="Book Antiqua" panose="02040602050305030304" pitchFamily="18" charset="0"/>
                        </a:rPr>
                        <a:t> من سماءك المقدسة. وحل في عبدك ... المعترف بزلاته المقبل إليك بأمانة ورجاء. واغفر له غلطاته إن كان بالفعل أو بالقول أو بالفكر. طهره من كل خطية. </a:t>
                      </a:r>
                      <a:r>
                        <a:rPr lang="ar-AE" sz="3200" b="1" dirty="0" err="1">
                          <a:latin typeface="Book Antiqua" panose="02040602050305030304" pitchFamily="18" charset="0"/>
                        </a:rPr>
                        <a:t>وأحفظة</a:t>
                      </a:r>
                      <a:r>
                        <a:rPr lang="ar-AE" sz="3200" b="1" dirty="0">
                          <a:latin typeface="Book Antiqua" panose="02040602050305030304" pitchFamily="18" charset="0"/>
                        </a:rPr>
                        <a:t> بقية زمان حياته سالكا في وصاياك. لكي لا يفرح </a:t>
                      </a:r>
                      <a:r>
                        <a:rPr lang="ar-AE" sz="3200" b="1" dirty="0" err="1">
                          <a:latin typeface="Book Antiqua" panose="02040602050305030304" pitchFamily="18" charset="0"/>
                        </a:rPr>
                        <a:t>بة</a:t>
                      </a:r>
                      <a:r>
                        <a:rPr lang="ar-AE" sz="3200" b="1" dirty="0">
                          <a:latin typeface="Book Antiqua" panose="02040602050305030304" pitchFamily="18" charset="0"/>
                        </a:rPr>
                        <a:t> العدو دفعة أخرى. وبهذا يتمجد اسمك القدوس ويليق بك المجد والعز والسجود. الآن وكل أوان إلى الأبد أمين.</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016EF3D-6FB8-B632-B19B-999760CDEE6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395107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2075150" y="544684"/>
            <a:ext cx="8041700" cy="2884316"/>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Troisième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الثالثة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somt</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r>
              <a:rPr lang="fr-FR" sz="1600" b="1" dirty="0">
                <a:solidFill>
                  <a:schemeClr val="bg1"/>
                </a:solidFill>
                <a:latin typeface="Book Antiqua" panose="02040602050305030304" pitchFamily="18" charset="0"/>
              </a:rPr>
              <a:t> </a:t>
            </a:r>
            <a:endParaRPr lang="fr-FR" sz="1600" dirty="0">
              <a:solidFill>
                <a:schemeClr val="bg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latin typeface="Book Antiqua" panose="02040602050305030304" pitchFamily="18" charset="0"/>
              </a:rPr>
              <a:t> </a:t>
            </a:r>
          </a:p>
        </p:txBody>
      </p:sp>
      <p:sp>
        <p:nvSpPr>
          <p:cNvPr id="3" name="Rectangle 2">
            <a:hlinkClick r:id="rId2" action="ppaction://hlinksldjump"/>
            <a:extLst>
              <a:ext uri="{FF2B5EF4-FFF2-40B4-BE49-F238E27FC236}">
                <a16:creationId xmlns:a16="http://schemas.microsoft.com/office/drawing/2014/main" id="{56B754DD-53D1-89A3-4690-8F4966B67FA3}"/>
              </a:ext>
            </a:extLst>
          </p:cNvPr>
          <p:cNvSpPr/>
          <p:nvPr/>
        </p:nvSpPr>
        <p:spPr>
          <a:xfrm>
            <a:off x="10981455" y="6511582"/>
            <a:ext cx="1210545"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6" name="ZoneTexte 5">
            <a:extLst>
              <a:ext uri="{FF2B5EF4-FFF2-40B4-BE49-F238E27FC236}">
                <a16:creationId xmlns:a16="http://schemas.microsoft.com/office/drawing/2014/main" id="{C1A5DC9A-867D-42DD-C0E1-93F206F8AB53}"/>
              </a:ext>
            </a:extLst>
          </p:cNvPr>
          <p:cNvSpPr txBox="1"/>
          <p:nvPr/>
        </p:nvSpPr>
        <p:spPr>
          <a:xfrm>
            <a:off x="0" y="3429000"/>
            <a:ext cx="12192000" cy="2609112"/>
          </a:xfrm>
          <a:prstGeom prst="rect">
            <a:avLst/>
          </a:prstGeom>
          <a:noFill/>
        </p:spPr>
        <p:txBody>
          <a:bodyPr wrap="square" rtlCol="0">
            <a:spAutoFit/>
          </a:bodyPr>
          <a:lstStyle/>
          <a:p>
            <a:pPr algn="ctr">
              <a:lnSpc>
                <a:spcPct val="150000"/>
              </a:lnSpc>
            </a:pP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Oraison – </a:t>
            </a:r>
            <a:r>
              <a:rPr lang="ar-AE" sz="2800" b="1" dirty="0" err="1">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أوشية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7" name="Rectangle 6">
            <a:hlinkClick r:id="rId2" action="ppaction://hlinksldjump"/>
            <a:extLst>
              <a:ext uri="{FF2B5EF4-FFF2-40B4-BE49-F238E27FC236}">
                <a16:creationId xmlns:a16="http://schemas.microsoft.com/office/drawing/2014/main" id="{0265E67E-A8D8-14A7-7078-F2BD54075D0D}"/>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85733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481B-A176-B37F-C122-1CF8304F1ECC}"/>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1CBDE466-AF80-9BAE-E822-344202A47F39}"/>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F5307C45-EC84-8136-1498-1480278C7A0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421783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7CB7D-4031-D1BC-3C62-8B1C2697166E}"/>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182644C5-445B-2A32-7E5F-114D0BF75677}"/>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A686A8A7-BD8A-8042-003D-D20E3BB6569E}"/>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2" name="Rectangle 1">
            <a:hlinkClick r:id="rId2" action="ppaction://hlinksldjump"/>
            <a:extLst>
              <a:ext uri="{FF2B5EF4-FFF2-40B4-BE49-F238E27FC236}">
                <a16:creationId xmlns:a16="http://schemas.microsoft.com/office/drawing/2014/main" id="{99B3DFE9-E44E-2C1E-C46E-84E4247A382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257253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0679-D329-8B12-427B-C5499F90E10D}"/>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3CF8EF47-204C-1C75-86AE-8B8C02547CA9}"/>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BBB88B98-1DC8-FEE0-64B0-25E252E48E7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47238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486C20FE-4679-9641-BF47-2EBA2617127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0994B8E6-C803-91EB-46F8-026B18345B62}"/>
              </a:ext>
            </a:extLst>
          </p:cNvPr>
          <p:cNvGraphicFramePr>
            <a:graphicFrameLocks noGrp="1"/>
          </p:cNvGraphicFramePr>
          <p:nvPr>
            <p:extLst>
              <p:ext uri="{D42A27DB-BD31-4B8C-83A1-F6EECF244321}">
                <p14:modId xmlns:p14="http://schemas.microsoft.com/office/powerpoint/2010/main" val="2507015709"/>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وأيضاً فلنسأل الله ضابط الكل أبا ربنا وإلهنا ومخلصنا يسوع المسيح،</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نسأل ونطلب من صلاحك يا محب البشر،</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2451965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77442" name="Group 2"/>
          <p:cNvGraphicFramePr>
            <a:graphicFrameLocks noGrp="1"/>
          </p:cNvGraphicFramePr>
          <p:nvPr>
            <p:ph type="tbl" idx="1"/>
            <p:extLst>
              <p:ext uri="{D42A27DB-BD31-4B8C-83A1-F6EECF244321}">
                <p14:modId xmlns:p14="http://schemas.microsoft.com/office/powerpoint/2010/main" val="4229780017"/>
              </p:ext>
            </p:extLst>
          </p:nvPr>
        </p:nvGraphicFramePr>
        <p:xfrm>
          <a:off x="0" y="710681"/>
          <a:ext cx="12192000" cy="5257800"/>
        </p:xfrm>
        <a:graphic>
          <a:graphicData uri="http://schemas.openxmlformats.org/drawingml/2006/table">
            <a:tbl>
              <a:tblPr/>
              <a:tblGrid>
                <a:gridCol w="4297464">
                  <a:extLst>
                    <a:ext uri="{9D8B030D-6E8A-4147-A177-3AD203B41FA5}">
                      <a16:colId xmlns:a16="http://schemas.microsoft.com/office/drawing/2014/main" val="20000"/>
                    </a:ext>
                  </a:extLst>
                </a:gridCol>
                <a:gridCol w="4409872">
                  <a:extLst>
                    <a:ext uri="{9D8B030D-6E8A-4147-A177-3AD203B41FA5}">
                      <a16:colId xmlns:a16="http://schemas.microsoft.com/office/drawing/2014/main" val="20001"/>
                    </a:ext>
                  </a:extLst>
                </a:gridCol>
                <a:gridCol w="3484664">
                  <a:extLst>
                    <a:ext uri="{9D8B030D-6E8A-4147-A177-3AD203B41FA5}">
                      <a16:colId xmlns:a16="http://schemas.microsoft.com/office/drawing/2014/main" val="20002"/>
                    </a:ext>
                  </a:extLst>
                </a:gridCol>
              </a:tblGrid>
              <a:tr h="5257800">
                <a:tc>
                  <a:txBody>
                    <a:bodyPr/>
                    <a:lstStyle/>
                    <a:p>
                      <a:pPr algn="just"/>
                      <a:r>
                        <a:rPr lang="fr-FR" sz="3700" b="1" i="0" u="none" strike="noStrike" kern="1200" baseline="0" dirty="0" err="1">
                          <a:solidFill>
                            <a:srgbClr val="C00000"/>
                          </a:solidFill>
                          <a:latin typeface="CS Avva Shenouda" panose="020B7200000000000000" pitchFamily="34" charset="0"/>
                          <a:ea typeface="+mn-ea"/>
                          <a:cs typeface="+mn-cs"/>
                        </a:rPr>
                        <a:t>Piouyb</a:t>
                      </a:r>
                      <a:r>
                        <a:rPr lang="fr-FR" sz="3700" b="1" i="0" u="none" strike="noStrike" kern="1200" baseline="0" dirty="0">
                          <a:solidFill>
                            <a:srgbClr val="C00000"/>
                          </a:solidFill>
                          <a:latin typeface="CS Avva Shenouda" panose="020B7200000000000000" pitchFamily="34" charset="0"/>
                          <a:ea typeface="+mn-ea"/>
                          <a:cs typeface="+mn-cs"/>
                        </a:rPr>
                        <a:t> @</a:t>
                      </a:r>
                    </a:p>
                    <a:p>
                      <a:pPr algn="just"/>
                      <a:r>
                        <a:rPr lang="fr-FR" sz="3200" b="1" i="0" u="none" strike="noStrike" kern="1200" baseline="0" dirty="0" err="1">
                          <a:solidFill>
                            <a:schemeClr val="tx1"/>
                          </a:solidFill>
                          <a:latin typeface="CS Avva Shenouda" panose="020B7200000000000000" pitchFamily="34" charset="0"/>
                          <a:ea typeface="+mn-ea"/>
                          <a:cs typeface="+mn-cs"/>
                        </a:rPr>
                        <a:t>Arikataxioin</a:t>
                      </a:r>
                      <a:r>
                        <a:rPr lang="fr-FR" sz="3200" b="1" i="0" u="none" strike="noStrike" kern="1200" baseline="0" dirty="0">
                          <a:solidFill>
                            <a:schemeClr val="tx1"/>
                          </a:solidFill>
                          <a:latin typeface="CS Avva Shenouda" panose="020B7200000000000000" pitchFamily="34" charset="0"/>
                          <a:ea typeface="+mn-ea"/>
                          <a:cs typeface="+mn-cs"/>
                        </a:rPr>
                        <a:t> P¡ </a:t>
                      </a:r>
                      <a:r>
                        <a:rPr lang="fr-FR" sz="3200" b="1" i="0" u="none" strike="noStrike" kern="1200" baseline="0" dirty="0" err="1">
                          <a:solidFill>
                            <a:schemeClr val="tx1"/>
                          </a:solidFill>
                          <a:latin typeface="CS Avva Shenouda" panose="020B7200000000000000" pitchFamily="34" charset="0"/>
                          <a:ea typeface="+mn-ea"/>
                          <a:cs typeface="+mn-cs"/>
                        </a:rPr>
                        <a:t>ni`ayr</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tve</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nikarpoc</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pkahi</a:t>
                      </a:r>
                      <a:r>
                        <a:rPr lang="fr-FR" sz="3200" b="1" i="0" u="none" strike="noStrike" kern="1200" baseline="0" dirty="0">
                          <a:solidFill>
                            <a:schemeClr val="tx1"/>
                          </a:solidFill>
                          <a:latin typeface="CS Avva Shenouda" panose="020B7200000000000000" pitchFamily="34" charset="0"/>
                          <a:ea typeface="+mn-ea"/>
                          <a:cs typeface="+mn-cs"/>
                        </a:rPr>
                        <a:t> @ nem </a:t>
                      </a:r>
                      <a:r>
                        <a:rPr lang="fr-FR" sz="3200" b="1" i="0" u="none" strike="noStrike" kern="1200" baseline="0" dirty="0" err="1">
                          <a:solidFill>
                            <a:schemeClr val="tx1"/>
                          </a:solidFill>
                          <a:latin typeface="CS Avva Shenouda" panose="020B7200000000000000" pitchFamily="34" charset="0"/>
                          <a:ea typeface="+mn-ea"/>
                          <a:cs typeface="+mn-cs"/>
                        </a:rPr>
                        <a:t>nimwou</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viaro</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nici</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nicim</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nirwt</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tkoi</a:t>
                      </a:r>
                      <a:r>
                        <a:rPr lang="fr-FR" sz="3200" b="1" i="0" u="none" strike="noStrike" kern="1200" baseline="0" dirty="0">
                          <a:solidFill>
                            <a:schemeClr val="tx1"/>
                          </a:solidFill>
                          <a:latin typeface="CS Avva Shenouda" panose="020B7200000000000000" pitchFamily="34" charset="0"/>
                          <a:ea typeface="+mn-ea"/>
                          <a:cs typeface="+mn-cs"/>
                        </a:rPr>
                        <a:t> @ </a:t>
                      </a:r>
                      <a:r>
                        <a:rPr lang="fr-FR" sz="3200" b="1" i="0" u="none" strike="noStrike" kern="1200" baseline="0" dirty="0" err="1">
                          <a:solidFill>
                            <a:schemeClr val="tx1"/>
                          </a:solidFill>
                          <a:latin typeface="CS Avva Shenouda" panose="020B7200000000000000" pitchFamily="34" charset="0"/>
                          <a:ea typeface="+mn-ea"/>
                          <a:cs typeface="+mn-cs"/>
                        </a:rPr>
                        <a:t>etqen</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tairompi</a:t>
                      </a:r>
                      <a:r>
                        <a:rPr lang="fr-FR" sz="3200" b="1" i="0" u="none" strike="noStrike" kern="1200" baseline="0" dirty="0">
                          <a:solidFill>
                            <a:schemeClr val="tx1"/>
                          </a:solidFill>
                          <a:latin typeface="CS Avva Shenouda" panose="020B7200000000000000" pitchFamily="34" charset="0"/>
                          <a:ea typeface="+mn-ea"/>
                          <a:cs typeface="+mn-cs"/>
                        </a:rPr>
                        <a:t> ;ai @ `</a:t>
                      </a:r>
                      <a:r>
                        <a:rPr lang="fr-FR" sz="3200" b="1" i="0" u="none" strike="noStrike" kern="1200" baseline="0" dirty="0" err="1">
                          <a:solidFill>
                            <a:schemeClr val="tx1"/>
                          </a:solidFill>
                          <a:latin typeface="CS Avva Shenouda" panose="020B7200000000000000" pitchFamily="34" charset="0"/>
                          <a:ea typeface="+mn-ea"/>
                          <a:cs typeface="+mn-cs"/>
                        </a:rPr>
                        <a:t>cmou</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erwou</a:t>
                      </a:r>
                      <a:r>
                        <a:rPr lang="fr-FR" sz="3200" b="1" i="0" u="none" strike="noStrike" kern="1200" baseline="0" dirty="0">
                          <a:solidFill>
                            <a:schemeClr val="tx1"/>
                          </a:solidFill>
                          <a:latin typeface="CS Avva Shenouda" panose="020B7200000000000000" pitchFamily="34" charset="0"/>
                          <a:ea typeface="+mn-ea"/>
                          <a:cs typeface="+mn-cs"/>
                        </a:rPr>
                        <a:t>. </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marT="60960" marB="6096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2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Daigne, Seigneur bénir les vents du ciel, les fruits de la terre, les eaux des fleuves, les semences, les fourrages et les produits des champs en cette année.</a:t>
                      </a:r>
                      <a:endParaRPr kumimoji="0" lang="fr-CA"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كاهن</a:t>
                      </a: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تفضل يا رب أهوية السَّماء وثمرات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اﻷرض</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ومياه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اﻷنهار</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والزروع والعشب ونبات الحقل في هذه السنة باركها.</a:t>
                      </a:r>
                      <a:endParaRPr kumimoji="0" lang="fr-CA"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072E7C7C-5831-8147-6489-7780181D61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32551971"/>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57">
            <a:extLst>
              <a:ext uri="{FF2B5EF4-FFF2-40B4-BE49-F238E27FC236}">
                <a16:creationId xmlns:a16="http://schemas.microsoft.com/office/drawing/2014/main" id="{712BF163-48DB-44E1-AB5B-9605462A615C}"/>
              </a:ext>
            </a:extLst>
          </p:cNvPr>
          <p:cNvGraphicFramePr>
            <a:graphicFrameLocks/>
          </p:cNvGraphicFramePr>
          <p:nvPr>
            <p:extLst>
              <p:ext uri="{D42A27DB-BD31-4B8C-83A1-F6EECF244321}">
                <p14:modId xmlns:p14="http://schemas.microsoft.com/office/powerpoint/2010/main" val="4149415106"/>
              </p:ext>
            </p:extLst>
          </p:nvPr>
        </p:nvGraphicFramePr>
        <p:xfrm>
          <a:off x="-1" y="4860860"/>
          <a:ext cx="12188996" cy="1798320"/>
        </p:xfrm>
        <a:graphic>
          <a:graphicData uri="http://schemas.openxmlformats.org/drawingml/2006/table">
            <a:tbl>
              <a:tblPr/>
              <a:tblGrid>
                <a:gridCol w="4339413">
                  <a:extLst>
                    <a:ext uri="{9D8B030D-6E8A-4147-A177-3AD203B41FA5}">
                      <a16:colId xmlns:a16="http://schemas.microsoft.com/office/drawing/2014/main" val="20000"/>
                    </a:ext>
                  </a:extLst>
                </a:gridCol>
                <a:gridCol w="4802332">
                  <a:extLst>
                    <a:ext uri="{9D8B030D-6E8A-4147-A177-3AD203B41FA5}">
                      <a16:colId xmlns:a16="http://schemas.microsoft.com/office/drawing/2014/main" val="20001"/>
                    </a:ext>
                  </a:extLst>
                </a:gridCol>
                <a:gridCol w="3047251">
                  <a:extLst>
                    <a:ext uri="{9D8B030D-6E8A-4147-A177-3AD203B41FA5}">
                      <a16:colId xmlns:a16="http://schemas.microsoft.com/office/drawing/2014/main" val="20002"/>
                    </a:ext>
                  </a:extLst>
                </a:gridCol>
              </a:tblGrid>
              <a:tr h="179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fr-FR"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Book Antiqua" panose="02040602050305030304" pitchFamily="18" charset="0"/>
                          <a:cs typeface="Arial" charset="0"/>
                        </a:rPr>
                        <a:t>Pitié Seigneur. Pitié Seigneur. Pitié Seigneur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27">
            <a:extLst>
              <a:ext uri="{FF2B5EF4-FFF2-40B4-BE49-F238E27FC236}">
                <a16:creationId xmlns:a16="http://schemas.microsoft.com/office/drawing/2014/main" id="{381FA310-274F-45BC-B2D6-157C0E648C59}"/>
              </a:ext>
            </a:extLst>
          </p:cNvPr>
          <p:cNvGraphicFramePr>
            <a:graphicFrameLocks noGrp="1"/>
          </p:cNvGraphicFramePr>
          <p:nvPr>
            <p:ph/>
            <p:extLst>
              <p:ext uri="{D42A27DB-BD31-4B8C-83A1-F6EECF244321}">
                <p14:modId xmlns:p14="http://schemas.microsoft.com/office/powerpoint/2010/main" val="2817431814"/>
              </p:ext>
            </p:extLst>
          </p:nvPr>
        </p:nvGraphicFramePr>
        <p:xfrm>
          <a:off x="-1" y="552281"/>
          <a:ext cx="12188996" cy="4456176"/>
        </p:xfrm>
        <a:graphic>
          <a:graphicData uri="http://schemas.openxmlformats.org/drawingml/2006/table">
            <a:tbl>
              <a:tblPr/>
              <a:tblGrid>
                <a:gridCol w="4352600">
                  <a:extLst>
                    <a:ext uri="{9D8B030D-6E8A-4147-A177-3AD203B41FA5}">
                      <a16:colId xmlns:a16="http://schemas.microsoft.com/office/drawing/2014/main" val="20000"/>
                    </a:ext>
                  </a:extLst>
                </a:gridCol>
                <a:gridCol w="4407973">
                  <a:extLst>
                    <a:ext uri="{9D8B030D-6E8A-4147-A177-3AD203B41FA5}">
                      <a16:colId xmlns:a16="http://schemas.microsoft.com/office/drawing/2014/main" val="20001"/>
                    </a:ext>
                  </a:extLst>
                </a:gridCol>
                <a:gridCol w="3428423">
                  <a:extLst>
                    <a:ext uri="{9D8B030D-6E8A-4147-A177-3AD203B41FA5}">
                      <a16:colId xmlns:a16="http://schemas.microsoft.com/office/drawing/2014/main" val="20002"/>
                    </a:ext>
                  </a:extLst>
                </a:gridCol>
              </a:tblGrid>
              <a:tr h="4450702">
                <a:tc>
                  <a:txBody>
                    <a:bodyPr/>
                    <a:lstStyle/>
                    <a:p>
                      <a:pPr algn="just"/>
                      <a:r>
                        <a:rPr lang="fr-FR" sz="2000" b="1" i="0" u="none" strike="noStrike" kern="1200" baseline="0" dirty="0" err="1">
                          <a:solidFill>
                            <a:srgbClr val="C00000"/>
                          </a:solidFill>
                          <a:latin typeface="CS Avva Shenouda" panose="020B7200000000000000" pitchFamily="34" charset="0"/>
                          <a:ea typeface="+mn-ea"/>
                          <a:cs typeface="+mn-cs"/>
                        </a:rPr>
                        <a:t>Pidi`akwn</a:t>
                      </a:r>
                      <a:r>
                        <a:rPr lang="fr-FR" sz="2000" b="1" i="0" u="none" strike="noStrike" kern="1200" baseline="0" dirty="0">
                          <a:solidFill>
                            <a:srgbClr val="C00000"/>
                          </a:solidFill>
                          <a:latin typeface="CS Avva Shenouda" panose="020B7200000000000000" pitchFamily="34" charset="0"/>
                          <a:ea typeface="+mn-ea"/>
                          <a:cs typeface="+mn-cs"/>
                        </a:rPr>
                        <a:t> @</a:t>
                      </a:r>
                    </a:p>
                    <a:p>
                      <a:pPr algn="just"/>
                      <a:r>
                        <a:rPr lang="fr-FR" sz="2400" b="1" i="0" u="none" strike="noStrike" kern="1200" baseline="0" dirty="0" err="1">
                          <a:solidFill>
                            <a:schemeClr val="tx1"/>
                          </a:solidFill>
                          <a:latin typeface="CS Avva Shenouda" panose="020B7200000000000000" pitchFamily="34" charset="0"/>
                          <a:ea typeface="+mn-ea"/>
                          <a:cs typeface="+mn-cs"/>
                        </a:rPr>
                        <a:t>Twbh</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ejen</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ni`ayr</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tve</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nikarpoc</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pkahi</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pjinmosi</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e`pswi</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niiarwou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mmwou</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nici</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nicim</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nirwt</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tkoi</a:t>
                      </a:r>
                      <a:r>
                        <a:rPr lang="fr-FR" sz="2400" b="1" i="0" u="none" strike="noStrike" kern="1200" baseline="0" dirty="0">
                          <a:solidFill>
                            <a:schemeClr val="tx1"/>
                          </a:solidFill>
                          <a:latin typeface="CS Avva Shenouda" panose="020B7200000000000000" pitchFamily="34" charset="0"/>
                          <a:ea typeface="+mn-ea"/>
                          <a:cs typeface="+mn-cs"/>
                        </a:rPr>
                        <a:t> @ Hina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P=,=c </a:t>
                      </a:r>
                      <a:r>
                        <a:rPr lang="fr-FR" sz="2400" b="1" i="0" u="none" strike="noStrike" kern="1200" baseline="0" dirty="0" err="1">
                          <a:solidFill>
                            <a:schemeClr val="tx1"/>
                          </a:solidFill>
                          <a:latin typeface="CS Avva Shenouda" panose="020B7200000000000000" pitchFamily="34" charset="0"/>
                          <a:ea typeface="+mn-ea"/>
                          <a:cs typeface="+mn-cs"/>
                        </a:rPr>
                        <a:t>PenNou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cmou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erwou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ntefjokou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ebol</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qen</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ouhiryny</a:t>
                      </a:r>
                      <a:r>
                        <a:rPr lang="fr-FR" sz="2400" b="1" i="0" u="none" strike="noStrike" kern="1200" baseline="0" dirty="0">
                          <a:solidFill>
                            <a:schemeClr val="tx1"/>
                          </a:solidFill>
                          <a:latin typeface="CS Avva Shenouda" panose="020B7200000000000000" pitchFamily="34" charset="0"/>
                          <a:ea typeface="+mn-ea"/>
                          <a:cs typeface="+mn-cs"/>
                        </a:rPr>
                        <a:t> a[ne `</a:t>
                      </a:r>
                      <a:r>
                        <a:rPr lang="fr-FR" sz="2400" b="1" i="0" u="none" strike="noStrike" kern="1200" baseline="0" dirty="0" err="1">
                          <a:solidFill>
                            <a:schemeClr val="tx1"/>
                          </a:solidFill>
                          <a:latin typeface="CS Avva Shenouda" panose="020B7200000000000000" pitchFamily="34" charset="0"/>
                          <a:ea typeface="+mn-ea"/>
                          <a:cs typeface="+mn-cs"/>
                        </a:rPr>
                        <a:t>mkah</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ntef,a</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nennobi</a:t>
                      </a:r>
                      <a:r>
                        <a:rPr lang="fr-FR" sz="2400" b="1" i="0" u="none" strike="noStrike" kern="1200" baseline="0" dirty="0">
                          <a:solidFill>
                            <a:schemeClr val="tx1"/>
                          </a:solidFill>
                          <a:latin typeface="CS Avva Shenouda" panose="020B7200000000000000" pitchFamily="34" charset="0"/>
                          <a:ea typeface="+mn-ea"/>
                          <a:cs typeface="+mn-cs"/>
                        </a:rPr>
                        <a:t> nan `</a:t>
                      </a:r>
                      <a:r>
                        <a:rPr lang="fr-FR" sz="2400" b="1" i="0" u="none" strike="noStrike" kern="1200" baseline="0" dirty="0" err="1">
                          <a:solidFill>
                            <a:schemeClr val="tx1"/>
                          </a:solidFill>
                          <a:latin typeface="CS Avva Shenouda" panose="020B7200000000000000" pitchFamily="34" charset="0"/>
                          <a:ea typeface="+mn-ea"/>
                          <a:cs typeface="+mn-cs"/>
                        </a:rPr>
                        <a:t>ebol</a:t>
                      </a:r>
                      <a:r>
                        <a:rPr lang="fr-FR" sz="2400" b="1" i="0" u="none" strike="noStrike" kern="1200" baseline="0" dirty="0">
                          <a:solidFill>
                            <a:schemeClr val="tx1"/>
                          </a:solidFill>
                          <a:latin typeface="CS Avva Shenouda" panose="020B7200000000000000" pitchFamily="34" charset="0"/>
                          <a:ea typeface="+mn-ea"/>
                          <a:cs typeface="+mn-cs"/>
                        </a:rPr>
                        <a:t>. </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p>
                    <a:p>
                      <a:pPr algn="just"/>
                      <a:r>
                        <a:rPr lang="fr-FR" sz="2400" b="1" u="none" kern="1200" baseline="0" dirty="0">
                          <a:solidFill>
                            <a:schemeClr val="tx1"/>
                          </a:solidFill>
                          <a:latin typeface="Book Antiqua" panose="02040602050305030304" pitchFamily="18" charset="0"/>
                          <a:ea typeface="+mn-ea"/>
                          <a:cs typeface="+mn-cs"/>
                        </a:rPr>
                        <a:t>Implorez pour les vents du ciel et les fruits de la terre, la montée des eaux des fleuves, les semences, les fourrages et les produits des champs. Que le Christ notre Dieu les bénisse, les amène à maturité sans dommage et nous pardonne nos péchés.</a:t>
                      </a:r>
                      <a:endParaRPr kumimoji="0" lang="fr-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اطلبوا عن أهوية السَّماء وثمرات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اﻷرض</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وصعود مياه الأنهار والزروع والعشب ونبات الحقل</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لكي يباركها المسيح إلهنا ويكملها سالمة بغير آفة، ويغفر لنا خطايانا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5F5B9F7B-406F-5029-C431-3CF79983F87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07557282"/>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extLst>
              <p:ext uri="{D42A27DB-BD31-4B8C-83A1-F6EECF244321}">
                <p14:modId xmlns:p14="http://schemas.microsoft.com/office/powerpoint/2010/main" val="1114148549"/>
              </p:ext>
            </p:extLst>
          </p:nvPr>
        </p:nvGraphicFramePr>
        <p:xfrm>
          <a:off x="0" y="587829"/>
          <a:ext cx="12191999" cy="5486400"/>
        </p:xfrm>
        <a:graphic>
          <a:graphicData uri="http://schemas.openxmlformats.org/drawingml/2006/table">
            <a:tbl>
              <a:tblPr/>
              <a:tblGrid>
                <a:gridCol w="4461933">
                  <a:extLst>
                    <a:ext uri="{9D8B030D-6E8A-4147-A177-3AD203B41FA5}">
                      <a16:colId xmlns:a16="http://schemas.microsoft.com/office/drawing/2014/main" val="20000"/>
                    </a:ext>
                  </a:extLst>
                </a:gridCol>
                <a:gridCol w="4207933">
                  <a:extLst>
                    <a:ext uri="{9D8B030D-6E8A-4147-A177-3AD203B41FA5}">
                      <a16:colId xmlns:a16="http://schemas.microsoft.com/office/drawing/2014/main" val="20001"/>
                    </a:ext>
                  </a:extLst>
                </a:gridCol>
                <a:gridCol w="3522133">
                  <a:extLst>
                    <a:ext uri="{9D8B030D-6E8A-4147-A177-3AD203B41FA5}">
                      <a16:colId xmlns:a16="http://schemas.microsoft.com/office/drawing/2014/main" val="20002"/>
                    </a:ext>
                  </a:extLst>
                </a:gridCol>
              </a:tblGrid>
              <a:tr h="5486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fr-FR" sz="2000" b="1" i="0" u="none" strike="noStrike" cap="none" normalizeH="0" baseline="0" dirty="0">
                          <a:ln>
                            <a:noFill/>
                          </a:ln>
                          <a:solidFill>
                            <a:srgbClr val="C00000"/>
                          </a:solidFill>
                          <a:effectLst/>
                          <a:latin typeface="CS Avva Shenouda" panose="020B7200000000000000" pitchFamily="34" charset="0"/>
                          <a:cs typeface="Arial" charset="0"/>
                        </a:rPr>
                        <a:t> @</a:t>
                      </a:r>
                      <a:endParaRPr kumimoji="0" lang="ar-EG"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Anitou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e`pswi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nousi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vy`ete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vwk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n`hmot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ma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pounof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m`pho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marou;iqi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lwm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marou`asai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nefoutah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Cebtwtf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eou`jroj</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ou`wmq</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arioikonomin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mpenjinwnq</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peternofri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fr-CA"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Par ta grâce fais les parvenir à hauteur convenable. Réjouis la face de la terre, que ses sillons soient irrigués et ses fruits multipliés. Prépare-la aux semailles et à la moisson et conduit notre vie comme il convient.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اصعدها كمقدارها كنعمتك.</a:t>
                      </a:r>
                      <a:endPar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فرّح وجه الأرض </a:t>
                      </a:r>
                      <a:r>
                        <a:rPr kumimoji="0" lang="ar-SA" sz="3600" b="1" i="0" u="none" strike="noStrike" cap="none" normalizeH="0" baseline="0" dirty="0" err="1">
                          <a:ln>
                            <a:noFill/>
                          </a:ln>
                          <a:solidFill>
                            <a:schemeClr val="tx1"/>
                          </a:solidFill>
                          <a:effectLst/>
                          <a:latin typeface="Book Antiqua" panose="02040602050305030304" pitchFamily="18" charset="0"/>
                          <a:cs typeface="Arial" pitchFamily="34" charset="0"/>
                        </a:rPr>
                        <a:t>ليُرو</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 حرثها ولتكثر أثمارها.</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أعدها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للزرع والحصاد</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ودبّر حياتنا كما يليق.</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Footer Placeholder 2"/>
          <p:cNvSpPr>
            <a:spLocks noGrp="1"/>
          </p:cNvSpPr>
          <p:nvPr>
            <p:ph type="ftr" sz="quarter" idx="4294967295"/>
          </p:nvPr>
        </p:nvSpPr>
        <p:spPr bwMode="auto">
          <a:xfrm>
            <a:off x="0" y="6553200"/>
            <a:ext cx="12192000" cy="304800"/>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defPPr>
              <a:defRPr lang="en-US"/>
            </a:defPPr>
            <a:lvl1pPr algn="l" rtl="0" fontAlgn="base">
              <a:spcBef>
                <a:spcPct val="0"/>
              </a:spcBef>
              <a:spcAft>
                <a:spcPct val="0"/>
              </a:spcAft>
              <a:defRPr sz="1067" b="1" kern="1200">
                <a:solidFill>
                  <a:srgbClr val="FF3300"/>
                </a:solidFill>
                <a:latin typeface="+mj-lt"/>
                <a:ea typeface="+mn-ea"/>
                <a:cs typeface="Arial" charset="0"/>
              </a:defRPr>
            </a:lvl1pPr>
            <a:lvl2pPr marL="609585" algn="l" rtl="0" fontAlgn="base">
              <a:spcBef>
                <a:spcPct val="20000"/>
              </a:spcBef>
              <a:spcAft>
                <a:spcPct val="0"/>
              </a:spcAft>
              <a:defRPr sz="4800" kern="1200">
                <a:solidFill>
                  <a:schemeClr val="tx1"/>
                </a:solidFill>
                <a:latin typeface="Coptic" pitchFamily="2" charset="0"/>
                <a:ea typeface="+mn-ea"/>
                <a:cs typeface="Arial" charset="0"/>
              </a:defRPr>
            </a:lvl2pPr>
            <a:lvl3pPr marL="1219170" algn="l" rtl="0" fontAlgn="base">
              <a:spcBef>
                <a:spcPct val="20000"/>
              </a:spcBef>
              <a:spcAft>
                <a:spcPct val="0"/>
              </a:spcAft>
              <a:defRPr sz="4800" kern="1200">
                <a:solidFill>
                  <a:schemeClr val="tx1"/>
                </a:solidFill>
                <a:latin typeface="Coptic" pitchFamily="2" charset="0"/>
                <a:ea typeface="+mn-ea"/>
                <a:cs typeface="Arial" charset="0"/>
              </a:defRPr>
            </a:lvl3pPr>
            <a:lvl4pPr marL="1828754" algn="l" rtl="0" fontAlgn="base">
              <a:spcBef>
                <a:spcPct val="20000"/>
              </a:spcBef>
              <a:spcAft>
                <a:spcPct val="0"/>
              </a:spcAft>
              <a:defRPr sz="4800" kern="1200">
                <a:solidFill>
                  <a:schemeClr val="tx1"/>
                </a:solidFill>
                <a:latin typeface="Coptic" pitchFamily="2" charset="0"/>
                <a:ea typeface="+mn-ea"/>
                <a:cs typeface="Arial" charset="0"/>
              </a:defRPr>
            </a:lvl4pPr>
            <a:lvl5pPr marL="2438339" algn="l" rtl="0" fontAlgn="base">
              <a:spcBef>
                <a:spcPct val="20000"/>
              </a:spcBef>
              <a:spcAft>
                <a:spcPct val="0"/>
              </a:spcAft>
              <a:defRPr sz="4800" kern="1200">
                <a:solidFill>
                  <a:schemeClr val="tx1"/>
                </a:solidFill>
                <a:latin typeface="Coptic" pitchFamily="2" charset="0"/>
                <a:ea typeface="+mn-ea"/>
                <a:cs typeface="Arial" charset="0"/>
              </a:defRPr>
            </a:lvl5pPr>
            <a:lvl6pPr marL="3047924" algn="l" defTabSz="1219170" rtl="0" eaLnBrk="1" latinLnBrk="0" hangingPunct="1">
              <a:defRPr sz="4800" kern="1200">
                <a:solidFill>
                  <a:schemeClr val="tx1"/>
                </a:solidFill>
                <a:latin typeface="Coptic" pitchFamily="2" charset="0"/>
                <a:ea typeface="+mn-ea"/>
                <a:cs typeface="Arial" charset="0"/>
              </a:defRPr>
            </a:lvl6pPr>
            <a:lvl7pPr marL="3657509" algn="l" defTabSz="1219170" rtl="0" eaLnBrk="1" latinLnBrk="0" hangingPunct="1">
              <a:defRPr sz="4800" kern="1200">
                <a:solidFill>
                  <a:schemeClr val="tx1"/>
                </a:solidFill>
                <a:latin typeface="Coptic" pitchFamily="2" charset="0"/>
                <a:ea typeface="+mn-ea"/>
                <a:cs typeface="Arial" charset="0"/>
              </a:defRPr>
            </a:lvl7pPr>
            <a:lvl8pPr marL="4267093" algn="l" defTabSz="1219170" rtl="0" eaLnBrk="1" latinLnBrk="0" hangingPunct="1">
              <a:defRPr sz="4800" kern="1200">
                <a:solidFill>
                  <a:schemeClr val="tx1"/>
                </a:solidFill>
                <a:latin typeface="Coptic" pitchFamily="2" charset="0"/>
                <a:ea typeface="+mn-ea"/>
                <a:cs typeface="Arial" charset="0"/>
              </a:defRPr>
            </a:lvl8pPr>
            <a:lvl9pPr marL="4876678" algn="l" defTabSz="1219170" rtl="0" eaLnBrk="1" latinLnBrk="0" hangingPunct="1">
              <a:defRPr sz="4800" kern="1200">
                <a:solidFill>
                  <a:schemeClr val="tx1"/>
                </a:solidFill>
                <a:latin typeface="Coptic" pitchFamily="2" charset="0"/>
                <a:ea typeface="+mn-ea"/>
                <a:cs typeface="Arial" charset="0"/>
              </a:defRPr>
            </a:lvl9pPr>
          </a:lstStyle>
          <a:p>
            <a:pPr defTabSz="609585"/>
            <a:r>
              <a:rPr lang="en-US" sz="1867" dirty="0">
                <a:latin typeface="Book Antiqua" panose="02040602050305030304" pitchFamily="18" charset="0"/>
              </a:rPr>
              <a:t>			</a:t>
            </a:r>
            <a:endParaRPr lang="en-US" sz="1867" b="0" dirty="0">
              <a:solidFill>
                <a:srgbClr val="FFFFFF"/>
              </a:solidFill>
              <a:latin typeface="Book Antiqua" panose="02040602050305030304" pitchFamily="18" charset="0"/>
            </a:endParaRPr>
          </a:p>
        </p:txBody>
      </p:sp>
      <p:sp>
        <p:nvSpPr>
          <p:cNvPr id="3" name="Rectangle 2">
            <a:hlinkClick r:id="rId2" action="ppaction://hlinksldjump"/>
            <a:extLst>
              <a:ext uri="{FF2B5EF4-FFF2-40B4-BE49-F238E27FC236}">
                <a16:creationId xmlns:a16="http://schemas.microsoft.com/office/drawing/2014/main" id="{DA20FA94-34A7-A112-1242-E58E7B657D2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87377259"/>
              </p:ext>
            </p:extLst>
          </p:nvPr>
        </p:nvGraphicFramePr>
        <p:xfrm>
          <a:off x="407367" y="543263"/>
          <a:ext cx="11299080" cy="5751695"/>
        </p:xfrm>
        <a:graphic>
          <a:graphicData uri="http://schemas.openxmlformats.org/drawingml/2006/table">
            <a:tbl>
              <a:tblPr/>
              <a:tblGrid>
                <a:gridCol w="4175049">
                  <a:extLst>
                    <a:ext uri="{9D8B030D-6E8A-4147-A177-3AD203B41FA5}">
                      <a16:colId xmlns:a16="http://schemas.microsoft.com/office/drawing/2014/main" val="20000"/>
                    </a:ext>
                  </a:extLst>
                </a:gridCol>
                <a:gridCol w="4094916">
                  <a:extLst>
                    <a:ext uri="{9D8B030D-6E8A-4147-A177-3AD203B41FA5}">
                      <a16:colId xmlns:a16="http://schemas.microsoft.com/office/drawing/2014/main" val="20001"/>
                    </a:ext>
                  </a:extLst>
                </a:gridCol>
                <a:gridCol w="3029115">
                  <a:extLst>
                    <a:ext uri="{9D8B030D-6E8A-4147-A177-3AD203B41FA5}">
                      <a16:colId xmlns:a16="http://schemas.microsoft.com/office/drawing/2014/main" val="20002"/>
                    </a:ext>
                  </a:extLst>
                </a:gridCol>
              </a:tblGrid>
              <a:tr h="5751695">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Ny de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e;naneu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ny`eternofri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cahni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mmwou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nan @ 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n;ok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etak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mpiersisi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nan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ehwmi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nihof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ly</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jom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tyrc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pijaji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Comble-nous de tous les biens et de tous les dons convenables car c’est Toi qui nous as donné le pouvoir de fouler aux pieds les serpents, les scorpions et toute la puissance de l’ennemi.</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أما الصالحات والنافعات فارزقنا إياها لأنكَ أنتَ الذي أعطيتنا السلطان أن ندوس الحيات والعقارب وكل قوة العدو.</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73A009CD-8C55-ED84-7355-44A756659AB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022520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extLst>
              <p:ext uri="{D42A27DB-BD31-4B8C-83A1-F6EECF244321}">
                <p14:modId xmlns:p14="http://schemas.microsoft.com/office/powerpoint/2010/main" val="2986226092"/>
              </p:ext>
            </p:extLst>
          </p:nvPr>
        </p:nvGraphicFramePr>
        <p:xfrm>
          <a:off x="0" y="782586"/>
          <a:ext cx="12192000" cy="4974402"/>
        </p:xfrm>
        <a:graphic>
          <a:graphicData uri="http://schemas.openxmlformats.org/drawingml/2006/table">
            <a:tbl>
              <a:tblPr/>
              <a:tblGrid>
                <a:gridCol w="4359184">
                  <a:extLst>
                    <a:ext uri="{9D8B030D-6E8A-4147-A177-3AD203B41FA5}">
                      <a16:colId xmlns:a16="http://schemas.microsoft.com/office/drawing/2014/main" val="20000"/>
                    </a:ext>
                  </a:extLst>
                </a:gridCol>
                <a:gridCol w="4331660">
                  <a:extLst>
                    <a:ext uri="{9D8B030D-6E8A-4147-A177-3AD203B41FA5}">
                      <a16:colId xmlns:a16="http://schemas.microsoft.com/office/drawing/2014/main" val="20001"/>
                    </a:ext>
                  </a:extLst>
                </a:gridCol>
                <a:gridCol w="3501156">
                  <a:extLst>
                    <a:ext uri="{9D8B030D-6E8A-4147-A177-3AD203B41FA5}">
                      <a16:colId xmlns:a16="http://schemas.microsoft.com/office/drawing/2014/main" val="20002"/>
                    </a:ext>
                  </a:extLst>
                </a:gridCol>
              </a:tblGrid>
              <a:tr h="49744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Cmou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`epi`,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lom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rompi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tekmet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nih;ki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peklaoc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yra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piorvanoc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pisemmo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pirem`njwili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e;byten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tyren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ny`eterhelpic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ettwbh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dirty="0">
                          <a:solidFill>
                            <a:schemeClr val="tx1"/>
                          </a:solidFill>
                          <a:latin typeface="Book Antiqua" panose="02040602050305030304" pitchFamily="18" charset="0"/>
                        </a:rPr>
                        <a:t>Par Ta bonté, bénis le prémices de l’année, pour les pauvres de Ton peuple, de la veuve et de l’orphelin, de l’étranger et du voyageur, ainsi que pour nous tous qui mettons en Toi notre confiance et invoquons Ton Saint Nom. </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بَارك إكليل السنة بصلاحك من أجل فقراءِ شعبك.</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من أجل الأرملة واليتيم والغريب والضيف. ومن أجلنا كلنا نحنُ الذينَ نرجوكَ ونطلب اسمِكَ القدوس</a:t>
                      </a:r>
                      <a:endParaRPr kumimoji="0" lang="fr-CA" sz="36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BA47164A-63A3-1B80-3FC2-23D460B8F5A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extLst>
              <p:ext uri="{D42A27DB-BD31-4B8C-83A1-F6EECF244321}">
                <p14:modId xmlns:p14="http://schemas.microsoft.com/office/powerpoint/2010/main" val="4054097972"/>
              </p:ext>
            </p:extLst>
          </p:nvPr>
        </p:nvGraphicFramePr>
        <p:xfrm>
          <a:off x="0" y="726603"/>
          <a:ext cx="12192000" cy="5812971"/>
        </p:xfrm>
        <a:graphic>
          <a:graphicData uri="http://schemas.openxmlformats.org/drawingml/2006/table">
            <a:tbl>
              <a:tblPr/>
              <a:tblGrid>
                <a:gridCol w="4334933">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3335867">
                  <a:extLst>
                    <a:ext uri="{9D8B030D-6E8A-4147-A177-3AD203B41FA5}">
                      <a16:colId xmlns:a16="http://schemas.microsoft.com/office/drawing/2014/main" val="20002"/>
                    </a:ext>
                  </a:extLst>
                </a:gridCol>
              </a:tblGrid>
              <a:tr h="581297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nenbal</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nouon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ceerhelpic</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n;ok</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ntou`qre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oucyou</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enanef</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Ariou`i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tekmet`aga;oc</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vyet</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qre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ncarx</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moh</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nnenhyt</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nrasi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nem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ouounof</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dirty="0">
                          <a:solidFill>
                            <a:schemeClr val="tx1"/>
                          </a:solidFill>
                          <a:latin typeface="Book Antiqua" panose="02040602050305030304" pitchFamily="18" charset="0"/>
                        </a:rPr>
                        <a:t>Car les yeux de tous sont fixés sur Toi et c’est Toi qui les nourris en temps convenable. Traite-nous selon Ta bonté, ô Toi qui nourris toute chair. Remplis nos cœurs de joie et d’allégresse,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pitchFamily="34" charset="0"/>
                        </a:rPr>
                        <a:t>لأن أعين الكل تترجاكَ</a:t>
                      </a:r>
                      <a:r>
                        <a:rPr kumimoji="0" lang="fr-CA" sz="40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pitchFamily="34" charset="0"/>
                        </a:rPr>
                        <a:t>لأنكَ أنتَ الذي تعطيهم طعامَهم في حين حسن. اصنع معنا حَسَب صلاحك يا معطياً طعاماً لكل جسد. املأ قلوبنا فرحاً ونعيماً</a:t>
                      </a:r>
                      <a:endParaRPr kumimoji="0" lang="fr-CA" sz="40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22C231EB-D398-F30E-DEFC-CA152B54247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extLst>
              <p:ext uri="{D42A27DB-BD31-4B8C-83A1-F6EECF244321}">
                <p14:modId xmlns:p14="http://schemas.microsoft.com/office/powerpoint/2010/main" val="2899072237"/>
              </p:ext>
            </p:extLst>
          </p:nvPr>
        </p:nvGraphicFramePr>
        <p:xfrm>
          <a:off x="0" y="537972"/>
          <a:ext cx="12192000" cy="5514392"/>
        </p:xfrm>
        <a:graphic>
          <a:graphicData uri="http://schemas.openxmlformats.org/drawingml/2006/table">
            <a:tbl>
              <a:tblPr/>
              <a:tblGrid>
                <a:gridCol w="4233333">
                  <a:extLst>
                    <a:ext uri="{9D8B030D-6E8A-4147-A177-3AD203B41FA5}">
                      <a16:colId xmlns:a16="http://schemas.microsoft.com/office/drawing/2014/main" val="20000"/>
                    </a:ext>
                  </a:extLst>
                </a:gridCol>
                <a:gridCol w="468206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514392">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anon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vrwsi</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ntoten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ncyou</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ntenerhou`o</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aga;on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fr-FR" sz="36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fr-FR" sz="36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8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600" b="1" u="none" dirty="0">
                          <a:solidFill>
                            <a:schemeClr val="tx1"/>
                          </a:solidFill>
                          <a:latin typeface="Book Antiqua" panose="02040602050305030304" pitchFamily="18" charset="0"/>
                        </a:rPr>
                        <a:t>afin que, pourvus du nécessaire en toute chose et en tout temps, nous abondions en toute œuvre bonne.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5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Pitié Seigneur.</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لكي نحنُ أيضاً</a:t>
                      </a:r>
                      <a:r>
                        <a:rPr kumimoji="0" lang="fr-CA"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إذ يكون لنا الكفافُ في كل </a:t>
                      </a:r>
                      <a:r>
                        <a:rPr kumimoji="0" lang="ar-SA" sz="3600" b="1" i="0" u="none" strike="noStrike" cap="none" normalizeH="0" baseline="0" dirty="0" err="1">
                          <a:ln>
                            <a:noFill/>
                          </a:ln>
                          <a:solidFill>
                            <a:schemeClr val="tx1"/>
                          </a:solidFill>
                          <a:effectLst/>
                          <a:latin typeface="Book Antiqua" panose="02040602050305030304" pitchFamily="18" charset="0"/>
                          <a:cs typeface="Arial" pitchFamily="34" charset="0"/>
                        </a:rPr>
                        <a:t>شىء</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كل حين نزدَادَ في كل عملٍ صالح.</a:t>
                      </a:r>
                      <a:r>
                        <a:rPr kumimoji="0" lang="en-US" sz="3600" b="1" i="0" u="none" strike="noStrike" cap="none" normalizeH="0" baseline="0" dirty="0">
                          <a:ln>
                            <a:noFill/>
                          </a:ln>
                          <a:solidFill>
                            <a:schemeClr val="tx1"/>
                          </a:solidFill>
                          <a:effectLst/>
                          <a:latin typeface="Book Antiqua" panose="02040602050305030304" pitchFamily="18" charset="0"/>
                          <a:cs typeface="Arial" pitchFamily="34" charset="0"/>
                        </a:rPr>
                        <a:t> </a:t>
                      </a:r>
                      <a:endParaRPr kumimoji="0" lang="ar-EG" sz="4400" b="1" i="0" u="none" strike="noStrike" cap="none" normalizeH="0" baseline="0" dirty="0">
                        <a:ln>
                          <a:noFill/>
                        </a:ln>
                        <a:solidFill>
                          <a:schemeClr val="tx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يا ربُ ارحم.</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B714E322-2480-82FC-8E53-FE6FBD0ECBD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3152525276"/>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3" name="Rectangle 2">
            <a:hlinkClick r:id="rId3" action="ppaction://hlinksldjump"/>
            <a:extLst>
              <a:ext uri="{FF2B5EF4-FFF2-40B4-BE49-F238E27FC236}">
                <a16:creationId xmlns:a16="http://schemas.microsoft.com/office/drawing/2014/main" id="{16FEC275-7D44-3EAE-D637-F745625A3E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919201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434539006"/>
              </p:ext>
            </p:extLst>
          </p:nvPr>
        </p:nvGraphicFramePr>
        <p:xfrm>
          <a:off x="422987" y="531868"/>
          <a:ext cx="11346026" cy="5765023"/>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5023">
                <a:tc>
                  <a:txBody>
                    <a:bodyPr/>
                    <a:lstStyle/>
                    <a:p>
                      <a:pPr algn="just"/>
                      <a:r>
                        <a:rPr lang="pl-PL" sz="2400" b="1" u="sng" dirty="0">
                          <a:latin typeface="Book Antiqua" panose="02040602050305030304" pitchFamily="18" charset="0"/>
                        </a:rPr>
                        <a:t>1</a:t>
                      </a:r>
                      <a:r>
                        <a:rPr lang="fr-FR" sz="2400" b="1" u="sng" dirty="0">
                          <a:latin typeface="Book Antiqua" panose="02040602050305030304" pitchFamily="18" charset="0"/>
                        </a:rPr>
                        <a:t> Corinthiens</a:t>
                      </a:r>
                      <a:r>
                        <a:rPr lang="pl-PL" sz="2400" b="1" u="sng" dirty="0">
                          <a:latin typeface="Book Antiqua" panose="02040602050305030304" pitchFamily="18" charset="0"/>
                        </a:rPr>
                        <a:t> 12 : 28 – 13 : 8</a:t>
                      </a:r>
                      <a:endParaRPr lang="fr-FR" sz="2400" b="1" u="sng" dirty="0">
                        <a:latin typeface="Book Antiqua" panose="02040602050305030304" pitchFamily="18" charset="0"/>
                      </a:endParaRPr>
                    </a:p>
                    <a:p>
                      <a:pPr algn="just"/>
                      <a:r>
                        <a:rPr lang="fr-FR" sz="2800" b="1" kern="1200" baseline="30000" dirty="0">
                          <a:solidFill>
                            <a:schemeClr val="tx1"/>
                          </a:solidFill>
                          <a:effectLst/>
                          <a:latin typeface="Book Antiqua" panose="02040602050305030304" pitchFamily="18" charset="0"/>
                          <a:ea typeface="+mn-ea"/>
                          <a:cs typeface="+mn-cs"/>
                        </a:rPr>
                        <a:t>28</a:t>
                      </a:r>
                      <a:r>
                        <a:rPr lang="fr-FR" sz="2800" b="1" kern="1200" dirty="0">
                          <a:solidFill>
                            <a:schemeClr val="tx1"/>
                          </a:solidFill>
                          <a:effectLst/>
                          <a:latin typeface="Book Antiqua" panose="02040602050305030304" pitchFamily="18" charset="0"/>
                          <a:ea typeface="+mn-ea"/>
                          <a:cs typeface="+mn-cs"/>
                        </a:rPr>
                        <a:t> Ceux que Dieu a établis dans l’Eglise sont premièrement des apôtres, deuxièmement des prophètes, troisièmement ceux qui sont chargés d'enseigner, Puis il y a les miracles, puis les dons de guérisons, d'assistance, de gouvernement, les diversités de langues.  </a:t>
                      </a:r>
                      <a:r>
                        <a:rPr lang="fr-FR" sz="2800" b="1" kern="1200" baseline="30000" dirty="0">
                          <a:solidFill>
                            <a:schemeClr val="tx1"/>
                          </a:solidFill>
                          <a:effectLst/>
                          <a:latin typeface="Book Antiqua" panose="02040602050305030304" pitchFamily="18" charset="0"/>
                          <a:ea typeface="+mn-ea"/>
                          <a:cs typeface="+mn-cs"/>
                        </a:rPr>
                        <a:t>29</a:t>
                      </a:r>
                      <a:r>
                        <a:rPr lang="fr-FR" sz="2800" b="1" kern="1200" dirty="0">
                          <a:solidFill>
                            <a:schemeClr val="tx1"/>
                          </a:solidFill>
                          <a:effectLst/>
                          <a:latin typeface="Book Antiqua" panose="02040602050305030304" pitchFamily="18" charset="0"/>
                          <a:ea typeface="+mn-ea"/>
                          <a:cs typeface="+mn-cs"/>
                        </a:rPr>
                        <a:t> Tous sont-ils apôtres, Tous sont-ils prophètes, Tous sont-ils chargés d'enseigner ; Tous font-ils des miracles,</a:t>
                      </a:r>
                      <a:endParaRPr lang="fr-FR" sz="28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1 </a:t>
                      </a:r>
                      <a:r>
                        <a:rPr lang="ar-AE" sz="2400" b="1" u="sng" dirty="0" err="1">
                          <a:latin typeface="Book Antiqua" panose="02040602050305030304" pitchFamily="18" charset="0"/>
                        </a:rPr>
                        <a:t>كورنثوس</a:t>
                      </a:r>
                      <a:r>
                        <a:rPr lang="ar-AE" sz="2400" b="1" u="sng" dirty="0">
                          <a:latin typeface="Book Antiqua" panose="02040602050305030304" pitchFamily="18" charset="0"/>
                        </a:rPr>
                        <a:t> 12 : 28 - 13 : 8</a:t>
                      </a:r>
                      <a:endParaRPr lang="fr-FR" sz="2400" b="1" u="sng" dirty="0">
                        <a:latin typeface="Book Antiqua" panose="02040602050305030304" pitchFamily="18" charset="0"/>
                      </a:endParaRPr>
                    </a:p>
                    <a:p>
                      <a:pPr algn="just" rtl="1"/>
                      <a:r>
                        <a:rPr lang="ar-AE" sz="4800" b="1" dirty="0"/>
                        <a:t>فوضع الله في الكنيسة أولا رسلا، ثانيا أنبياء، ثالثا معلمين، ثم قوات، وبعد ذلك مواهب شفاء، أعوانًا، تدابير، وأنواع السنة. </a:t>
                      </a:r>
                      <a:r>
                        <a:rPr lang="ar-AE" sz="4800" b="1" dirty="0" err="1"/>
                        <a:t>ألعل</a:t>
                      </a:r>
                      <a:r>
                        <a:rPr lang="ar-AE" sz="4800" b="1" dirty="0"/>
                        <a:t> الجميع رسل.</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D0BBE30-3ED4-20A1-3829-2373FC5DBC0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41536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3C64-535E-BE7E-F783-472D15CE28E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0784085-A1B8-730E-9145-35E3CA3A3465}"/>
              </a:ext>
            </a:extLst>
          </p:cNvPr>
          <p:cNvGraphicFramePr>
            <a:graphicFrameLocks noGrp="1"/>
          </p:cNvGraphicFramePr>
          <p:nvPr>
            <p:extLst>
              <p:ext uri="{D42A27DB-BD31-4B8C-83A1-F6EECF244321}">
                <p14:modId xmlns:p14="http://schemas.microsoft.com/office/powerpoint/2010/main" val="3806694329"/>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30</a:t>
                      </a:r>
                      <a:r>
                        <a:rPr lang="fr-FR" sz="3200" b="1" kern="1200" dirty="0">
                          <a:solidFill>
                            <a:schemeClr val="tx1"/>
                          </a:solidFill>
                          <a:effectLst/>
                          <a:latin typeface="Book Antiqua" panose="02040602050305030304" pitchFamily="18" charset="0"/>
                          <a:ea typeface="+mn-ea"/>
                          <a:cs typeface="+mn-cs"/>
                        </a:rPr>
                        <a:t> Tous ont-ils les dons de guérir, de dire des paroles mystérieuses, ou de les interpréter. </a:t>
                      </a:r>
                      <a:r>
                        <a:rPr lang="fr-FR" sz="3200" b="1" kern="1200" baseline="30000" dirty="0">
                          <a:solidFill>
                            <a:schemeClr val="tx1"/>
                          </a:solidFill>
                          <a:effectLst/>
                          <a:latin typeface="Book Antiqua" panose="02040602050305030304" pitchFamily="18" charset="0"/>
                          <a:ea typeface="+mn-ea"/>
                          <a:cs typeface="+mn-cs"/>
                        </a:rPr>
                        <a:t>31</a:t>
                      </a:r>
                      <a:r>
                        <a:rPr lang="fr-FR" sz="3200" b="1" kern="1200" dirty="0">
                          <a:solidFill>
                            <a:schemeClr val="tx1"/>
                          </a:solidFill>
                          <a:effectLst/>
                          <a:latin typeface="Book Antiqua" panose="02040602050305030304" pitchFamily="18" charset="0"/>
                          <a:ea typeface="+mn-ea"/>
                          <a:cs typeface="+mn-cs"/>
                        </a:rPr>
                        <a:t> Parmi les dons de Dieu, cherchez à obtenir ce qu'il y a de meilleur. Eh bien, je vais vous indiquer une voie supérieure à toutes les autres.</a:t>
                      </a:r>
                      <a:endParaRPr lang="fr-FR" sz="3200" b="1" dirty="0">
                        <a:latin typeface="Book Antiqua" panose="02040602050305030304" pitchFamily="18" charset="0"/>
                      </a:endParaRPr>
                    </a:p>
                  </a:txBody>
                  <a:tcPr/>
                </a:tc>
                <a:tc>
                  <a:txBody>
                    <a:bodyPr/>
                    <a:lstStyle/>
                    <a:p>
                      <a:pPr algn="just" rtl="1"/>
                      <a:r>
                        <a:rPr lang="ar-AE" sz="4400" b="1" dirty="0" err="1"/>
                        <a:t>ألعل</a:t>
                      </a:r>
                      <a:r>
                        <a:rPr lang="ar-AE" sz="4400" b="1" dirty="0"/>
                        <a:t> للجميع مواهب شفاء. </a:t>
                      </a:r>
                      <a:r>
                        <a:rPr lang="ar-AE" sz="4400" b="1" dirty="0" err="1"/>
                        <a:t>ألعل</a:t>
                      </a:r>
                      <a:r>
                        <a:rPr lang="ar-AE" sz="4400" b="1" dirty="0"/>
                        <a:t> الجميع يتكلمون بألسنة. </a:t>
                      </a:r>
                      <a:r>
                        <a:rPr lang="ar-AE" sz="4400" b="1" dirty="0" err="1"/>
                        <a:t>ألعل</a:t>
                      </a:r>
                      <a:r>
                        <a:rPr lang="ar-AE" sz="4400" b="1" dirty="0"/>
                        <a:t> الجميع يترجمون.</a:t>
                      </a:r>
                      <a:r>
                        <a:rPr lang="fr-FR" sz="4400" b="1" dirty="0"/>
                        <a:t> </a:t>
                      </a:r>
                      <a:r>
                        <a:rPr lang="ar-AE" sz="4400" b="1" dirty="0"/>
                        <a:t>لكن جدوا للمواهب الحسنى. وأيضا أريكم طريقا أفضل.</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ED60EF7-D401-7C1C-8849-1B67B94F702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907938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77495215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i="1" kern="1200" dirty="0">
                          <a:solidFill>
                            <a:schemeClr val="tx1"/>
                          </a:solidFill>
                          <a:effectLst/>
                          <a:latin typeface="Book Antiqua" panose="02040602050305030304" pitchFamily="18" charset="0"/>
                          <a:ea typeface="+mn-ea"/>
                          <a:cs typeface="+mn-cs"/>
                        </a:rPr>
                        <a:t>13 </a:t>
                      </a:r>
                      <a:r>
                        <a:rPr lang="fr-FR" sz="2700" b="1" kern="1200" baseline="30000" dirty="0">
                          <a:solidFill>
                            <a:schemeClr val="tx1"/>
                          </a:solidFill>
                          <a:effectLst/>
                          <a:latin typeface="Book Antiqua" panose="02040602050305030304" pitchFamily="18" charset="0"/>
                          <a:ea typeface="+mn-ea"/>
                          <a:cs typeface="+mn-cs"/>
                        </a:rPr>
                        <a:t>1</a:t>
                      </a:r>
                      <a:r>
                        <a:rPr lang="fr-FR" sz="2700" b="1" kern="1200" dirty="0">
                          <a:solidFill>
                            <a:schemeClr val="tx1"/>
                          </a:solidFill>
                          <a:effectLst/>
                          <a:latin typeface="Book Antiqua" panose="02040602050305030304" pitchFamily="18" charset="0"/>
                          <a:ea typeface="+mn-ea"/>
                          <a:cs typeface="+mn-cs"/>
                        </a:rPr>
                        <a:t> J'aurais beau parler toutes les langues de la terre et du ciel, s'il me manque l'amour, je ne suis qu'un cuivre qui résonne, une cymbale retentissante. </a:t>
                      </a:r>
                      <a:r>
                        <a:rPr lang="fr-FR" sz="2700" b="1" kern="1200" baseline="30000" dirty="0">
                          <a:solidFill>
                            <a:schemeClr val="tx1"/>
                          </a:solidFill>
                          <a:effectLst/>
                          <a:latin typeface="Book Antiqua" panose="02040602050305030304" pitchFamily="18" charset="0"/>
                          <a:ea typeface="+mn-ea"/>
                          <a:cs typeface="+mn-cs"/>
                        </a:rPr>
                        <a:t>2</a:t>
                      </a:r>
                      <a:r>
                        <a:rPr lang="fr-FR" sz="2700" b="1" kern="1200" dirty="0">
                          <a:solidFill>
                            <a:schemeClr val="tx1"/>
                          </a:solidFill>
                          <a:effectLst/>
                          <a:latin typeface="Book Antiqua" panose="02040602050305030304" pitchFamily="18" charset="0"/>
                          <a:ea typeface="+mn-ea"/>
                          <a:cs typeface="+mn-cs"/>
                        </a:rPr>
                        <a:t> J'aurais beau être prophète, avoir toute la science des mystères et toute la connaissance de Dieu, et toute la foi jusqu'à transporter les montagnes, s'il me manque l'amour, je ne suis rien. </a:t>
                      </a:r>
                      <a:r>
                        <a:rPr lang="fr-FR" sz="2700" b="1" kern="1200" baseline="30000" dirty="0">
                          <a:solidFill>
                            <a:schemeClr val="tx1"/>
                          </a:solidFill>
                          <a:effectLst/>
                          <a:latin typeface="Book Antiqua" panose="02040602050305030304" pitchFamily="18" charset="0"/>
                          <a:ea typeface="+mn-ea"/>
                          <a:cs typeface="+mn-cs"/>
                        </a:rPr>
                        <a:t>3 </a:t>
                      </a:r>
                      <a:r>
                        <a:rPr lang="fr-FR" sz="2700" b="1" kern="1200" dirty="0">
                          <a:solidFill>
                            <a:schemeClr val="tx1"/>
                          </a:solidFill>
                          <a:effectLst/>
                          <a:latin typeface="Book Antiqua" panose="02040602050305030304" pitchFamily="18" charset="0"/>
                          <a:ea typeface="+mn-ea"/>
                          <a:cs typeface="+mn-cs"/>
                        </a:rPr>
                        <a:t>J'aurais beau distribuer toute ma fortune aux affamés, j'aurais beau me faire brûler vif, s'il me manque l'amour, cela ne me sert à rien.</a:t>
                      </a:r>
                    </a:p>
                  </a:txBody>
                  <a:tcPr/>
                </a:tc>
                <a:tc>
                  <a:txBody>
                    <a:bodyPr/>
                    <a:lstStyle/>
                    <a:p>
                      <a:pPr algn="just" rtl="1"/>
                      <a:r>
                        <a:rPr lang="ar-AE" sz="3600" b="1" dirty="0">
                          <a:latin typeface="Book Antiqua" panose="02040602050305030304" pitchFamily="18" charset="0"/>
                        </a:rPr>
                        <a:t>إن كنت أتكلم بألسنة الناس والملائكة وليس لي محبة فقد صرت نحاسا يطن أو صنجا يرن. وإن كنت لي نبوة وأعلم جميع الأسرار وكل العلم، وإن كان لي إيمان حتى أنقل الجبال، ولكن ليس لي محبة فلست شيئا. وإن أطعمت كل </a:t>
                      </a:r>
                      <a:r>
                        <a:rPr lang="ar-AE" sz="3600" b="1" dirty="0" err="1"/>
                        <a:t>إموالي</a:t>
                      </a:r>
                      <a:r>
                        <a:rPr lang="ar-AE" sz="3600" b="1" dirty="0"/>
                        <a:t> وان سلمت جسدي حتى احترق، ولكن ليس لي محبة فلا أنتفع شيء.</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B5A875D-0EBE-8A07-65E3-D5A12AC15CE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737756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363032373"/>
              </p:ext>
            </p:extLst>
          </p:nvPr>
        </p:nvGraphicFramePr>
        <p:xfrm>
          <a:off x="422987" y="531868"/>
          <a:ext cx="11346026" cy="560915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609159">
                <a:tc>
                  <a:txBody>
                    <a:bodyPr/>
                    <a:lstStyle/>
                    <a:p>
                      <a:pPr algn="just"/>
                      <a:r>
                        <a:rPr lang="fr-FR" sz="3600" b="1" kern="1200" baseline="30000" dirty="0">
                          <a:solidFill>
                            <a:schemeClr val="tx1"/>
                          </a:solidFill>
                          <a:effectLst/>
                          <a:latin typeface="Book Antiqua" panose="02040602050305030304" pitchFamily="18" charset="0"/>
                          <a:ea typeface="+mn-ea"/>
                          <a:cs typeface="+mn-cs"/>
                        </a:rPr>
                        <a:t>4</a:t>
                      </a:r>
                      <a:r>
                        <a:rPr lang="fr-FR" sz="3600" b="1" kern="1200" dirty="0">
                          <a:solidFill>
                            <a:schemeClr val="tx1"/>
                          </a:solidFill>
                          <a:effectLst/>
                          <a:latin typeface="Book Antiqua" panose="02040602050305030304" pitchFamily="18" charset="0"/>
                          <a:ea typeface="+mn-ea"/>
                          <a:cs typeface="+mn-cs"/>
                        </a:rPr>
                        <a:t> L'amour prend patience ; l'amour rend service ; l'amour ne jalouse pas ; il ne se vante pas, ne se gonfle pas d'orgueil ; </a:t>
                      </a:r>
                      <a:r>
                        <a:rPr lang="fr-FR" sz="3600" b="1" kern="1200" baseline="30000" dirty="0">
                          <a:solidFill>
                            <a:schemeClr val="tx1"/>
                          </a:solidFill>
                          <a:effectLst/>
                          <a:latin typeface="Book Antiqua" panose="02040602050305030304" pitchFamily="18" charset="0"/>
                          <a:ea typeface="+mn-ea"/>
                          <a:cs typeface="+mn-cs"/>
                        </a:rPr>
                        <a:t>5 </a:t>
                      </a:r>
                      <a:r>
                        <a:rPr lang="fr-FR" sz="3600" b="1" kern="1200" dirty="0">
                          <a:solidFill>
                            <a:schemeClr val="tx1"/>
                          </a:solidFill>
                          <a:effectLst/>
                          <a:latin typeface="Book Antiqua" panose="02040602050305030304" pitchFamily="18" charset="0"/>
                          <a:ea typeface="+mn-ea"/>
                          <a:cs typeface="+mn-cs"/>
                        </a:rPr>
                        <a:t>il ne fait rien de malhonnête ; il ne cherche pas son intérêt ; il ne s'emporte pas ; il n'entretient pas de rancune ;</a:t>
                      </a:r>
                      <a:endParaRPr lang="fr-FR" sz="36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800" b="1" dirty="0">
                          <a:latin typeface="Book Antiqua" panose="02040602050305030304" pitchFamily="18" charset="0"/>
                        </a:rPr>
                        <a:t>المحبة تتأنى وترفق. المحبة لا تحسد. المحبة لا تفتخر، ولا تنتفخ، ولا تقبح، ولا تطلب ما لنفسها، ولا تحتد، ولا تظن السوء</a:t>
                      </a:r>
                      <a:endParaRPr lang="ar-AE" sz="4800" b="1" dirty="0">
                        <a:solidFill>
                          <a:srgbClr val="C00000"/>
                        </a:solidFill>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A2CCC45-445D-DCDF-38B9-59DE3EF1803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768610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F3FB-265C-4F41-F9ED-C551DAA610A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234621D-FDA1-1175-45B4-E4DE85317E03}"/>
              </a:ext>
            </a:extLst>
          </p:cNvPr>
          <p:cNvGraphicFramePr>
            <a:graphicFrameLocks noGrp="1"/>
          </p:cNvGraphicFramePr>
          <p:nvPr>
            <p:extLst>
              <p:ext uri="{D42A27DB-BD31-4B8C-83A1-F6EECF244321}">
                <p14:modId xmlns:p14="http://schemas.microsoft.com/office/powerpoint/2010/main" val="261588281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6</a:t>
                      </a:r>
                      <a:r>
                        <a:rPr lang="fr-FR" sz="3600" b="1" kern="1200" dirty="0">
                          <a:solidFill>
                            <a:schemeClr val="tx1"/>
                          </a:solidFill>
                          <a:effectLst/>
                          <a:latin typeface="Book Antiqua" panose="02040602050305030304" pitchFamily="18" charset="0"/>
                          <a:ea typeface="+mn-ea"/>
                          <a:cs typeface="+mn-cs"/>
                        </a:rPr>
                        <a:t> il ne se réjouit pas de ce qui est mal, mais il trouve sa joie dans ce qui est vrai ; </a:t>
                      </a:r>
                      <a:r>
                        <a:rPr lang="fr-FR" sz="3600" b="1" kern="1200" baseline="30000" dirty="0">
                          <a:solidFill>
                            <a:schemeClr val="tx1"/>
                          </a:solidFill>
                          <a:effectLst/>
                          <a:latin typeface="Book Antiqua" panose="02040602050305030304" pitchFamily="18" charset="0"/>
                          <a:ea typeface="+mn-ea"/>
                          <a:cs typeface="+mn-cs"/>
                        </a:rPr>
                        <a:t>7</a:t>
                      </a:r>
                      <a:r>
                        <a:rPr lang="fr-FR" sz="3600" b="1" kern="1200" dirty="0">
                          <a:solidFill>
                            <a:schemeClr val="tx1"/>
                          </a:solidFill>
                          <a:effectLst/>
                          <a:latin typeface="Book Antiqua" panose="02040602050305030304" pitchFamily="18" charset="0"/>
                          <a:ea typeface="+mn-ea"/>
                          <a:cs typeface="+mn-cs"/>
                        </a:rPr>
                        <a:t> il supporte tout, il fait confiance en tout, il espère tout, il endure tout. </a:t>
                      </a:r>
                      <a:r>
                        <a:rPr lang="fr-FR" sz="3600" b="1" kern="1200" baseline="30000" dirty="0">
                          <a:solidFill>
                            <a:schemeClr val="tx1"/>
                          </a:solidFill>
                          <a:effectLst/>
                          <a:latin typeface="Book Antiqua" panose="02040602050305030304" pitchFamily="18" charset="0"/>
                          <a:ea typeface="+mn-ea"/>
                          <a:cs typeface="+mn-cs"/>
                        </a:rPr>
                        <a:t>8</a:t>
                      </a:r>
                      <a:r>
                        <a:rPr lang="fr-FR" sz="3600" b="1" kern="1200" dirty="0">
                          <a:solidFill>
                            <a:schemeClr val="tx1"/>
                          </a:solidFill>
                          <a:effectLst/>
                          <a:latin typeface="Book Antiqua" panose="02040602050305030304" pitchFamily="18" charset="0"/>
                          <a:ea typeface="+mn-ea"/>
                          <a:cs typeface="+mn-cs"/>
                        </a:rPr>
                        <a:t> L'amour ne passera jamais.</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ولا تفرح بالإثم بل تفرح بالحق: وتحتمل كل شيء، وتصدق كل شيء، وترجوا كل شيء، وتصبر على كل شيء، المحبة لا تسقط أبدا.</a:t>
                      </a:r>
                      <a:endParaRPr lang="fr-FR" sz="4400" b="1" dirty="0">
                        <a:latin typeface="Book Antiqua" panose="02040602050305030304" pitchFamily="18" charset="0"/>
                      </a:endParaRPr>
                    </a:p>
                    <a:p>
                      <a:pPr algn="just" rtl="1"/>
                      <a:endParaRPr lang="fr-FR" sz="4400" b="1" dirty="0">
                        <a:latin typeface="Book Antiqua" panose="02040602050305030304" pitchFamily="18" charset="0"/>
                      </a:endParaRPr>
                    </a:p>
                    <a:p>
                      <a:pPr algn="just" rtl="1"/>
                      <a:r>
                        <a:rPr lang="ar-AE" sz="4400" b="1" dirty="0">
                          <a:solidFill>
                            <a:srgbClr val="C00000"/>
                          </a:solidFill>
                          <a:latin typeface="Book Antiqua" panose="02040602050305030304" pitchFamily="18" charset="0"/>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3E876CD-80D7-DE3A-BF1B-75531CB7DC4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855614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3711798320"/>
              </p:ext>
            </p:extLst>
          </p:nvPr>
        </p:nvGraphicFramePr>
        <p:xfrm>
          <a:off x="408991" y="1350082"/>
          <a:ext cx="11374017" cy="4724147"/>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4724147">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extLst>
              <p:ext uri="{D42A27DB-BD31-4B8C-83A1-F6EECF244321}">
                <p14:modId xmlns:p14="http://schemas.microsoft.com/office/powerpoint/2010/main" val="2128461766"/>
              </p:ext>
            </p:extLst>
          </p:nvPr>
        </p:nvGraphicFramePr>
        <p:xfrm>
          <a:off x="2031999" y="57880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10B6866A-D04A-95EF-CA9D-1FF51E78382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628824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20" name="Group 40"/>
          <p:cNvGraphicFramePr>
            <a:graphicFrameLocks noGrp="1"/>
          </p:cNvGraphicFramePr>
          <p:nvPr>
            <p:extLst>
              <p:ext uri="{D42A27DB-BD31-4B8C-83A1-F6EECF244321}">
                <p14:modId xmlns:p14="http://schemas.microsoft.com/office/powerpoint/2010/main" val="2242595779"/>
              </p:ext>
            </p:extLst>
          </p:nvPr>
        </p:nvGraphicFramePr>
        <p:xfrm>
          <a:off x="0" y="655941"/>
          <a:ext cx="12192000" cy="5865420"/>
        </p:xfrm>
        <a:graphic>
          <a:graphicData uri="http://schemas.openxmlformats.org/drawingml/2006/table">
            <a:tbl>
              <a:tblPr/>
              <a:tblGrid>
                <a:gridCol w="6578600">
                  <a:extLst>
                    <a:ext uri="{9D8B030D-6E8A-4147-A177-3AD203B41FA5}">
                      <a16:colId xmlns:a16="http://schemas.microsoft.com/office/drawing/2014/main" val="20000"/>
                    </a:ext>
                  </a:extLst>
                </a:gridCol>
                <a:gridCol w="5613400">
                  <a:extLst>
                    <a:ext uri="{9D8B030D-6E8A-4147-A177-3AD203B41FA5}">
                      <a16:colId xmlns:a16="http://schemas.microsoft.com/office/drawing/2014/main" val="34977301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Nous adorons le Père, le Fils,</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et le Saint-Esprit,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Trinité Sainte,</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et consubstantielle.</a:t>
                      </a:r>
                      <a:endParaRPr kumimoji="0" lang="en-US" sz="32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نسجد للآب والابن</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والرُّوح القُدُس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الثَّالوث القُدُّوس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المساوي في الجوهر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Avva_Marcos" panose="04020500000000000000" pitchFamily="82" charset="0"/>
                          <a:cs typeface="Arial" charset="0"/>
                        </a:rPr>
                        <a:t>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enouwst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m`VIwt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PSyri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Pi`Pneuma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n`omooucioc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487717" name="Group 37"/>
          <p:cNvGraphicFramePr>
            <a:graphicFrameLocks noGrp="1"/>
          </p:cNvGraphicFramePr>
          <p:nvPr>
            <p:extLst>
              <p:ext uri="{D42A27DB-BD31-4B8C-83A1-F6EECF244321}">
                <p14:modId xmlns:p14="http://schemas.microsoft.com/office/powerpoint/2010/main" val="3873876944"/>
              </p:ext>
            </p:extLst>
          </p:nvPr>
        </p:nvGraphicFramePr>
        <p:xfrm>
          <a:off x="609600" y="122540"/>
          <a:ext cx="10972800" cy="533400"/>
        </p:xfrm>
        <a:graphic>
          <a:graphicData uri="http://schemas.openxmlformats.org/drawingml/2006/table">
            <a:tbl>
              <a:tblPr/>
              <a:tblGrid>
                <a:gridCol w="109728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a:ln>
                            <a:noFill/>
                          </a:ln>
                          <a:solidFill>
                            <a:schemeClr val="tx1"/>
                          </a:solidFill>
                          <a:effectLst/>
                          <a:latin typeface="Book Antiqua" panose="02040602050305030304" pitchFamily="18" charset="0"/>
                          <a:cs typeface="Arial" charset="0"/>
                        </a:rPr>
                        <a:t>Quatrains du Carillon (</a:t>
                      </a:r>
                      <a:r>
                        <a:rPr kumimoji="0" lang="en-CA" sz="2700" b="1" i="0" u="none" strike="noStrike" cap="none" normalizeH="0" baseline="0" dirty="0" err="1">
                          <a:ln>
                            <a:noFill/>
                          </a:ln>
                          <a:solidFill>
                            <a:schemeClr val="tx1"/>
                          </a:solidFill>
                          <a:effectLst/>
                          <a:latin typeface="Book Antiqua" panose="02040602050305030304" pitchFamily="18" charset="0"/>
                          <a:cs typeface="Arial" charset="0"/>
                        </a:rPr>
                        <a:t>Intro.Watos</a:t>
                      </a:r>
                      <a:r>
                        <a:rPr kumimoji="0" lang="en-CA" sz="2700" b="1" i="0" u="none" strike="noStrike" cap="none" normalizeH="0" baseline="0" dirty="0">
                          <a:ln>
                            <a:noFill/>
                          </a:ln>
                          <a:solidFill>
                            <a:schemeClr val="tx1"/>
                          </a:solidFill>
                          <a:effectLst/>
                          <a:latin typeface="Book Antiqua" panose="02040602050305030304" pitchFamily="18" charset="0"/>
                          <a:cs typeface="Arial" charset="0"/>
                        </a:rPr>
                        <a:t>)</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 </a:t>
                      </a:r>
                      <a:r>
                        <a:rPr kumimoji="0" lang="ar-EG" sz="2700" b="1" i="0" u="none" strike="noStrike" cap="none" normalizeH="0" baseline="0" dirty="0">
                          <a:ln>
                            <a:noFill/>
                          </a:ln>
                          <a:solidFill>
                            <a:schemeClr val="tx1"/>
                          </a:solidFill>
                          <a:effectLst/>
                          <a:latin typeface="Book Antiqua" panose="02040602050305030304" pitchFamily="18" charset="0"/>
                          <a:cs typeface="Arial" charset="0"/>
                        </a:rPr>
                        <a:t>أرباع الناقوس (المقدمة </a:t>
                      </a:r>
                      <a:r>
                        <a:rPr kumimoji="0" lang="ar-EG" sz="2700" b="1" i="0" u="none" strike="noStrike" cap="none" normalizeH="0" baseline="0" dirty="0" err="1">
                          <a:ln>
                            <a:noFill/>
                          </a:ln>
                          <a:solidFill>
                            <a:schemeClr val="tx1"/>
                          </a:solidFill>
                          <a:effectLst/>
                          <a:latin typeface="Book Antiqua" panose="02040602050305030304" pitchFamily="18" charset="0"/>
                          <a:cs typeface="Arial" charset="0"/>
                        </a:rPr>
                        <a:t>الواطس</a:t>
                      </a:r>
                      <a:r>
                        <a:rPr kumimoji="0" lang="ar-EG" sz="2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2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61830E99-1ED8-76F2-7DF9-7AFC685EAE7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1972142725"/>
              </p:ext>
            </p:extLst>
          </p:nvPr>
        </p:nvGraphicFramePr>
        <p:xfrm>
          <a:off x="399662" y="854983"/>
          <a:ext cx="11392676" cy="5060625"/>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5060625">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3BFFBFFE-45D0-A4A8-5A3E-E538B0FCB67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21658052"/>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3361946889"/>
              </p:ext>
            </p:extLst>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565359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a:t>
                      </a:r>
                      <a:br>
                        <a:rPr kumimoji="0" lang="fr-FR" sz="4000" b="1" i="0" u="none" strike="noStrike" cap="none" normalizeH="0" baseline="0" dirty="0">
                          <a:ln>
                            <a:noFill/>
                          </a:ln>
                          <a:solidFill>
                            <a:schemeClr val="tx1"/>
                          </a:solidFill>
                          <a:effectLst/>
                          <a:latin typeface="Book Antiqua" panose="02040602050305030304" pitchFamily="18" charset="0"/>
                          <a:cs typeface="Arial" charset="0"/>
                        </a:rPr>
                      </a:br>
                      <a:r>
                        <a:rPr kumimoji="0" lang="fr-FR" sz="4000" b="1" i="0" u="none" strike="noStrike" cap="none" normalizeH="0" baseline="0" dirty="0">
                          <a:ln>
                            <a:noFill/>
                          </a:ln>
                          <a:solidFill>
                            <a:schemeClr val="tx1"/>
                          </a:solidFill>
                          <a:effectLst/>
                          <a:latin typeface="Book Antiqua" panose="02040602050305030304" pitchFamily="18" charset="0"/>
                          <a:cs typeface="Arial" charset="0"/>
                        </a:rPr>
                        <a:t>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7D91D80-F725-7C11-A638-8E2F4B4426F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61688204"/>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4062975376"/>
              </p:ext>
            </p:extLst>
          </p:nvPr>
        </p:nvGraphicFramePr>
        <p:xfrm>
          <a:off x="401216" y="475861"/>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47FFE9D-405A-C2FF-DCA5-B230E421304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41915686"/>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BFFAA77E-3C96-C54B-D29A-EE0E183011A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01395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837054619"/>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4078AEFB-3E17-D7EA-711D-20CF7E9B623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6227432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49830887"/>
              </p:ext>
            </p:extLst>
          </p:nvPr>
        </p:nvGraphicFramePr>
        <p:xfrm>
          <a:off x="379785" y="932148"/>
          <a:ext cx="11305251" cy="540075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71618">
                <a:tc>
                  <a:txBody>
                    <a:bodyPr/>
                    <a:lstStyle/>
                    <a:p>
                      <a:pPr algn="just">
                        <a:lnSpc>
                          <a:spcPct val="115000"/>
                        </a:lnSpc>
                        <a:spcAft>
                          <a:spcPts val="0"/>
                        </a:spcAft>
                      </a:pP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28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66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Pidi`akwn</a:t>
                      </a:r>
                      <a:r>
                        <a:rPr lang="fr-FR" sz="24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t>
                      </a:r>
                      <a:r>
                        <a:rPr lang="fr-FR" sz="2000" b="1" kern="1200" dirty="0" err="1">
                          <a:solidFill>
                            <a:schemeClr val="tx1"/>
                          </a:solidFill>
                          <a:effectLst/>
                          <a:latin typeface="CS Avva Shenouda" panose="020B7200000000000000" pitchFamily="34" charset="0"/>
                          <a:ea typeface="+mn-ea"/>
                          <a:cs typeface="+mn-cs"/>
                        </a:rPr>
                        <a:t>Proceuxac;e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uper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agiou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euaggeliou</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28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664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A8CB2934-8798-6B78-9097-22EF73AD61E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258182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622059996"/>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gar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penwnq</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penoujai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pental[o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ten`anactacic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0D3984A3-483C-83E7-8C8F-EE7C6D80408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ED666A9F-EF7B-095D-CC6D-E102584097A6}"/>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9CE8A8B2-57D3-20B8-C01D-38682FEDEBCB}"/>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36297381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293497226"/>
              </p:ext>
            </p:extLst>
          </p:nvPr>
        </p:nvGraphicFramePr>
        <p:xfrm>
          <a:off x="2032000" y="82679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2414846813"/>
              </p:ext>
            </p:extLst>
          </p:nvPr>
        </p:nvGraphicFramePr>
        <p:xfrm>
          <a:off x="390331" y="1879973"/>
          <a:ext cx="11411338" cy="3578435"/>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3578435">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AAB6B2DC-ABBA-3FC9-FACC-B96ACC7B8A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361856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C1C76AE5-11D8-1789-EAED-200E2FAD306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845462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847122362"/>
              </p:ext>
            </p:extLst>
          </p:nvPr>
        </p:nvGraphicFramePr>
        <p:xfrm>
          <a:off x="422987" y="53882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Psaumes 37 : 1 - 2</a:t>
                      </a:r>
                    </a:p>
                    <a:p>
                      <a:pPr algn="just"/>
                      <a:r>
                        <a:rPr lang="fr-FR" sz="3600" b="1" dirty="0">
                          <a:latin typeface="Book Antiqua" panose="02040602050305030304" pitchFamily="18" charset="0"/>
                        </a:rPr>
                        <a:t>Seigneur, ne me reprends pas dans ta colère, et ne me châtie pas dans ton irritation. Car tes flèches m'ont percé, et tu as appesanti sur moi ta main.</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37 : 1 – 2</a:t>
                      </a:r>
                      <a:endParaRPr lang="fr-FR" sz="2400" b="1" u="sng" dirty="0">
                        <a:latin typeface="Book Antiqua" panose="02040602050305030304" pitchFamily="18" charset="0"/>
                      </a:endParaRPr>
                    </a:p>
                    <a:p>
                      <a:pPr algn="just" rtl="1"/>
                      <a:r>
                        <a:rPr lang="ar-AE" sz="4800" b="1" dirty="0" err="1"/>
                        <a:t>يارب</a:t>
                      </a:r>
                      <a:r>
                        <a:rPr lang="ar-AE" sz="4800" b="1" dirty="0"/>
                        <a:t> لا تبكتني بغضبك</a:t>
                      </a:r>
                      <a:r>
                        <a:rPr lang="fr-FR" sz="4800" b="1" dirty="0"/>
                        <a:t> </a:t>
                      </a:r>
                      <a:r>
                        <a:rPr lang="ar-AE" sz="4800" b="1" dirty="0"/>
                        <a:t>ولا برجزك تؤدبني،</a:t>
                      </a:r>
                      <a:r>
                        <a:rPr lang="fr-FR" sz="4800" b="1" dirty="0"/>
                        <a:t> </a:t>
                      </a:r>
                      <a:r>
                        <a:rPr lang="ar-AE" sz="4800" b="1" dirty="0"/>
                        <a:t>لأن سهامك </a:t>
                      </a:r>
                      <a:r>
                        <a:rPr lang="ar-AE" sz="4800" b="1" dirty="0" err="1"/>
                        <a:t>إنغرست</a:t>
                      </a:r>
                      <a:r>
                        <a:rPr lang="ar-AE" sz="4800" b="1" dirty="0"/>
                        <a:t> في،</a:t>
                      </a:r>
                      <a:r>
                        <a:rPr lang="fr-FR" sz="4800" b="1" dirty="0"/>
                        <a:t> </a:t>
                      </a:r>
                      <a:r>
                        <a:rPr lang="ar-AE" sz="4800" b="1" dirty="0"/>
                        <a:t>وثقلت عليّ يدك.</a:t>
                      </a:r>
                      <a:endParaRPr lang="fr-FR" sz="4800" b="1" dirty="0"/>
                    </a:p>
                    <a:p>
                      <a:pPr algn="just" rtl="1"/>
                      <a:endParaRPr lang="fr-FR" sz="4800" b="1" dirty="0"/>
                    </a:p>
                    <a:p>
                      <a:pPr algn="just" rtl="1"/>
                      <a:r>
                        <a:rPr lang="ar-AE" sz="4800" b="1" dirty="0" err="1">
                          <a:solidFill>
                            <a:srgbClr val="C00000"/>
                          </a:solidFill>
                        </a:rPr>
                        <a:t>هَلِّلُويا</a:t>
                      </a:r>
                      <a:r>
                        <a:rPr lang="ar-AE" sz="4800" b="1" dirty="0">
                          <a:solidFill>
                            <a:srgbClr val="C00000"/>
                          </a:solidFill>
                        </a:rPr>
                        <a:t>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BFEDC9E-039B-9169-47DE-848A214E825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6497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extLst>
              <p:ext uri="{D42A27DB-BD31-4B8C-83A1-F6EECF244321}">
                <p14:modId xmlns:p14="http://schemas.microsoft.com/office/powerpoint/2010/main" val="3919000072"/>
              </p:ext>
            </p:extLst>
          </p:nvPr>
        </p:nvGraphicFramePr>
        <p:xfrm>
          <a:off x="0" y="358506"/>
          <a:ext cx="12192000" cy="5786228"/>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830692522"/>
                    </a:ext>
                  </a:extLst>
                </a:gridCol>
              </a:tblGrid>
              <a:tr h="244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l’Église,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la maison des anges.</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la Vierge,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qui a enfanté notre Sauveur.</a:t>
                      </a:r>
                      <a:endParaRPr kumimoji="0" lang="en-US" sz="32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للكنيسة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بيت الملائكة</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 السلام للعذراء</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التي وَلَدَتْ مُخَلِّصنا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Ek`klyci`a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pyi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niaggeloc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Par;enoc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etacmec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PenCwtyr</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10450074-2960-D3D1-4A37-C886FA87DA2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826800544"/>
              </p:ext>
            </p:extLst>
          </p:nvPr>
        </p:nvGraphicFramePr>
        <p:xfrm>
          <a:off x="422987" y="533297"/>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Matthieu 10 : 1 - 8</a:t>
                      </a:r>
                    </a:p>
                    <a:p>
                      <a:pPr algn="just"/>
                      <a:r>
                        <a:rPr lang="fr-FR" sz="2750" b="1" kern="1200" baseline="30000" dirty="0">
                          <a:solidFill>
                            <a:schemeClr val="tx1"/>
                          </a:solidFill>
                          <a:effectLst/>
                          <a:latin typeface="Book Antiqua" panose="02040602050305030304" pitchFamily="18" charset="0"/>
                          <a:ea typeface="+mn-ea"/>
                          <a:cs typeface="+mn-cs"/>
                        </a:rPr>
                        <a:t>1</a:t>
                      </a:r>
                      <a:r>
                        <a:rPr lang="fr-FR" sz="2750" b="1" kern="1200" dirty="0">
                          <a:solidFill>
                            <a:schemeClr val="tx1"/>
                          </a:solidFill>
                          <a:effectLst/>
                          <a:latin typeface="Book Antiqua" panose="02040602050305030304" pitchFamily="18" charset="0"/>
                          <a:ea typeface="+mn-ea"/>
                          <a:cs typeface="+mn-cs"/>
                        </a:rPr>
                        <a:t> Alors Jésus appela ses douze disciples et leur donna le pouvoir d'expulser les esprits mauvais et de guérir toute maladie et toute infirmité. </a:t>
                      </a:r>
                      <a:r>
                        <a:rPr lang="fr-FR" sz="2750" b="1" kern="1200" baseline="30000" dirty="0">
                          <a:solidFill>
                            <a:schemeClr val="tx1"/>
                          </a:solidFill>
                          <a:effectLst/>
                          <a:latin typeface="Book Antiqua" panose="02040602050305030304" pitchFamily="18" charset="0"/>
                          <a:ea typeface="+mn-ea"/>
                          <a:cs typeface="+mn-cs"/>
                        </a:rPr>
                        <a:t>2</a:t>
                      </a:r>
                      <a:r>
                        <a:rPr lang="fr-FR" sz="2750" b="1" kern="1200" dirty="0">
                          <a:solidFill>
                            <a:schemeClr val="tx1"/>
                          </a:solidFill>
                          <a:effectLst/>
                          <a:latin typeface="Book Antiqua" panose="02040602050305030304" pitchFamily="18" charset="0"/>
                          <a:ea typeface="+mn-ea"/>
                          <a:cs typeface="+mn-cs"/>
                        </a:rPr>
                        <a:t> Voici les noms des douze Apôtres : le premier, Simon, appelé Pierre ; André son frère ; Jacques, fils de Zébédée, et Jean son frère ; </a:t>
                      </a:r>
                      <a:r>
                        <a:rPr lang="fr-FR" sz="2750" b="1" kern="1200" baseline="30000" dirty="0">
                          <a:solidFill>
                            <a:schemeClr val="tx1"/>
                          </a:solidFill>
                          <a:effectLst/>
                          <a:latin typeface="Book Antiqua" panose="02040602050305030304" pitchFamily="18" charset="0"/>
                          <a:ea typeface="+mn-ea"/>
                          <a:cs typeface="+mn-cs"/>
                        </a:rPr>
                        <a:t>3</a:t>
                      </a:r>
                      <a:r>
                        <a:rPr lang="fr-FR" sz="2750" b="1" kern="1200" dirty="0">
                          <a:solidFill>
                            <a:schemeClr val="tx1"/>
                          </a:solidFill>
                          <a:effectLst/>
                          <a:latin typeface="Book Antiqua" panose="02040602050305030304" pitchFamily="18" charset="0"/>
                          <a:ea typeface="+mn-ea"/>
                          <a:cs typeface="+mn-cs"/>
                        </a:rPr>
                        <a:t> Philippe et Barthélemy ; Thomas et Matthieu le publicain ; Jacques, fils d'Alphée, et Thaddée ; </a:t>
                      </a:r>
                      <a:r>
                        <a:rPr lang="fr-FR" sz="2750" b="1" kern="1200" baseline="30000" dirty="0">
                          <a:solidFill>
                            <a:schemeClr val="tx1"/>
                          </a:solidFill>
                          <a:effectLst/>
                          <a:latin typeface="Book Antiqua" panose="02040602050305030304" pitchFamily="18" charset="0"/>
                          <a:ea typeface="+mn-ea"/>
                          <a:cs typeface="+mn-cs"/>
                        </a:rPr>
                        <a:t>4 </a:t>
                      </a:r>
                      <a:r>
                        <a:rPr lang="fr-FR" sz="2750" b="1" kern="1200" dirty="0">
                          <a:solidFill>
                            <a:schemeClr val="tx1"/>
                          </a:solidFill>
                          <a:effectLst/>
                          <a:latin typeface="Book Antiqua" panose="02040602050305030304" pitchFamily="18" charset="0"/>
                          <a:ea typeface="+mn-ea"/>
                          <a:cs typeface="+mn-cs"/>
                        </a:rPr>
                        <a:t>Simon le Zélote et Judas Iscariote, celui-là même qui le livra.</a:t>
                      </a:r>
                      <a:endParaRPr lang="fr-FR" sz="275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متى 10 : 1 – 8</a:t>
                      </a:r>
                      <a:endParaRPr lang="fr-FR" sz="2400" b="1" u="sng" dirty="0">
                        <a:latin typeface="Book Antiqua" panose="02040602050305030304" pitchFamily="18" charset="0"/>
                      </a:endParaRPr>
                    </a:p>
                    <a:p>
                      <a:pPr algn="just" rtl="1"/>
                      <a:r>
                        <a:rPr lang="ar-AE" sz="3200" b="1" dirty="0"/>
                        <a:t>ثم دعا </a:t>
                      </a:r>
                      <a:r>
                        <a:rPr lang="ar-AE" sz="3200" b="1" dirty="0" err="1"/>
                        <a:t>الاثنى</a:t>
                      </a:r>
                      <a:r>
                        <a:rPr lang="ar-AE" sz="3200" b="1" dirty="0"/>
                        <a:t> عشر، وأعطاهم سلطانا على الأرواح النجسة لكي يخرجوها ويشفوا كل الأمراض وكل العلل. وهذه أسماء </a:t>
                      </a:r>
                      <a:r>
                        <a:rPr lang="ar-AE" sz="3200" b="1" dirty="0" err="1"/>
                        <a:t>الاثنى</a:t>
                      </a:r>
                      <a:r>
                        <a:rPr lang="ar-AE" sz="3200" b="1" dirty="0"/>
                        <a:t> عشر: الأول سمعان المسمى بطرس واندراوس أخوه ويعقوب بن زبدي ويوحنا أخوه، فيلبس وبرثولماوس. توما ومتى العشار. يعقوب بن حلفى وتداوس. سمعان القانوي ويهوذا </a:t>
                      </a:r>
                      <a:r>
                        <a:rPr lang="ar-AE" sz="3200" b="1" dirty="0" err="1"/>
                        <a:t>الاسخريوطي</a:t>
                      </a:r>
                      <a:r>
                        <a:rPr lang="ar-AE" sz="3200" b="1" dirty="0"/>
                        <a:t> الذي أسلمه.</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19B5CEB0-9CD4-D147-8A4F-2ED3C92418E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430308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069581681"/>
              </p:ext>
            </p:extLst>
          </p:nvPr>
        </p:nvGraphicFramePr>
        <p:xfrm>
          <a:off x="422987" y="492793"/>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400" b="1" kern="1200" baseline="30000" dirty="0">
                          <a:solidFill>
                            <a:schemeClr val="tx1"/>
                          </a:solidFill>
                          <a:effectLst/>
                          <a:latin typeface="Book Antiqua" panose="02040602050305030304" pitchFamily="18" charset="0"/>
                          <a:ea typeface="+mn-ea"/>
                          <a:cs typeface="+mn-cs"/>
                        </a:rPr>
                        <a:t>5</a:t>
                      </a:r>
                      <a:r>
                        <a:rPr lang="ar-SA" sz="3400" b="1" kern="1200" baseline="300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Ces douze, Jésus les envoya en mission avec les instructions suivantes : «</a:t>
                      </a:r>
                      <a:r>
                        <a:rPr lang="ar-SA" sz="3400" b="1" kern="12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N'allez pas chez les païens et n'entrez dans aucune ville des Samaritains. </a:t>
                      </a:r>
                      <a:r>
                        <a:rPr lang="fr-FR" sz="3400" b="1" kern="1200" baseline="30000" dirty="0">
                          <a:solidFill>
                            <a:schemeClr val="tx1"/>
                          </a:solidFill>
                          <a:effectLst/>
                          <a:latin typeface="Book Antiqua" panose="02040602050305030304" pitchFamily="18" charset="0"/>
                          <a:ea typeface="+mn-ea"/>
                          <a:cs typeface="+mn-cs"/>
                        </a:rPr>
                        <a:t>6</a:t>
                      </a:r>
                      <a:r>
                        <a:rPr lang="ar-SA" sz="3400" b="1" kern="12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Allez plutôt vers les brebis perdues de la maison d'Israël. </a:t>
                      </a:r>
                      <a:r>
                        <a:rPr lang="fr-FR" sz="3400" b="1" kern="1200" baseline="30000" dirty="0">
                          <a:solidFill>
                            <a:schemeClr val="tx1"/>
                          </a:solidFill>
                          <a:effectLst/>
                          <a:latin typeface="Book Antiqua" panose="02040602050305030304" pitchFamily="18" charset="0"/>
                          <a:ea typeface="+mn-ea"/>
                          <a:cs typeface="+mn-cs"/>
                        </a:rPr>
                        <a:t>7</a:t>
                      </a:r>
                      <a:r>
                        <a:rPr lang="ar-SA" sz="3400" b="1" kern="1200" baseline="300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Sur votre route, proclamez que le Royaume des cieux est tout proche.</a:t>
                      </a:r>
                    </a:p>
                  </a:txBody>
                  <a:tcPr/>
                </a:tc>
                <a:tc>
                  <a:txBody>
                    <a:bodyPr/>
                    <a:lstStyle/>
                    <a:p>
                      <a:pPr algn="just" rtl="1"/>
                      <a:r>
                        <a:rPr lang="ar-AE" sz="4000" b="1" dirty="0">
                          <a:latin typeface="Book Antiqua" panose="02040602050305030304" pitchFamily="18" charset="0"/>
                        </a:rPr>
                        <a:t>هؤلاء </a:t>
                      </a:r>
                      <a:r>
                        <a:rPr lang="ar-AE" sz="4000" b="1" dirty="0" err="1">
                          <a:latin typeface="Book Antiqua" panose="02040602050305030304" pitchFamily="18" charset="0"/>
                        </a:rPr>
                        <a:t>الاثنى</a:t>
                      </a:r>
                      <a:r>
                        <a:rPr lang="ar-AE" sz="4000" b="1" dirty="0">
                          <a:latin typeface="Book Antiqua" panose="02040602050305030304" pitchFamily="18" charset="0"/>
                        </a:rPr>
                        <a:t> عشر أرسلهم يسوع وأمرهم قائلا: لا تسلكوا طريق الأمم، ولا تدخلوا مدينة للسامريين. بل انطلقوا خاصة الى الخراف الضالة من بيت اسرائيل وفيما أنتم ذاهبون اكرزوا قائلين: انه قد اقترب منكم ملكوت السموات.</a:t>
                      </a:r>
                      <a:endParaRPr lang="ar-AE"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13CEFD8A-477D-D1EB-B85E-DEDDE2AD42E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48929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0D0F-9203-98A8-078C-AFE7B55227D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24A4E80-1C9B-7E5F-3EC9-330D2D404275}"/>
              </a:ext>
            </a:extLst>
          </p:cNvPr>
          <p:cNvGraphicFramePr>
            <a:graphicFrameLocks noGrp="1"/>
          </p:cNvGraphicFramePr>
          <p:nvPr>
            <p:extLst>
              <p:ext uri="{D42A27DB-BD31-4B8C-83A1-F6EECF244321}">
                <p14:modId xmlns:p14="http://schemas.microsoft.com/office/powerpoint/2010/main" val="559376474"/>
              </p:ext>
            </p:extLst>
          </p:nvPr>
        </p:nvGraphicFramePr>
        <p:xfrm>
          <a:off x="422987" y="51357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8</a:t>
                      </a:r>
                      <a:r>
                        <a:rPr lang="ar-SA" sz="3600" b="1" kern="1200" dirty="0">
                          <a:solidFill>
                            <a:schemeClr val="tx1"/>
                          </a:solidFill>
                          <a:effectLst/>
                          <a:latin typeface="Book Antiqua" panose="02040602050305030304" pitchFamily="18" charset="0"/>
                          <a:ea typeface="+mn-ea"/>
                          <a:cs typeface="+mn-cs"/>
                        </a:rPr>
                        <a:t> </a:t>
                      </a:r>
                      <a:r>
                        <a:rPr lang="fr-FR" sz="3600" b="1" kern="1200" dirty="0">
                          <a:solidFill>
                            <a:schemeClr val="tx1"/>
                          </a:solidFill>
                          <a:effectLst/>
                          <a:latin typeface="Book Antiqua" panose="02040602050305030304" pitchFamily="18" charset="0"/>
                          <a:ea typeface="+mn-ea"/>
                          <a:cs typeface="+mn-cs"/>
                        </a:rPr>
                        <a:t>Guérissez les malades, ressuscitez les morts, purifiez les lépreux, chassez les démons. Vous avez reçu gratuitement : donnez gratuitement. »</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4400" b="1" dirty="0">
                          <a:latin typeface="Book Antiqua" panose="02040602050305030304" pitchFamily="18" charset="0"/>
                        </a:rPr>
                        <a:t>أشفوا المرضى طهروا البرص اقيموا الموتى اخرجوا الشياطين. </a:t>
                      </a:r>
                      <a:r>
                        <a:rPr lang="ar-AE" sz="4400" b="1" dirty="0"/>
                        <a:t>مجانا أخذتم مجانا أعطوا.</a:t>
                      </a:r>
                      <a:endParaRPr lang="fr-FR" sz="4400" b="1" dirty="0"/>
                    </a:p>
                    <a:p>
                      <a:pPr algn="just" rtl="1"/>
                      <a:endParaRPr lang="fr-FR" sz="4400" b="1" dirty="0"/>
                    </a:p>
                    <a:p>
                      <a:pPr algn="just" rtl="1"/>
                      <a:r>
                        <a:rPr lang="ar-AE" sz="4400" b="1" dirty="0">
                          <a:solidFill>
                            <a:srgbClr val="C00000"/>
                          </a:solidFill>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8062E31B-152D-77EA-1F56-5D85DD555BB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114642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600947533"/>
              </p:ext>
            </p:extLst>
          </p:nvPr>
        </p:nvGraphicFramePr>
        <p:xfrm>
          <a:off x="422987" y="504488"/>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a:t>
                      </a:r>
                    </a:p>
                    <a:p>
                      <a:pPr algn="just">
                        <a:lnSpc>
                          <a:spcPct val="100000"/>
                        </a:lnSpc>
                      </a:pPr>
                      <a:r>
                        <a:rPr lang="fr-FR" sz="3200" b="1" kern="1200" dirty="0">
                          <a:solidFill>
                            <a:schemeClr val="tx1"/>
                          </a:solidFill>
                          <a:effectLst/>
                          <a:latin typeface="Book Antiqua" panose="02040602050305030304" pitchFamily="18" charset="0"/>
                          <a:ea typeface="+mn-ea"/>
                          <a:cs typeface="+mn-cs"/>
                        </a:rPr>
                        <a:t>Tu es béni Seigneur notre Dieu médecin de nos cœurs. Par tes blessures tu nous as soignés. Tu as recherché l'agneau perdu ô bon Pasteur. Toi qui consoles les faibles, Tu as guéri la belle-mère de Simon de sa maladie et la femme souffrant d'hémorragies depuis douze ans.</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600" b="1" dirty="0">
                          <a:latin typeface="Book Antiqua" panose="02040602050305030304" pitchFamily="18" charset="0"/>
                        </a:rPr>
                        <a:t>تباركت أيها الرب إلهنا الصالح طبيب أنفسنا. بجراحتك اشفينا أيها الراعي الصالح الذي طلب الخروف الضال. يا معزى صغيري القلوب. الذي ابرأ حماة سمعان من حمتها الصعبة والنازفة الدم من مرضها القديم.</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728881E-0B8C-DFD8-13D0-6DF82638864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250506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A89FA-C476-7899-A65C-173F7B8D41B9}"/>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273F6D2-C27E-9244-A7B5-0FEF2508F6AF}"/>
              </a:ext>
            </a:extLst>
          </p:cNvPr>
          <p:cNvGraphicFramePr>
            <a:graphicFrameLocks noGrp="1"/>
          </p:cNvGraphicFramePr>
          <p:nvPr>
            <p:extLst>
              <p:ext uri="{D42A27DB-BD31-4B8C-83A1-F6EECF244321}">
                <p14:modId xmlns:p14="http://schemas.microsoft.com/office/powerpoint/2010/main" val="2263477727"/>
              </p:ext>
            </p:extLst>
          </p:nvPr>
        </p:nvGraphicFramePr>
        <p:xfrm>
          <a:off x="422987" y="504488"/>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800" b="1" kern="1200" dirty="0">
                          <a:solidFill>
                            <a:schemeClr val="tx1"/>
                          </a:solidFill>
                          <a:effectLst/>
                          <a:latin typeface="Book Antiqua" panose="02040602050305030304" pitchFamily="18" charset="0"/>
                          <a:ea typeface="+mn-ea"/>
                          <a:cs typeface="+mn-cs"/>
                        </a:rPr>
                        <a:t>Tu as libéré la fille de la Cananéenne du démon qui la tourmentait. Tu as laissé à l'endetté ce qu'il Te devait. Tu as remis les péchés de la femme adultère. Tu as justifié le publicain. Tu as accepté la confession du larron qui était à Ta droite à la fin de sa vie et lui a accordé d'entrer au paradis. Tu enlèves les péchés du monde. Tu as été cloué sur la croix par Ta propre volonté.</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latin typeface="Book Antiqua" panose="02040602050305030304" pitchFamily="18" charset="0"/>
                        </a:rPr>
                        <a:t>الذي عتق ابنة الكنعانية من الروح النجس الذي ترك للغريم الدين الذي علية الذي غفر للزانية خطاياها الذي برر العشار الذي قبل إلية اعتراف اللص في آخر حياته وانعم له بالفردوس. الذي حمل خطايا العالم الذي سمر على الصليب </a:t>
                      </a:r>
                      <a:r>
                        <a:rPr lang="ar-AE" sz="3600" b="1" dirty="0" err="1">
                          <a:latin typeface="Book Antiqua" panose="02040602050305030304" pitchFamily="18" charset="0"/>
                        </a:rPr>
                        <a:t>بارادتة</a:t>
                      </a:r>
                      <a:r>
                        <a:rPr lang="ar-AE" sz="3600" b="1" dirty="0">
                          <a:latin typeface="Book Antiqua" panose="02040602050305030304" pitchFamily="18" charset="0"/>
                        </a:rPr>
                        <a:t> وحده.</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126AB8C-E1B8-8CA6-8CC3-4942AF370FE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253996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34452689"/>
              </p:ext>
            </p:extLst>
          </p:nvPr>
        </p:nvGraphicFramePr>
        <p:xfrm>
          <a:off x="356118" y="517479"/>
          <a:ext cx="11479764" cy="5859020"/>
        </p:xfrm>
        <a:graphic>
          <a:graphicData uri="http://schemas.openxmlformats.org/drawingml/2006/table">
            <a:tbl>
              <a:tblPr firstRow="1" bandRow="1">
                <a:tableStyleId>{2D5ABB26-0587-4C30-8999-92F81FD0307C}</a:tableStyleId>
              </a:tblPr>
              <a:tblGrid>
                <a:gridCol w="6359814">
                  <a:extLst>
                    <a:ext uri="{9D8B030D-6E8A-4147-A177-3AD203B41FA5}">
                      <a16:colId xmlns:a16="http://schemas.microsoft.com/office/drawing/2014/main" val="3058262086"/>
                    </a:ext>
                  </a:extLst>
                </a:gridCol>
                <a:gridCol w="5119950">
                  <a:extLst>
                    <a:ext uri="{9D8B030D-6E8A-4147-A177-3AD203B41FA5}">
                      <a16:colId xmlns:a16="http://schemas.microsoft.com/office/drawing/2014/main" val="3296207953"/>
                    </a:ext>
                  </a:extLst>
                </a:gridCol>
              </a:tblGrid>
              <a:tr h="5859020">
                <a:tc>
                  <a:txBody>
                    <a:bodyPr/>
                    <a:lstStyle/>
                    <a:p>
                      <a:pPr marL="0" algn="just" defTabSz="914400" rtl="0" eaLnBrk="1" latinLnBrk="0" hangingPunct="1">
                        <a:lnSpc>
                          <a:spcPct val="100000"/>
                        </a:lnSpc>
                      </a:pPr>
                      <a:r>
                        <a:rPr lang="fr-FR" sz="2800" b="1" kern="1200" dirty="0">
                          <a:solidFill>
                            <a:schemeClr val="tx1"/>
                          </a:solidFill>
                          <a:effectLst/>
                          <a:latin typeface="Book Antiqua" panose="02040602050305030304" pitchFamily="18" charset="0"/>
                          <a:ea typeface="+mn-ea"/>
                          <a:cs typeface="+mn-cs"/>
                        </a:rPr>
                        <a:t>Nous T'implorons et nous Te supplions d'absoudre Ton serviteur (servante) (s) (...), ainsi que nous tous qui sommes tes serviteurs, de tous nos péchés, ceux que nous avons commis volontairement ou involontairement, en connaissance ou par inadvertance, de jour comme de nuit, que nous avons provoqués ou qui se sont imposés à nous, par pensée ou par action, émanant du corps ou de l'esprit, car Tu es un Dieu bon et ami du genre humain. </a:t>
                      </a:r>
                    </a:p>
                  </a:txBody>
                  <a:tcPr/>
                </a:tc>
                <a:tc>
                  <a:txBody>
                    <a:bodyPr/>
                    <a:lstStyle/>
                    <a:p>
                      <a:pPr algn="just" rtl="1"/>
                      <a:r>
                        <a:rPr lang="ar-AE" sz="3200" b="1" dirty="0">
                          <a:latin typeface="Book Antiqua" panose="02040602050305030304" pitchFamily="18" charset="0"/>
                        </a:rPr>
                        <a:t>نسأل ونطلب إليك ونتضرع نحوك لكي تغفر لعبدك... ولنا نحن عبيدك جميع آثامنا الذاتية وغير الذاتية. إن كان بمعرفة أو بغير معرفة. الليلية والنهارية التي أتت منا والتي وردت علينا من آخرين التي من الحواس الظاهرة أو الضمائر المخفية. التي من حركات الروح أو الجسد. لأنك إله صالح محب للبشر. </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87464AC0-EAC9-D88B-26D5-2FD3D77FAB1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696889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501795591"/>
              </p:ext>
            </p:extLst>
          </p:nvPr>
        </p:nvGraphicFramePr>
        <p:xfrm>
          <a:off x="355800" y="532067"/>
          <a:ext cx="11480400" cy="5806388"/>
        </p:xfrm>
        <a:graphic>
          <a:graphicData uri="http://schemas.openxmlformats.org/drawingml/2006/table">
            <a:tbl>
              <a:tblPr firstRow="1" bandRow="1">
                <a:tableStyleId>{2D5ABB26-0587-4C30-8999-92F81FD0307C}</a:tableStyleId>
              </a:tblPr>
              <a:tblGrid>
                <a:gridCol w="6370110">
                  <a:extLst>
                    <a:ext uri="{9D8B030D-6E8A-4147-A177-3AD203B41FA5}">
                      <a16:colId xmlns:a16="http://schemas.microsoft.com/office/drawing/2014/main" val="3058262086"/>
                    </a:ext>
                  </a:extLst>
                </a:gridCol>
                <a:gridCol w="5110290">
                  <a:extLst>
                    <a:ext uri="{9D8B030D-6E8A-4147-A177-3AD203B41FA5}">
                      <a16:colId xmlns:a16="http://schemas.microsoft.com/office/drawing/2014/main" val="3296207953"/>
                    </a:ext>
                  </a:extLst>
                </a:gridCol>
              </a:tblGrid>
              <a:tr h="5806388">
                <a:tc>
                  <a:txBody>
                    <a:bodyPr/>
                    <a:lstStyle/>
                    <a:p>
                      <a:pPr algn="just"/>
                      <a:r>
                        <a:rPr lang="fr-FR" sz="2800" b="1" kern="1200" dirty="0">
                          <a:solidFill>
                            <a:schemeClr val="tx1"/>
                          </a:solidFill>
                          <a:effectLst/>
                          <a:latin typeface="Book Antiqua" panose="02040602050305030304" pitchFamily="18" charset="0"/>
                          <a:ea typeface="+mn-ea"/>
                          <a:cs typeface="+mn-cs"/>
                        </a:rPr>
                        <a:t>Purifie-nous de toutes nos iniquités. Aide-nous et conduis-nous dans le chemin de la vie éternelle. Eloigne-nous de celui qui pourrait nous mener vers la mort éternelle. Oui, Seigneur, pardonne (...) de toutes ses fautes. Fais qu'il (elle) te loue en permanence. Qu'il (elle) agisse selon Tes commandements. Prépare-le (la, les) pour suivre le chemin du salut, protège son corps et son âme par Ta force</a:t>
                      </a:r>
                      <a:r>
                        <a:rPr lang="fr-FR" sz="3600" b="1" kern="1200" baseline="30000" dirty="0">
                          <a:solidFill>
                            <a:schemeClr val="tx1"/>
                          </a:solidFill>
                          <a:effectLst/>
                          <a:latin typeface="Book Antiqua" panose="02040602050305030304" pitchFamily="18" charset="0"/>
                          <a:ea typeface="+mn-ea"/>
                          <a:cs typeface="+mn-cs"/>
                        </a:rPr>
                        <a:t>.</a:t>
                      </a:r>
                      <a:endParaRPr lang="fr-FR" sz="4400" b="1" dirty="0">
                        <a:latin typeface="Book Antiqua" panose="02040602050305030304" pitchFamily="18" charset="0"/>
                      </a:endParaRPr>
                    </a:p>
                  </a:txBody>
                  <a:tcPr/>
                </a:tc>
                <a:tc>
                  <a:txBody>
                    <a:bodyPr/>
                    <a:lstStyle/>
                    <a:p>
                      <a:pPr algn="just" rtl="1"/>
                      <a:r>
                        <a:rPr lang="ar-AE" sz="3600" b="1" dirty="0">
                          <a:latin typeface="Book Antiqua" panose="02040602050305030304" pitchFamily="18" charset="0"/>
                        </a:rPr>
                        <a:t>طهرنا من كل زلاتنا وأهدنا وساعدنا لكي نسألك في طريق الحياة الأبدية لا طريق الموت الدهر. نعم يا رب سامح عبدك ... بجميع زلاته. واملا فاه من سبحتك. وابسط يديه إلى فعل وصاياك. وهيئ </a:t>
                      </a:r>
                      <a:r>
                        <a:rPr lang="ar-AE" sz="3600" b="1" dirty="0" err="1">
                          <a:latin typeface="Book Antiqua" panose="02040602050305030304" pitchFamily="18" charset="0"/>
                        </a:rPr>
                        <a:t>اقدامة</a:t>
                      </a:r>
                      <a:r>
                        <a:rPr lang="ar-AE" sz="3600" b="1" dirty="0">
                          <a:latin typeface="Book Antiqua" panose="02040602050305030304" pitchFamily="18" charset="0"/>
                        </a:rPr>
                        <a:t> إلى سبيل الخلاص. وحصن أعضاءه وأفكاره بقوتك.</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12444486-1091-56D6-0A5A-2EDE7033DFB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311042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4024538201"/>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Seigneur, Tu nous as dit par l'intermédiaire de tes saints apôtres : « tout ce que vous lierez sur la terre sera lié dans les cieux et tout ce que vous délierez sur la terre sera délié dans les cieux. » Tu as dit aussi : « ceux à qui vous remettrez les péchés, ils leurs seront remis. » Toi, qui n’as pas refusé à Ezéchiel la demande qu’il T’a faite à sa dernière heure,</a:t>
                      </a:r>
                    </a:p>
                  </a:txBody>
                  <a:tcPr/>
                </a:tc>
                <a:tc>
                  <a:txBody>
                    <a:bodyPr/>
                    <a:lstStyle/>
                    <a:p>
                      <a:pPr algn="just" rtl="1"/>
                      <a:r>
                        <a:rPr lang="ar-AE" sz="3600" b="1" dirty="0">
                          <a:latin typeface="Book Antiqua" panose="02040602050305030304" pitchFamily="18" charset="0"/>
                        </a:rPr>
                        <a:t>أنت قلت لنا على </a:t>
                      </a:r>
                      <a:r>
                        <a:rPr lang="ar-AE" sz="3600" b="1" dirty="0" err="1">
                          <a:latin typeface="Book Antiqua" panose="02040602050305030304" pitchFamily="18" charset="0"/>
                        </a:rPr>
                        <a:t>ايدى</a:t>
                      </a:r>
                      <a:r>
                        <a:rPr lang="ar-AE" sz="3600" b="1" dirty="0">
                          <a:latin typeface="Book Antiqua" panose="02040602050305030304" pitchFamily="18" charset="0"/>
                        </a:rPr>
                        <a:t> رسلك الأطهار: إن كل ما تربطونه على الأرض يكون مربوطا في السماوات. وما تحلونه على الأرض يكون محلولا في السماوات. وأيضا قلت إن من غفرتم له خطاياه غفرت له. وكما سمعت لحز قيا عند ضيقة نفسه في ساعة موته ولم تعرض عن طلبته.</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90E0A137-A887-8F8B-5790-B38B06A3D91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362115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9DAB-5ED8-B8C4-AFEC-69EA1FC97C2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F768490-A14C-6BF5-CC40-F89C0E818BA8}"/>
              </a:ext>
            </a:extLst>
          </p:cNvPr>
          <p:cNvGraphicFramePr>
            <a:graphicFrameLocks noGrp="1"/>
          </p:cNvGraphicFramePr>
          <p:nvPr>
            <p:extLst>
              <p:ext uri="{D42A27DB-BD31-4B8C-83A1-F6EECF244321}">
                <p14:modId xmlns:p14="http://schemas.microsoft.com/office/powerpoint/2010/main" val="134487354"/>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aie pitié de Ton serviteur (Ta servante) (tes serviteurs), même si ses (leurs) péchés se sont multipliés car Tu as ordonné de pardonner sept fois soixante dix fois. Nous Te rendons grâce pour Ta miséricorde et Ta grandeur, à Toi la gloire avec Ton Père très bon et Ton Esprit Saint vivifiant, maintenant et toujours et pour les siècles des siècles. Amen !</a:t>
                      </a:r>
                    </a:p>
                  </a:txBody>
                  <a:tcPr/>
                </a:tc>
                <a:tc>
                  <a:txBody>
                    <a:bodyPr/>
                    <a:lstStyle/>
                    <a:p>
                      <a:pPr algn="just" rtl="1"/>
                      <a:r>
                        <a:rPr lang="ar-AE" sz="3200" b="1" dirty="0">
                          <a:latin typeface="Book Antiqua" panose="02040602050305030304" pitchFamily="18" charset="0"/>
                        </a:rPr>
                        <a:t>كذلك أيضا اسمعني إنا عنا عبدك المسكين في هذه الساعة. وارحم عبدك ... وإن كانت خطاياه قد كثرت جدا لأنك أمرت بالغفران سبعين مرة سبع مرات. ونرسل الشكر لمراحمك ولعظمتك ولك المجد مع أبيك الصالح غير المبتدئ وروحك القدوس </a:t>
                      </a:r>
                      <a:r>
                        <a:rPr lang="ar-AE" sz="3200" b="1" dirty="0" err="1">
                          <a:latin typeface="Book Antiqua" panose="02040602050305030304" pitchFamily="18" charset="0"/>
                        </a:rPr>
                        <a:t>المحيى</a:t>
                      </a:r>
                      <a:r>
                        <a:rPr lang="ar-AE" sz="3200" b="1" dirty="0">
                          <a:latin typeface="Book Antiqua" panose="02040602050305030304" pitchFamily="18" charset="0"/>
                        </a:rPr>
                        <a:t>. الآن وكل أوان وإلى دهر الدهور أمين.</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46E1AB8-4859-F09D-B834-2F76C558CFF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862313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1922318" y="544683"/>
            <a:ext cx="8347364" cy="2593372"/>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Quatrième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الرابعة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ftou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endParaRPr kumimoji="0" lang="fr-FR"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
        <p:nvSpPr>
          <p:cNvPr id="6" name="ZoneTexte 5">
            <a:extLst>
              <a:ext uri="{FF2B5EF4-FFF2-40B4-BE49-F238E27FC236}">
                <a16:creationId xmlns:a16="http://schemas.microsoft.com/office/drawing/2014/main" id="{34F82843-6F86-5D7C-64DC-EBFF8126E8BA}"/>
              </a:ext>
            </a:extLst>
          </p:cNvPr>
          <p:cNvSpPr txBox="1"/>
          <p:nvPr/>
        </p:nvSpPr>
        <p:spPr>
          <a:xfrm>
            <a:off x="0" y="3429000"/>
            <a:ext cx="12192000" cy="2609112"/>
          </a:xfrm>
          <a:prstGeom prst="rect">
            <a:avLst/>
          </a:prstGeom>
          <a:noFill/>
        </p:spPr>
        <p:txBody>
          <a:bodyPr wrap="square" rtlCol="0">
            <a:spAutoFit/>
          </a:bodyPr>
          <a:lstStyle/>
          <a:p>
            <a:pPr algn="ctr">
              <a:lnSpc>
                <a:spcPct val="150000"/>
              </a:lnSpc>
            </a:pPr>
            <a:r>
              <a:rPr lang="fr-FR" sz="28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Oraison – </a:t>
            </a:r>
            <a:r>
              <a:rPr lang="ar-AE" sz="2800" b="1" dirty="0" err="1">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أوشية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5" name="Rectangle 4">
            <a:hlinkClick r:id="rId6" action="ppaction://hlinksldjump"/>
            <a:extLst>
              <a:ext uri="{FF2B5EF4-FFF2-40B4-BE49-F238E27FC236}">
                <a16:creationId xmlns:a16="http://schemas.microsoft.com/office/drawing/2014/main" id="{760A7BBB-063E-245F-67CF-870DA4B34266}"/>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7111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85327" name="Group 15"/>
          <p:cNvGraphicFramePr>
            <a:graphicFrameLocks noGrp="1"/>
          </p:cNvGraphicFramePr>
          <p:nvPr>
            <p:extLst>
              <p:ext uri="{D42A27DB-BD31-4B8C-83A1-F6EECF244321}">
                <p14:modId xmlns:p14="http://schemas.microsoft.com/office/powerpoint/2010/main" val="2507703801"/>
              </p:ext>
            </p:extLst>
          </p:nvPr>
        </p:nvGraphicFramePr>
        <p:xfrm>
          <a:off x="0" y="464757"/>
          <a:ext cx="12192000" cy="6185747"/>
        </p:xfrm>
        <a:graphic>
          <a:graphicData uri="http://schemas.openxmlformats.org/drawingml/2006/table">
            <a:tbl>
              <a:tblPr/>
              <a:tblGrid>
                <a:gridCol w="7232543">
                  <a:extLst>
                    <a:ext uri="{9D8B030D-6E8A-4147-A177-3AD203B41FA5}">
                      <a16:colId xmlns:a16="http://schemas.microsoft.com/office/drawing/2014/main" val="20000"/>
                    </a:ext>
                  </a:extLst>
                </a:gridCol>
                <a:gridCol w="4959457">
                  <a:extLst>
                    <a:ext uri="{9D8B030D-6E8A-4147-A177-3AD203B41FA5}">
                      <a16:colId xmlns:a16="http://schemas.microsoft.com/office/drawing/2014/main" val="20001"/>
                    </a:ext>
                  </a:extLst>
                </a:gridCol>
              </a:tblGrid>
              <a:tr h="2606039">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Notre Seigneur Jésus Christ,</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 jeûné pour nous,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quarante jours et quarante nuits,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Afin de nous sauver de nos péchés.</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1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ربنا يسوع المسيح،</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صام عنا،</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أربعين يوماً وأربعين ليلة،</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1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لكي يُخَلِّصنا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من خطايانا.</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79708">
                <a:tc gridSpan="2">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a:ln>
                            <a:noFill/>
                          </a:ln>
                          <a:solidFill>
                            <a:schemeClr val="tx1"/>
                          </a:solidFill>
                          <a:effectLst/>
                          <a:latin typeface="Avva_Marcos" panose="04020500000000000000" pitchFamily="82" charset="0"/>
                          <a:cs typeface="Arial" charset="0"/>
                        </a:rPr>
                        <a:t>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Pen¡ I=y=c P=,=c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ernycteuin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ejwn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n`hme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n`ehoou</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hme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n`ejwrh</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ntefcotten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9B0FCA05-CEF8-CD79-EEA3-2141BAB1840A}"/>
              </a:ext>
            </a:extLst>
          </p:cNvPr>
          <p:cNvGraphicFramePr>
            <a:graphicFrameLocks noGrp="1"/>
          </p:cNvGraphicFramePr>
          <p:nvPr>
            <p:extLst>
              <p:ext uri="{D42A27DB-BD31-4B8C-83A1-F6EECF244321}">
                <p14:modId xmlns:p14="http://schemas.microsoft.com/office/powerpoint/2010/main" val="4223383020"/>
              </p:ext>
            </p:extLst>
          </p:nvPr>
        </p:nvGraphicFramePr>
        <p:xfrm>
          <a:off x="2032000" y="50991"/>
          <a:ext cx="8128000" cy="42062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405529306"/>
                    </a:ext>
                  </a:extLst>
                </a:gridCol>
              </a:tblGrid>
              <a:tr h="420624">
                <a:tc>
                  <a:txBody>
                    <a:bodyPr/>
                    <a:lstStyle/>
                    <a:p>
                      <a:pPr algn="ctr">
                        <a:lnSpc>
                          <a:spcPct val="90000"/>
                        </a:lnSpc>
                        <a:spcBef>
                          <a:spcPct val="0"/>
                        </a:spcBef>
                      </a:pPr>
                      <a:r>
                        <a:rPr lang="fr-CA" sz="2400" b="1" dirty="0">
                          <a:solidFill>
                            <a:schemeClr val="tx1"/>
                          </a:solidFill>
                          <a:latin typeface="Book Antiqua" panose="02040602050305030304" pitchFamily="18" charset="0"/>
                        </a:rPr>
                        <a:t>Le grand Carême</a:t>
                      </a:r>
                      <a:r>
                        <a:rPr lang="en-CA" sz="2400" b="1" dirty="0">
                          <a:solidFill>
                            <a:schemeClr val="tx1"/>
                          </a:solidFill>
                        </a:rPr>
                        <a:t> – </a:t>
                      </a:r>
                      <a:r>
                        <a:rPr lang="ar-EG" sz="2400" b="1" dirty="0">
                          <a:solidFill>
                            <a:schemeClr val="tx1"/>
                          </a:solidFill>
                        </a:rPr>
                        <a:t>الصوم الكبير</a:t>
                      </a:r>
                      <a:endParaRPr lang="fr-CA" sz="2400" b="1" dirty="0">
                        <a:solidFill>
                          <a:schemeClr val="tx1"/>
                        </a:solidFill>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303385"/>
                  </a:ext>
                </a:extLst>
              </a:tr>
            </a:tbl>
          </a:graphicData>
        </a:graphic>
      </p:graphicFrame>
      <p:sp>
        <p:nvSpPr>
          <p:cNvPr id="4" name="Rectangle 3">
            <a:hlinkClick r:id="rId3" action="ppaction://hlinksldjump"/>
            <a:extLst>
              <a:ext uri="{FF2B5EF4-FFF2-40B4-BE49-F238E27FC236}">
                <a16:creationId xmlns:a16="http://schemas.microsoft.com/office/drawing/2014/main" id="{551E3737-38CE-45C2-BDD5-2F5420E30D0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2621936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5212D-BC43-F225-3B68-69B071D456E4}"/>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CA405951-59B3-5096-F61E-B5517450344F}"/>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6E1C008D-93FF-4A32-7CF1-0174C566CD9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406544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6A16-AFF3-4BD1-8424-FC3353DDA927}"/>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38CBB47D-A501-2392-E684-5A1C3C01EC78}"/>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CE2FDE7E-F844-D61F-D6DA-2BA5417083D7}"/>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2" name="Rectangle 1">
            <a:hlinkClick r:id="rId2" action="ppaction://hlinksldjump"/>
            <a:extLst>
              <a:ext uri="{FF2B5EF4-FFF2-40B4-BE49-F238E27FC236}">
                <a16:creationId xmlns:a16="http://schemas.microsoft.com/office/drawing/2014/main" id="{C7CE62BD-81D3-02E3-9B7E-94D094DA9BC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247226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BAA2-9AC2-CEF0-80B6-053DD1DCACCA}"/>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835F959A-A4E5-E905-BC46-5B2C12681AF8}"/>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036A1424-5529-1E79-36C6-F5E1EE1EABF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587508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4523B637-77B4-36C5-ABB3-C0364DA9C77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642D1F3E-E3E5-3074-8449-2872F8E8155C}"/>
              </a:ext>
            </a:extLst>
          </p:cNvPr>
          <p:cNvGraphicFramePr>
            <a:graphicFrameLocks noGrp="1"/>
          </p:cNvGraphicFramePr>
          <p:nvPr>
            <p:extLst>
              <p:ext uri="{D42A27DB-BD31-4B8C-83A1-F6EECF244321}">
                <p14:modId xmlns:p14="http://schemas.microsoft.com/office/powerpoint/2010/main" val="3065074230"/>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وأيضاً فلنسأل الله ضابط الكل أبا ربنا وإلهنا ومخلصنا يسوع المسيح،</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نسأل ونطلب من صلاحك يا محب البشر،</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1386034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extLst>
              <p:ext uri="{D42A27DB-BD31-4B8C-83A1-F6EECF244321}">
                <p14:modId xmlns:p14="http://schemas.microsoft.com/office/powerpoint/2010/main" val="3093415686"/>
              </p:ext>
            </p:extLst>
          </p:nvPr>
        </p:nvGraphicFramePr>
        <p:xfrm>
          <a:off x="-1" y="1865966"/>
          <a:ext cx="12192001" cy="3452482"/>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34524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9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Ari`vmeu`i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pipanjwj</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penkahi</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pekbwk</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endParaRPr kumimoji="0" lang="en-US" sz="29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chemeClr val="tx1"/>
                          </a:solidFill>
                          <a:effectLst/>
                          <a:latin typeface="Book Antiqua" panose="02040602050305030304" pitchFamily="18" charset="0"/>
                          <a:cs typeface="Arial" charset="0"/>
                        </a:rPr>
                        <a:t>Souviens-Toi Seigneur, du président de notre terre, ton serviteur.</a:t>
                      </a:r>
                      <a:endParaRPr kumimoji="0" lang="fr-CA"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أذكر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يارب</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رﺌﻴﺱ</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أرضنا عبدك.</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extLst>
              <p:ext uri="{D42A27DB-BD31-4B8C-83A1-F6EECF244321}">
                <p14:modId xmlns:p14="http://schemas.microsoft.com/office/powerpoint/2010/main" val="3722989194"/>
              </p:ext>
            </p:extLst>
          </p:nvPr>
        </p:nvGraphicFramePr>
        <p:xfrm>
          <a:off x="2421465" y="765111"/>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1" u="none" strike="noStrike" cap="none" normalizeH="0" baseline="0" dirty="0">
                          <a:ln>
                            <a:noFill/>
                          </a:ln>
                          <a:solidFill>
                            <a:schemeClr val="tx1"/>
                          </a:solidFill>
                          <a:effectLst/>
                          <a:latin typeface="Book Antiqua" panose="02040602050305030304" pitchFamily="18" charset="0"/>
                        </a:rPr>
                        <a:t>Oraison du président - </a:t>
                      </a:r>
                      <a:r>
                        <a:rPr kumimoji="0" lang="ar-EG" sz="2400" b="1" u="none" strike="noStrike" cap="none" normalizeH="0" baseline="0" dirty="0" err="1">
                          <a:ln>
                            <a:noFill/>
                          </a:ln>
                          <a:solidFill>
                            <a:schemeClr val="tx1"/>
                          </a:solidFill>
                          <a:effectLst/>
                        </a:rPr>
                        <a:t>أوشية</a:t>
                      </a:r>
                      <a:r>
                        <a:rPr kumimoji="0" lang="ar-EG" sz="2400" b="1" u="none" strike="noStrike" cap="none" normalizeH="0" baseline="0" dirty="0">
                          <a:ln>
                            <a:noFill/>
                          </a:ln>
                          <a:solidFill>
                            <a:schemeClr val="tx1"/>
                          </a:solidFill>
                          <a:effectLst/>
                        </a:rPr>
                        <a:t> </a:t>
                      </a:r>
                      <a:r>
                        <a:rPr kumimoji="0" lang="ar-EG" sz="2400" b="1" u="none" strike="noStrike" cap="none" normalizeH="0" baseline="0" dirty="0" err="1">
                          <a:ln>
                            <a:noFill/>
                          </a:ln>
                          <a:solidFill>
                            <a:schemeClr val="tx1"/>
                          </a:solidFill>
                          <a:effectLst/>
                        </a:rPr>
                        <a:t>الرأيس</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3A2E6043-1019-266A-231B-591C5DE2931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5336142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1579770633"/>
              </p:ext>
            </p:extLst>
          </p:nvPr>
        </p:nvGraphicFramePr>
        <p:xfrm>
          <a:off x="0" y="633296"/>
          <a:ext cx="12192000" cy="5878286"/>
        </p:xfrm>
        <a:graphic>
          <a:graphicData uri="http://schemas.openxmlformats.org/drawingml/2006/table">
            <a:tbl>
              <a:tblPr/>
              <a:tblGrid>
                <a:gridCol w="4401225">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24136">
                  <a:extLst>
                    <a:ext uri="{9D8B030D-6E8A-4147-A177-3AD203B41FA5}">
                      <a16:colId xmlns:a16="http://schemas.microsoft.com/office/drawing/2014/main" val="20002"/>
                    </a:ext>
                  </a:extLst>
                </a:gridCol>
              </a:tblGrid>
              <a:tr h="587828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Twbh</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hina</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a:solidFill>
                            <a:schemeClr val="tx1"/>
                          </a:solidFill>
                          <a:effectLst/>
                          <a:latin typeface="CS Avva Shenouda" panose="020B7200000000000000" pitchFamily="34" charset="0"/>
                          <a:ea typeface="Times New Roman" panose="02020603050405020304" pitchFamily="18" charset="0"/>
                          <a:cs typeface="Arial" panose="020B0604020202020204" pitchFamily="34"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Pi`&lt;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rictoc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Pennou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tyiten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nhannai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hanmetsenhyt</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mpek`m;o</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nniexouci`a</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et`amahi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ntef­ermalazin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m­pouhyt</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b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b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e­qoun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eron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e­pi`aga;on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ncyou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niben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nennobi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nan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ebol</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algn="just"/>
                      <a:r>
                        <a:rPr kumimoji="0" lang="fr-FR" sz="2800" b="1" i="0" u="none" strike="noStrike" cap="none" normalizeH="0" baseline="0" dirty="0">
                          <a:ln>
                            <a:noFill/>
                          </a:ln>
                          <a:solidFill>
                            <a:schemeClr val="tx1"/>
                          </a:solidFill>
                          <a:effectLst/>
                          <a:latin typeface="Book Antiqua" panose="02040602050305030304" pitchFamily="18" charset="0"/>
                          <a:cs typeface="Arial" charset="0"/>
                        </a:rPr>
                        <a:t>Implorez pour que le Christ notre Dieu inspire la pitié et la compassion à ceux qui nous gouvernent. Qu’Il attendrisse leur cœur envers nous par la bonté en tout temps et qu’Il nous pardonne nos péchés.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اطلبوا لكي يعطينا المسيح</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إلهنا رحمة ورأفة أمام</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السلاطين الأعزاء وُيعطف</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قلوبهم علينا بالصلاح في</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كل حين ويغفر لنا</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خطايانا.</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51DC48B-92A6-BE9B-596F-83048100C02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129829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extLst>
              <p:ext uri="{D42A27DB-BD31-4B8C-83A1-F6EECF244321}">
                <p14:modId xmlns:p14="http://schemas.microsoft.com/office/powerpoint/2010/main" val="64136546"/>
              </p:ext>
            </p:extLst>
          </p:nvPr>
        </p:nvGraphicFramePr>
        <p:xfrm>
          <a:off x="-8468" y="699796"/>
          <a:ext cx="12208935" cy="5504688"/>
        </p:xfrm>
        <a:graphic>
          <a:graphicData uri="http://schemas.openxmlformats.org/drawingml/2006/table">
            <a:tbl>
              <a:tblPr/>
              <a:tblGrid>
                <a:gridCol w="4426987">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15309">
                  <a:extLst>
                    <a:ext uri="{9D8B030D-6E8A-4147-A177-3AD203B41FA5}">
                      <a16:colId xmlns:a16="http://schemas.microsoft.com/office/drawing/2014/main" val="20002"/>
                    </a:ext>
                  </a:extLst>
                </a:gridCol>
              </a:tblGrid>
              <a:tr h="456266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Kuri`e</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 `</a:t>
                      </a: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ele`ycon</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a:solidFill>
                            <a:schemeClr val="bg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Areh</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erof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q‘en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ouhiryny</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oume;myi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oumetjwri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Marou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nejwou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naf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nje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nibarbaroc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nie;noc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nye;ouws</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b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b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n­nibwtc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`‘proc ;y`</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ete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wn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n­eu;eni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Le peuple :</a:t>
                      </a:r>
                      <a:r>
                        <a:rPr kumimoji="0" lang="en-US"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Book Antiqua" panose="02040602050305030304" pitchFamily="18" charset="0"/>
                          <a:ea typeface="+mn-ea"/>
                          <a:cs typeface="Arial" charset="0"/>
                        </a:rPr>
                        <a:t>Pitié</a:t>
                      </a:r>
                      <a:r>
                        <a:rPr kumimoji="0" lang="en-US"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 Seigneur.</a:t>
                      </a:r>
                      <a:endParaRPr kumimoji="0" lang="fr-CA"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Préserve-le et donne-lui la paix, la justice et la puissance.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Que lui soit soumis tous les peuples barbares : les nations qui souhaitent la guerre contre nous. </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الشعب :</a:t>
                      </a:r>
                      <a:endParaRPr kumimoji="0" lang="ar-EG"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يا ربُ ارحم.</a:t>
                      </a:r>
                      <a:endParaRPr kumimoji="0" lang="fr-FR"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احفظه بسلامة وعدلٍ</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وجبروتٍ.</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ولتخضع له كل البربر</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الأمم الذين يريدون</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الحروب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جميع ما لنا من الخصب.</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67E8AB2-1708-8345-5860-A410CCE3E25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4112311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extLst>
              <p:ext uri="{D42A27DB-BD31-4B8C-83A1-F6EECF244321}">
                <p14:modId xmlns:p14="http://schemas.microsoft.com/office/powerpoint/2010/main" val="3119480184"/>
              </p:ext>
            </p:extLst>
          </p:nvPr>
        </p:nvGraphicFramePr>
        <p:xfrm>
          <a:off x="0" y="475972"/>
          <a:ext cx="12192000" cy="6236208"/>
        </p:xfrm>
        <a:graphic>
          <a:graphicData uri="http://schemas.openxmlformats.org/drawingml/2006/table">
            <a:tbl>
              <a:tblPr/>
              <a:tblGrid>
                <a:gridCol w="4368800">
                  <a:extLst>
                    <a:ext uri="{9D8B030D-6E8A-4147-A177-3AD203B41FA5}">
                      <a16:colId xmlns:a16="http://schemas.microsoft.com/office/drawing/2014/main" val="20000"/>
                    </a:ext>
                  </a:extLst>
                </a:gridCol>
                <a:gridCol w="4448629">
                  <a:extLst>
                    <a:ext uri="{9D8B030D-6E8A-4147-A177-3AD203B41FA5}">
                      <a16:colId xmlns:a16="http://schemas.microsoft.com/office/drawing/2014/main" val="20001"/>
                    </a:ext>
                  </a:extLst>
                </a:gridCol>
                <a:gridCol w="3374571">
                  <a:extLst>
                    <a:ext uri="{9D8B030D-6E8A-4147-A177-3AD203B41FA5}">
                      <a16:colId xmlns:a16="http://schemas.microsoft.com/office/drawing/2014/main" val="20002"/>
                    </a:ext>
                  </a:extLst>
                </a:gridCol>
              </a:tblGrid>
              <a:tr h="54197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Caji</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e`qryi</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epefhyt</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e;be</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hiryny</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nte</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tekou</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`‘i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mmauatc</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e;ouab</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nka;oliky</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`n‘</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apoctoliky</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nek</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klyci</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Myic</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naf</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emeu`i</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ehan­hi­rynikon</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eqoun</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eron</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 nem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eqoun</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e­pekran</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32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e;ouab</a:t>
                      </a:r>
                      <a:r>
                        <a:rPr kumimoji="0" lang="fr-FR" sz="32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t>
                      </a:r>
                      <a:endParaRPr kumimoji="0" lang="en-US" sz="32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Inspire son cœur pour la paix de Ton Église une, unique, sainte, universelle et apostolique.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ses pensées soient remplies de paix pour nous et pour Ton Saint Nom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تكلم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قلبه من أجل سلامة كنيستك الواحدة الوحيدة المقدسة الجامعة الرسولية.</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أعطه أن يفكر بالسلام فينا وفى اسمك القدوس.</a:t>
                      </a:r>
                      <a:endParaRPr kumimoji="0" lang="fr-FR" sz="1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576765FE-EB44-79C8-5289-BCF66373C57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640259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476133818"/>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5" name="Rectangle 4">
            <a:hlinkClick r:id="rId3" action="ppaction://hlinksldjump"/>
            <a:extLst>
              <a:ext uri="{FF2B5EF4-FFF2-40B4-BE49-F238E27FC236}">
                <a16:creationId xmlns:a16="http://schemas.microsoft.com/office/drawing/2014/main" id="{C6CA61C9-FE29-3EF8-1B4F-2A256999FA0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984435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819440809"/>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Romains 8 : 14 - 21</a:t>
                      </a:r>
                    </a:p>
                    <a:p>
                      <a:pPr algn="just"/>
                      <a:r>
                        <a:rPr lang="fr-FR" sz="3200" b="1" kern="1200" baseline="30000" dirty="0">
                          <a:solidFill>
                            <a:schemeClr val="tx1"/>
                          </a:solidFill>
                          <a:effectLst/>
                          <a:latin typeface="Book Antiqua" panose="02040602050305030304" pitchFamily="18" charset="0"/>
                          <a:ea typeface="+mn-ea"/>
                          <a:cs typeface="+mn-cs"/>
                        </a:rPr>
                        <a:t>14</a:t>
                      </a:r>
                      <a:r>
                        <a:rPr lang="fr-FR" sz="3200" b="1" kern="1200" dirty="0">
                          <a:solidFill>
                            <a:schemeClr val="tx1"/>
                          </a:solidFill>
                          <a:effectLst/>
                          <a:latin typeface="Book Antiqua" panose="02040602050305030304" pitchFamily="18" charset="0"/>
                          <a:ea typeface="+mn-ea"/>
                          <a:cs typeface="+mn-cs"/>
                        </a:rPr>
                        <a:t> En effet, tous ceux qui se laissent conduire par l'Esprit de Dieu, ceux-là sont fils de Dieu. </a:t>
                      </a:r>
                      <a:r>
                        <a:rPr lang="fr-FR" sz="3200" b="1" kern="1200" baseline="30000" dirty="0">
                          <a:solidFill>
                            <a:schemeClr val="tx1"/>
                          </a:solidFill>
                          <a:effectLst/>
                          <a:latin typeface="Book Antiqua" panose="02040602050305030304" pitchFamily="18" charset="0"/>
                          <a:ea typeface="+mn-ea"/>
                          <a:cs typeface="+mn-cs"/>
                        </a:rPr>
                        <a:t>15</a:t>
                      </a:r>
                      <a:r>
                        <a:rPr lang="fr-FR" sz="3200" b="1" kern="1200" dirty="0">
                          <a:solidFill>
                            <a:schemeClr val="tx1"/>
                          </a:solidFill>
                          <a:effectLst/>
                          <a:latin typeface="Book Antiqua" panose="02040602050305030304" pitchFamily="18" charset="0"/>
                          <a:ea typeface="+mn-ea"/>
                          <a:cs typeface="+mn-cs"/>
                        </a:rPr>
                        <a:t> L'Esprit que vous avez reçu ne fait pas de vous des esclaves, des gens qui ont encore peur</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c'est un Esprit qui fait de vous des fils</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poussés par cet Esprit, nous crions vers le Père en l'appelant</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a:t>
                      </a:r>
                      <a:r>
                        <a:rPr lang="fr-FR" sz="3200" b="1" i="1" kern="1200" dirty="0">
                          <a:solidFill>
                            <a:schemeClr val="tx1"/>
                          </a:solidFill>
                          <a:effectLst/>
                          <a:latin typeface="Book Antiqua" panose="02040602050305030304" pitchFamily="18" charset="0"/>
                          <a:ea typeface="+mn-ea"/>
                          <a:cs typeface="+mn-cs"/>
                        </a:rPr>
                        <a:t>« Abba ! »</a:t>
                      </a:r>
                      <a:endParaRPr lang="fr-FR" sz="32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رومية 8 : 14 – 21</a:t>
                      </a:r>
                      <a:endParaRPr lang="fr-FR" sz="2400" b="1" u="sng" dirty="0">
                        <a:latin typeface="Book Antiqua" panose="02040602050305030304" pitchFamily="18" charset="0"/>
                      </a:endParaRPr>
                    </a:p>
                    <a:p>
                      <a:pPr algn="just" rtl="1"/>
                      <a:r>
                        <a:rPr lang="ar-AE" sz="4800" b="1" dirty="0"/>
                        <a:t>لأن كل الذين ينقادون بروح الله </a:t>
                      </a:r>
                      <a:r>
                        <a:rPr lang="ar-AE" sz="4800" b="1" dirty="0" err="1"/>
                        <a:t>فألائك</a:t>
                      </a:r>
                      <a:r>
                        <a:rPr lang="ar-AE" sz="4800" b="1" dirty="0"/>
                        <a:t> هم ابناء الله. اذ لم تأخذوا روح العبودية أيضا للخوف، بل أخذتم روح التبني الذي به نصرخ يا أبانا الآب.</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3C186BA-13D0-19AA-A764-4CA01F964A7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6294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22900" name="Group 20"/>
          <p:cNvGraphicFramePr>
            <a:graphicFrameLocks noGrp="1"/>
          </p:cNvGraphicFramePr>
          <p:nvPr>
            <p:extLst>
              <p:ext uri="{D42A27DB-BD31-4B8C-83A1-F6EECF244321}">
                <p14:modId xmlns:p14="http://schemas.microsoft.com/office/powerpoint/2010/main" val="381013858"/>
              </p:ext>
            </p:extLst>
          </p:nvPr>
        </p:nvGraphicFramePr>
        <p:xfrm>
          <a:off x="0" y="533400"/>
          <a:ext cx="12192000" cy="5791200"/>
        </p:xfrm>
        <a:graphic>
          <a:graphicData uri="http://schemas.openxmlformats.org/drawingml/2006/table">
            <a:tbl>
              <a:tblPr/>
              <a:tblGrid>
                <a:gridCol w="6803183">
                  <a:extLst>
                    <a:ext uri="{9D8B030D-6E8A-4147-A177-3AD203B41FA5}">
                      <a16:colId xmlns:a16="http://schemas.microsoft.com/office/drawing/2014/main" val="20000"/>
                    </a:ext>
                  </a:extLst>
                </a:gridCol>
                <a:gridCol w="5388817">
                  <a:extLst>
                    <a:ext uri="{9D8B030D-6E8A-4147-A177-3AD203B41FA5}">
                      <a16:colId xmlns:a16="http://schemas.microsoft.com/office/drawing/2014/main" val="633043703"/>
                    </a:ext>
                  </a:extLst>
                </a:gridCol>
              </a:tblGrid>
              <a:tr h="244207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nous aussi jeûnons,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Avec pureté et piété,</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Et prions,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En s’écriant et en disant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ونحن أيضاً فلنَصُمْ،</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بطهارةٍ وبِرِّ،</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ونُصلِّي،</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صارخين قائلين</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912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`Anon hwn marenernycteuin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qen outoubo nem oumeymyi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ouoh `ntener`proce,ecye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enws `ebol enjw `mmoc @</a:t>
                      </a:r>
                    </a:p>
                  </a:txBody>
                  <a:tcPr marL="120000" marR="120000" marT="0" marB="0"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5581253D-340A-824C-825B-4712066350C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562349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191D-DFED-9AF8-0505-B89DA543236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CE08154-2853-3195-0F0C-2C6842EAB670}"/>
              </a:ext>
            </a:extLst>
          </p:cNvPr>
          <p:cNvGraphicFramePr>
            <a:graphicFrameLocks noGrp="1"/>
          </p:cNvGraphicFramePr>
          <p:nvPr>
            <p:extLst>
              <p:ext uri="{D42A27DB-BD31-4B8C-83A1-F6EECF244321}">
                <p14:modId xmlns:p14="http://schemas.microsoft.com/office/powerpoint/2010/main" val="233530909"/>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16</a:t>
                      </a:r>
                      <a:r>
                        <a:rPr lang="fr-FR" sz="3600" b="1" kern="1200" dirty="0">
                          <a:solidFill>
                            <a:schemeClr val="tx1"/>
                          </a:solidFill>
                          <a:effectLst/>
                          <a:latin typeface="Book Antiqua" panose="02040602050305030304" pitchFamily="18" charset="0"/>
                          <a:ea typeface="+mn-ea"/>
                          <a:cs typeface="+mn-cs"/>
                        </a:rPr>
                        <a:t> C'est donc l'Esprit Saint lui-même qui affirme à notre esprit que nous sommes enfants de Dieu. </a:t>
                      </a:r>
                      <a:r>
                        <a:rPr lang="fr-FR" sz="3600" b="1" kern="1200" baseline="30000" dirty="0">
                          <a:solidFill>
                            <a:schemeClr val="tx1"/>
                          </a:solidFill>
                          <a:effectLst/>
                          <a:latin typeface="Book Antiqua" panose="02040602050305030304" pitchFamily="18" charset="0"/>
                          <a:ea typeface="+mn-ea"/>
                          <a:cs typeface="+mn-cs"/>
                        </a:rPr>
                        <a:t>17</a:t>
                      </a:r>
                      <a:r>
                        <a:rPr lang="fr-FR" sz="3600" b="1" kern="1200" dirty="0">
                          <a:solidFill>
                            <a:schemeClr val="tx1"/>
                          </a:solidFill>
                          <a:effectLst/>
                          <a:latin typeface="Book Antiqua" panose="02040602050305030304" pitchFamily="18" charset="0"/>
                          <a:ea typeface="+mn-ea"/>
                          <a:cs typeface="+mn-cs"/>
                        </a:rPr>
                        <a:t> Puisque nous sommes ses enfants, nous sommes aussi ses héritiers ; héritiers de Dieu, héritiers avec le Christ, si nous souffrons avec lui pour être avec lui dans la gloire.</a:t>
                      </a:r>
                      <a:endParaRPr lang="fr-FR" sz="3600" b="1" dirty="0">
                        <a:latin typeface="Book Antiqua" panose="02040602050305030304" pitchFamily="18" charset="0"/>
                      </a:endParaRPr>
                    </a:p>
                  </a:txBody>
                  <a:tcPr/>
                </a:tc>
                <a:tc>
                  <a:txBody>
                    <a:bodyPr/>
                    <a:lstStyle/>
                    <a:p>
                      <a:pPr algn="just" rtl="1"/>
                      <a:r>
                        <a:rPr lang="ar-AE" sz="4800" b="1" dirty="0"/>
                        <a:t>الروح نفسه أيضا يشهد لأرواحنا أننا أولاد الله. فان كنا أولادا </a:t>
                      </a:r>
                      <a:r>
                        <a:rPr lang="ar-AE" sz="4800" b="1" dirty="0" err="1"/>
                        <a:t>فاننا</a:t>
                      </a:r>
                      <a:r>
                        <a:rPr lang="ar-AE" sz="4800" b="1" dirty="0"/>
                        <a:t> ورثة أيضا، ورثة الله ووارثون مع المسيح. إن كنا نتألم معه لكي نتمجد ايضاً معه.</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30F5676-3987-AE2F-EC3C-421FC2C4308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445524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05792497"/>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100" b="1" kern="1200" baseline="30000" dirty="0">
                          <a:solidFill>
                            <a:schemeClr val="tx1"/>
                          </a:solidFill>
                          <a:effectLst/>
                          <a:latin typeface="Book Antiqua" panose="02040602050305030304" pitchFamily="18" charset="0"/>
                          <a:ea typeface="+mn-ea"/>
                          <a:cs typeface="+mn-cs"/>
                        </a:rPr>
                        <a:t>18</a:t>
                      </a:r>
                      <a:r>
                        <a:rPr lang="fr-FR" sz="3100" b="1" kern="1200" dirty="0">
                          <a:solidFill>
                            <a:schemeClr val="tx1"/>
                          </a:solidFill>
                          <a:effectLst/>
                          <a:latin typeface="Book Antiqua" panose="02040602050305030304" pitchFamily="18" charset="0"/>
                          <a:ea typeface="+mn-ea"/>
                          <a:cs typeface="+mn-cs"/>
                        </a:rPr>
                        <a:t> J'estime donc qu'il n'y a pas de commune mesure entre les souffrances du temps présent et la gloire que Dieu va bientôt révéler en nous. </a:t>
                      </a:r>
                      <a:r>
                        <a:rPr lang="fr-FR" sz="3100" b="1" kern="1200" baseline="30000" dirty="0">
                          <a:solidFill>
                            <a:schemeClr val="tx1"/>
                          </a:solidFill>
                          <a:effectLst/>
                          <a:latin typeface="Book Antiqua" panose="02040602050305030304" pitchFamily="18" charset="0"/>
                          <a:ea typeface="+mn-ea"/>
                          <a:cs typeface="+mn-cs"/>
                        </a:rPr>
                        <a:t>19</a:t>
                      </a:r>
                      <a:r>
                        <a:rPr lang="fr-FR" sz="3100" b="1" kern="1200" dirty="0">
                          <a:solidFill>
                            <a:schemeClr val="tx1"/>
                          </a:solidFill>
                          <a:effectLst/>
                          <a:latin typeface="Book Antiqua" panose="02040602050305030304" pitchFamily="18" charset="0"/>
                          <a:ea typeface="+mn-ea"/>
                          <a:cs typeface="+mn-cs"/>
                        </a:rPr>
                        <a:t> En effet, la création aspire de toutes ses forces à voir cette révélation des fils de Dieu. </a:t>
                      </a:r>
                      <a:r>
                        <a:rPr lang="fr-FR" sz="3100" b="1" kern="1200" baseline="30000" dirty="0">
                          <a:solidFill>
                            <a:schemeClr val="tx1"/>
                          </a:solidFill>
                          <a:effectLst/>
                          <a:latin typeface="Book Antiqua" panose="02040602050305030304" pitchFamily="18" charset="0"/>
                          <a:ea typeface="+mn-ea"/>
                          <a:cs typeface="+mn-cs"/>
                        </a:rPr>
                        <a:t>20</a:t>
                      </a:r>
                      <a:r>
                        <a:rPr lang="fr-FR" sz="3100" b="1" kern="1200" dirty="0">
                          <a:solidFill>
                            <a:schemeClr val="tx1"/>
                          </a:solidFill>
                          <a:effectLst/>
                          <a:latin typeface="Book Antiqua" panose="02040602050305030304" pitchFamily="18" charset="0"/>
                          <a:ea typeface="+mn-ea"/>
                          <a:cs typeface="+mn-cs"/>
                        </a:rPr>
                        <a:t> Car la création a été livrée au pouvoir du néant, non parce qu'elle l'a voulu, mais à cause de celui qui l'a livrée à ce pouvoir.</a:t>
                      </a:r>
                    </a:p>
                  </a:txBody>
                  <a:tcPr/>
                </a:tc>
                <a:tc>
                  <a:txBody>
                    <a:bodyPr/>
                    <a:lstStyle/>
                    <a:p>
                      <a:pPr algn="just" rtl="1"/>
                      <a:r>
                        <a:rPr lang="ar-AE" sz="4800" b="1" dirty="0">
                          <a:latin typeface="Book Antiqua" panose="02040602050305030304" pitchFamily="18" charset="0"/>
                        </a:rPr>
                        <a:t>فأني أحسب أن آلام الزمان الحاضر لا يقاس بالمجد العتيد أن يستعلن فينا. لأن انتظار الخليقة يتوقع استعلان ابناء الله اذ أخضعت الخليقة للباطل</a:t>
                      </a:r>
                      <a:r>
                        <a:rPr lang="fr-FR" sz="4800" b="1" dirty="0">
                          <a:latin typeface="Book Antiqua" panose="02040602050305030304" pitchFamily="18" charset="0"/>
                        </a:rPr>
                        <a:t>.</a:t>
                      </a:r>
                      <a:endParaRPr lang="ar-AE" sz="48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A87617A-D2A1-AA51-C6EC-C48055303B3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707173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302F4-05F8-C08A-4537-F37437504C4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5BA9E22-72DE-FC12-84ED-BEFA2F340CCF}"/>
              </a:ext>
            </a:extLst>
          </p:cNvPr>
          <p:cNvGraphicFramePr>
            <a:graphicFrameLocks noGrp="1"/>
          </p:cNvGraphicFramePr>
          <p:nvPr>
            <p:extLst>
              <p:ext uri="{D42A27DB-BD31-4B8C-83A1-F6EECF244321}">
                <p14:modId xmlns:p14="http://schemas.microsoft.com/office/powerpoint/2010/main" val="1587247657"/>
              </p:ext>
            </p:extLst>
          </p:nvPr>
        </p:nvGraphicFramePr>
        <p:xfrm>
          <a:off x="422987" y="522271"/>
          <a:ext cx="11346026" cy="5639538"/>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639538">
                <a:tc>
                  <a:txBody>
                    <a:bodyPr/>
                    <a:lstStyle/>
                    <a:p>
                      <a:pPr algn="just"/>
                      <a:r>
                        <a:rPr lang="fr-FR" sz="3600" b="1" kern="1200" dirty="0">
                          <a:solidFill>
                            <a:schemeClr val="tx1"/>
                          </a:solidFill>
                          <a:effectLst/>
                          <a:latin typeface="Book Antiqua" panose="02040602050305030304" pitchFamily="18" charset="0"/>
                          <a:ea typeface="+mn-ea"/>
                          <a:cs typeface="+mn-cs"/>
                        </a:rPr>
                        <a:t>Pourtant, elle a gardé l'espérance </a:t>
                      </a:r>
                      <a:r>
                        <a:rPr lang="fr-FR" sz="3600" b="1" kern="1200" baseline="30000" dirty="0">
                          <a:solidFill>
                            <a:schemeClr val="tx1"/>
                          </a:solidFill>
                          <a:effectLst/>
                          <a:latin typeface="Book Antiqua" panose="02040602050305030304" pitchFamily="18" charset="0"/>
                          <a:ea typeface="+mn-ea"/>
                          <a:cs typeface="+mn-cs"/>
                        </a:rPr>
                        <a:t>21</a:t>
                      </a:r>
                      <a:r>
                        <a:rPr lang="fr-FR" sz="3600" b="1" kern="1200" dirty="0">
                          <a:solidFill>
                            <a:schemeClr val="tx1"/>
                          </a:solidFill>
                          <a:effectLst/>
                          <a:latin typeface="Book Antiqua" panose="02040602050305030304" pitchFamily="18" charset="0"/>
                          <a:ea typeface="+mn-ea"/>
                          <a:cs typeface="+mn-cs"/>
                        </a:rPr>
                        <a:t> d'être, elle aussi, libérée de l'esclavage, de la dégradation inévitable, pour connaître la liberté, la gloire des enfants de Dieu.</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ليس طوعا بل من أجل الذي أخضعها على الرجاء لأن الخليقة نفسها أيضا ستعتق من عبودية الفساد الى حرية مجد أولاد الله.</a:t>
                      </a:r>
                      <a:endParaRPr lang="fr-FR" sz="4400" b="1" dirty="0">
                        <a:latin typeface="Book Antiqua" panose="02040602050305030304" pitchFamily="18" charset="0"/>
                      </a:endParaRPr>
                    </a:p>
                    <a:p>
                      <a:pPr algn="just" rtl="1"/>
                      <a:endParaRPr lang="fr-FR" sz="4400" b="1" dirty="0">
                        <a:latin typeface="Book Antiqua" panose="02040602050305030304" pitchFamily="18" charset="0"/>
                      </a:endParaRPr>
                    </a:p>
                    <a:p>
                      <a:pPr algn="just" rtl="1"/>
                      <a:r>
                        <a:rPr lang="ar-AE" sz="4400" b="1" dirty="0">
                          <a:solidFill>
                            <a:srgbClr val="C00000"/>
                          </a:solidFill>
                          <a:latin typeface="Book Antiqua" panose="02040602050305030304" pitchFamily="18" charset="0"/>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6B91778F-CF18-4623-DA9C-38195AB1FAD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981842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3021093137"/>
              </p:ext>
            </p:extLst>
          </p:nvPr>
        </p:nvGraphicFramePr>
        <p:xfrm>
          <a:off x="408991" y="1406560"/>
          <a:ext cx="11374017" cy="4516009"/>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4516009">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C97F0B49-5BA5-45C6-DE69-63F55B2AC52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65885201"/>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91183476"/>
              </p:ext>
            </p:extLst>
          </p:nvPr>
        </p:nvGraphicFramePr>
        <p:xfrm>
          <a:off x="399662" y="854983"/>
          <a:ext cx="11392676" cy="5829808"/>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582980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BF321B11-C177-11E9-9146-C5E0CFA92A1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30907793"/>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1409842547"/>
              </p:ext>
            </p:extLst>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a:t>
                      </a:r>
                      <a:br>
                        <a:rPr kumimoji="0" lang="fr-FR" sz="4000" b="1" i="0" u="none" strike="noStrike" cap="none" normalizeH="0" baseline="0" dirty="0">
                          <a:ln>
                            <a:noFill/>
                          </a:ln>
                          <a:solidFill>
                            <a:schemeClr val="tx1"/>
                          </a:solidFill>
                          <a:effectLst/>
                          <a:latin typeface="Book Antiqua" panose="02040602050305030304" pitchFamily="18" charset="0"/>
                          <a:cs typeface="Arial" charset="0"/>
                        </a:rPr>
                      </a:br>
                      <a:r>
                        <a:rPr kumimoji="0" lang="fr-FR" sz="4000" b="1" i="0" u="none" strike="noStrike" cap="none" normalizeH="0" baseline="0" dirty="0">
                          <a:ln>
                            <a:noFill/>
                          </a:ln>
                          <a:solidFill>
                            <a:schemeClr val="tx1"/>
                          </a:solidFill>
                          <a:effectLst/>
                          <a:latin typeface="Book Antiqua" panose="02040602050305030304" pitchFamily="18" charset="0"/>
                          <a:cs typeface="Arial" charset="0"/>
                        </a:rPr>
                        <a:t>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9BEBF6B3-2A14-C968-DF3F-F9CB350E9EF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98297435"/>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3173545399"/>
              </p:ext>
            </p:extLst>
          </p:nvPr>
        </p:nvGraphicFramePr>
        <p:xfrm>
          <a:off x="418322" y="713199"/>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68922FDA-DF75-922B-00C3-3406E4A32F8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49127131"/>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1F1A0633-0FD5-B311-02BF-67ADF2C1743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4263913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115517016"/>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1FF7D4C8-D62B-C2B4-DBAD-3F1B45EA8AE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165191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554640085"/>
              </p:ext>
            </p:extLst>
          </p:nvPr>
        </p:nvGraphicFramePr>
        <p:xfrm>
          <a:off x="379785" y="548680"/>
          <a:ext cx="11305251" cy="603703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080928">
                <a:tc>
                  <a:txBody>
                    <a:bodyPr/>
                    <a:lstStyle/>
                    <a:p>
                      <a:pPr algn="just">
                        <a:lnSpc>
                          <a:spcPct val="115000"/>
                        </a:lnSpc>
                        <a:spcAft>
                          <a:spcPts val="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8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32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401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Pidi`akwn</a:t>
                      </a:r>
                      <a:r>
                        <a:rPr lang="fr-FR" sz="28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CS Avva Shenouda" panose="020B7200000000000000" pitchFamily="34" charset="0"/>
                          <a:ea typeface="+mn-ea"/>
                          <a:cs typeface="+mn-cs"/>
                        </a:rPr>
                        <a:t>`</a:t>
                      </a:r>
                      <a:r>
                        <a:rPr lang="fr-FR" sz="2400" b="1" kern="1200" dirty="0" err="1">
                          <a:solidFill>
                            <a:schemeClr val="tx1"/>
                          </a:solidFill>
                          <a:effectLst/>
                          <a:latin typeface="CS Avva Shenouda" panose="020B7200000000000000" pitchFamily="34" charset="0"/>
                          <a:ea typeface="+mn-ea"/>
                          <a:cs typeface="+mn-cs"/>
                        </a:rPr>
                        <a:t>Proceuxac;e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uper</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tou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agiou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euaggeliou</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6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32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4016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Pilaoc</a:t>
                      </a:r>
                      <a:r>
                        <a:rPr lang="fr-FR" sz="2800" b="1" kern="1200" dirty="0">
                          <a:solidFill>
                            <a:srgbClr val="C00000"/>
                          </a:solidFill>
                          <a:latin typeface="CS Avva Shenouda" panose="020B7200000000000000" pitchFamily="34" charset="0"/>
                          <a:ea typeface="+mn-ea"/>
                          <a:cs typeface="+mn-cs"/>
                        </a:rPr>
                        <a:t> @</a:t>
                      </a:r>
                      <a:endParaRPr lang="fr-FR" sz="36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Kuri`e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ele`ycon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800" b="1" kern="1200" dirty="0">
                          <a:solidFill>
                            <a:srgbClr val="C00000"/>
                          </a:solidFill>
                          <a:latin typeface="Book Antiqua" panose="02040602050305030304" pitchFamily="18" charset="0"/>
                          <a:ea typeface="+mn-ea"/>
                          <a:cs typeface="+mn-cs"/>
                        </a:rPr>
                        <a:t>Le peuple :</a:t>
                      </a:r>
                      <a:endParaRPr lang="fr-FR" sz="3600" b="1" kern="1200" dirty="0">
                        <a:solidFill>
                          <a:srgbClr val="C00000"/>
                        </a:solidFill>
                        <a:latin typeface="Book Antiqua" panose="02040602050305030304" pitchFamily="18" charset="0"/>
                        <a:ea typeface="+mn-ea"/>
                        <a:cs typeface="+mn-cs"/>
                      </a:endParaRPr>
                    </a:p>
                    <a:p>
                      <a:pPr algn="ctr"/>
                      <a:r>
                        <a:rPr lang="fr-FR" sz="28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32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32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FF57D0A7-592C-A300-415B-A34BDFFC183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1044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24957" name="Group 29"/>
          <p:cNvGraphicFramePr>
            <a:graphicFrameLocks noGrp="1"/>
          </p:cNvGraphicFramePr>
          <p:nvPr>
            <p:extLst>
              <p:ext uri="{D42A27DB-BD31-4B8C-83A1-F6EECF244321}">
                <p14:modId xmlns:p14="http://schemas.microsoft.com/office/powerpoint/2010/main" val="387022216"/>
              </p:ext>
            </p:extLst>
          </p:nvPr>
        </p:nvGraphicFramePr>
        <p:xfrm>
          <a:off x="0" y="585893"/>
          <a:ext cx="12192000" cy="5201920"/>
        </p:xfrm>
        <a:graphic>
          <a:graphicData uri="http://schemas.openxmlformats.org/drawingml/2006/table">
            <a:tbl>
              <a:tblPr/>
              <a:tblGrid>
                <a:gridCol w="7030668">
                  <a:extLst>
                    <a:ext uri="{9D8B030D-6E8A-4147-A177-3AD203B41FA5}">
                      <a16:colId xmlns:a16="http://schemas.microsoft.com/office/drawing/2014/main" val="20000"/>
                    </a:ext>
                  </a:extLst>
                </a:gridCol>
                <a:gridCol w="5161332">
                  <a:extLst>
                    <a:ext uri="{9D8B030D-6E8A-4147-A177-3AD203B41FA5}">
                      <a16:colId xmlns:a16="http://schemas.microsoft.com/office/drawing/2014/main" val="284045760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Notre Père qui es aux cieux,</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Ton Nom soit sanctifié,</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Ton Règne vienne,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Car à Toi est la gloire pour toujours.</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أبانا الذي في السَّمَوات،</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ليتقدّس اسمك،</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ليأتِ</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ملكوتك،</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لأن لك المجد إلى الأبَدِ.</a:t>
                      </a:r>
                    </a:p>
                  </a:txBody>
                  <a:tcPr marL="144000" marR="144000" marT="0" marB="0"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92608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Je PenIwt etqen nivyou`i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mareftoubo `nje PekRan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marec`i `nje tekmetouro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je vwk pe pi`wou sa ni`eneh.</a:t>
                      </a:r>
                    </a:p>
                  </a:txBody>
                  <a:tcPr marL="120000" marR="120000" marT="0" marB="0"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5" name="Rectangle 4">
            <a:hlinkClick r:id="rId3" action="ppaction://hlinksldjump"/>
            <a:extLst>
              <a:ext uri="{FF2B5EF4-FFF2-40B4-BE49-F238E27FC236}">
                <a16:creationId xmlns:a16="http://schemas.microsoft.com/office/drawing/2014/main" id="{5910CC01-4388-9486-241E-56C7872A13C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320268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109379779"/>
              </p:ext>
            </p:extLst>
          </p:nvPr>
        </p:nvGraphicFramePr>
        <p:xfrm>
          <a:off x="407368" y="1052736"/>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F501E669-7727-AC4F-5A2B-F5B0BC068F2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673F2CB7-D38E-57BF-36DC-4DA854F0357A}"/>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64A0F7B6-CB39-6BEA-F1AB-96D00A9633EA}"/>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30222924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3599661328"/>
              </p:ext>
            </p:extLst>
          </p:nvPr>
        </p:nvGraphicFramePr>
        <p:xfrm>
          <a:off x="2032000" y="92015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1785018217"/>
              </p:ext>
            </p:extLst>
          </p:nvPr>
        </p:nvGraphicFramePr>
        <p:xfrm>
          <a:off x="390331" y="1921862"/>
          <a:ext cx="11411338" cy="3377926"/>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337792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5F8B5474-1C5B-9039-20A3-DB153B977B8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831928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9B3EF6EB-0481-A5FB-BE00-04BAF576178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929087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04874215"/>
              </p:ext>
            </p:extLst>
          </p:nvPr>
        </p:nvGraphicFramePr>
        <p:xfrm>
          <a:off x="422987" y="534357"/>
          <a:ext cx="11346026" cy="539496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299184">
                <a:tc>
                  <a:txBody>
                    <a:bodyPr/>
                    <a:lstStyle/>
                    <a:p>
                      <a:pPr algn="just"/>
                      <a:r>
                        <a:rPr lang="fr-FR" sz="2400" b="1" u="sng" dirty="0">
                          <a:latin typeface="Book Antiqua" panose="02040602050305030304" pitchFamily="18" charset="0"/>
                        </a:rPr>
                        <a:t>Psaumes 51 : 1 - 2</a:t>
                      </a:r>
                    </a:p>
                    <a:p>
                      <a:pPr algn="just"/>
                      <a:r>
                        <a:rPr lang="fr-FR" sz="3600" b="1" kern="1200" dirty="0">
                          <a:solidFill>
                            <a:schemeClr val="tx1"/>
                          </a:solidFill>
                          <a:effectLst/>
                          <a:latin typeface="Book Antiqua" panose="02040602050305030304" pitchFamily="18" charset="0"/>
                          <a:ea typeface="+mn-ea"/>
                          <a:cs typeface="+mn-cs"/>
                        </a:rPr>
                        <a:t>Aie pitié de moi, ô Dieu, selon ta grande miséricorde,</a:t>
                      </a:r>
                      <a:br>
                        <a:rPr lang="fr-FR" sz="3600" b="1" kern="1200" dirty="0">
                          <a:solidFill>
                            <a:schemeClr val="tx1"/>
                          </a:solidFill>
                          <a:effectLst/>
                          <a:latin typeface="Book Antiqua" panose="02040602050305030304" pitchFamily="18" charset="0"/>
                          <a:ea typeface="+mn-ea"/>
                          <a:cs typeface="+mn-cs"/>
                        </a:rPr>
                      </a:br>
                      <a:r>
                        <a:rPr lang="fr-FR" sz="3600" b="1" kern="1200" dirty="0">
                          <a:solidFill>
                            <a:schemeClr val="tx1"/>
                          </a:solidFill>
                          <a:effectLst/>
                          <a:latin typeface="Book Antiqua" panose="02040602050305030304" pitchFamily="18" charset="0"/>
                          <a:ea typeface="+mn-ea"/>
                          <a:cs typeface="+mn-cs"/>
                        </a:rPr>
                        <a:t>et dans ton immense compassion, efface mon péché. Lave-moi de plus en plus de mon iniquité,</a:t>
                      </a:r>
                      <a:br>
                        <a:rPr lang="fr-FR" sz="3600" b="1" kern="1200" dirty="0">
                          <a:solidFill>
                            <a:schemeClr val="tx1"/>
                          </a:solidFill>
                          <a:effectLst/>
                          <a:latin typeface="Book Antiqua" panose="02040602050305030304" pitchFamily="18" charset="0"/>
                          <a:ea typeface="+mn-ea"/>
                          <a:cs typeface="+mn-cs"/>
                        </a:rPr>
                      </a:br>
                      <a:r>
                        <a:rPr lang="fr-FR" sz="3600" b="1" kern="1200" dirty="0">
                          <a:solidFill>
                            <a:schemeClr val="tx1"/>
                          </a:solidFill>
                          <a:effectLst/>
                          <a:latin typeface="Book Antiqua" panose="02040602050305030304" pitchFamily="18" charset="0"/>
                          <a:ea typeface="+mn-ea"/>
                          <a:cs typeface="+mn-cs"/>
                        </a:rPr>
                        <a:t>et de mon péché purifie-moi.</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51 : 1 – 2</a:t>
                      </a:r>
                      <a:endParaRPr lang="fr-FR" sz="2400" b="1" u="sng" dirty="0">
                        <a:latin typeface="Book Antiqua" panose="02040602050305030304" pitchFamily="18" charset="0"/>
                      </a:endParaRPr>
                    </a:p>
                    <a:p>
                      <a:pPr algn="just" rtl="1"/>
                      <a:r>
                        <a:rPr lang="ar-AE" sz="4400" b="1" dirty="0"/>
                        <a:t>ارحمني يا الله كعظيم رحمتك.</a:t>
                      </a:r>
                      <a:r>
                        <a:rPr lang="fr-FR" sz="4400" b="1" dirty="0"/>
                        <a:t> </a:t>
                      </a:r>
                      <a:r>
                        <a:rPr lang="ar-AE" sz="4400" b="1" dirty="0"/>
                        <a:t>ومثل كثرة رأفتك امح ذنبي.</a:t>
                      </a:r>
                      <a:r>
                        <a:rPr lang="fr-FR" sz="4400" b="1" dirty="0"/>
                        <a:t> </a:t>
                      </a:r>
                      <a:r>
                        <a:rPr lang="ar-AE" sz="4400" b="1" dirty="0"/>
                        <a:t>أغسلني كثيرا من اثمي، ونقني من خطيتي.</a:t>
                      </a:r>
                      <a:endParaRPr lang="fr-FR" sz="4400" b="1" dirty="0"/>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188FAA4-12E9-14B0-D315-A28FC3C39AB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718590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69915805"/>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10 : 1 - 9</a:t>
                      </a:r>
                    </a:p>
                    <a:p>
                      <a:pPr algn="just"/>
                      <a:r>
                        <a:rPr lang="fr-FR" sz="3600" b="1" kern="1200" baseline="30000" dirty="0">
                          <a:solidFill>
                            <a:schemeClr val="tx1"/>
                          </a:solidFill>
                          <a:effectLst/>
                          <a:latin typeface="Book Antiqua" panose="02040602050305030304" pitchFamily="18" charset="0"/>
                          <a:ea typeface="+mn-ea"/>
                          <a:cs typeface="+mn-cs"/>
                        </a:rPr>
                        <a:t>1</a:t>
                      </a:r>
                      <a:r>
                        <a:rPr lang="fr-FR" sz="3600" b="1" kern="1200" dirty="0">
                          <a:solidFill>
                            <a:schemeClr val="tx1"/>
                          </a:solidFill>
                          <a:effectLst/>
                          <a:latin typeface="Book Antiqua" panose="02040602050305030304" pitchFamily="18" charset="0"/>
                          <a:ea typeface="+mn-ea"/>
                          <a:cs typeface="+mn-cs"/>
                        </a:rPr>
                        <a:t> Après cela, le Seigneur en désigna encore soixante-dix, et il les envoya deux par deux devant lui dans toutes les villes et localités où lui-même devait aller. </a:t>
                      </a:r>
                      <a:r>
                        <a:rPr lang="fr-FR" sz="3600" b="1" kern="1200" baseline="30000" dirty="0">
                          <a:solidFill>
                            <a:schemeClr val="tx1"/>
                          </a:solidFill>
                          <a:effectLst/>
                          <a:latin typeface="Book Antiqua" panose="02040602050305030304" pitchFamily="18" charset="0"/>
                          <a:ea typeface="+mn-ea"/>
                          <a:cs typeface="+mn-cs"/>
                        </a:rPr>
                        <a:t>2</a:t>
                      </a:r>
                      <a:r>
                        <a:rPr lang="fr-FR" sz="3600" b="1" kern="1200" dirty="0">
                          <a:solidFill>
                            <a:schemeClr val="tx1"/>
                          </a:solidFill>
                          <a:effectLst/>
                          <a:latin typeface="Book Antiqua" panose="02040602050305030304" pitchFamily="18" charset="0"/>
                          <a:ea typeface="+mn-ea"/>
                          <a:cs typeface="+mn-cs"/>
                        </a:rPr>
                        <a:t> Il leur dit : « La moisson est abondante, mais les ouvriers sont peu nombreux.</a:t>
                      </a:r>
                      <a:endParaRPr lang="fr-FR" sz="48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لوقا 10 : 1 – 9</a:t>
                      </a:r>
                      <a:endParaRPr lang="fr-FR" sz="2400" b="1" u="sng" dirty="0">
                        <a:latin typeface="Book Antiqua" panose="02040602050305030304" pitchFamily="18" charset="0"/>
                      </a:endParaRPr>
                    </a:p>
                    <a:p>
                      <a:pPr algn="just" rtl="1"/>
                      <a:r>
                        <a:rPr lang="ar-AE" sz="4800" b="1" dirty="0"/>
                        <a:t>وبعد ذلك عين الرب سبعين آخرين، وارسلهم اثنين </a:t>
                      </a:r>
                      <a:r>
                        <a:rPr lang="ar-AE" sz="4800" b="1" dirty="0" err="1"/>
                        <a:t>اثنين</a:t>
                      </a:r>
                      <a:r>
                        <a:rPr lang="ar-AE" sz="4800" b="1" dirty="0"/>
                        <a:t> أمام وجهه الى كل مدينة حيث كان مزمعا أن يأتي. فقال لهم: ان الحصاد كثير ولكن الفعلة قليلون</a:t>
                      </a:r>
                      <a:r>
                        <a:rPr lang="fr-FR" sz="4800" b="1" dirty="0"/>
                        <a:t>.</a:t>
                      </a:r>
                      <a:endParaRPr lang="ar-AE" sz="48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C11033F-6FAD-5F21-3627-3A284C714DD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747933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5161-A07F-A6EB-7437-0B36FA9E291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D3E3350-3E26-EFE9-8186-F60D8248E518}"/>
              </a:ext>
            </a:extLst>
          </p:cNvPr>
          <p:cNvGraphicFramePr>
            <a:graphicFrameLocks noGrp="1"/>
          </p:cNvGraphicFramePr>
          <p:nvPr>
            <p:extLst>
              <p:ext uri="{D42A27DB-BD31-4B8C-83A1-F6EECF244321}">
                <p14:modId xmlns:p14="http://schemas.microsoft.com/office/powerpoint/2010/main" val="3428486332"/>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dirty="0">
                          <a:solidFill>
                            <a:schemeClr val="tx1"/>
                          </a:solidFill>
                          <a:effectLst/>
                          <a:latin typeface="Book Antiqua" panose="02040602050305030304" pitchFamily="18" charset="0"/>
                          <a:ea typeface="+mn-ea"/>
                          <a:cs typeface="+mn-cs"/>
                        </a:rPr>
                        <a:t>Priez donc le maître de la moisson d'envoyer des ouvriers pour sa moisson. </a:t>
                      </a:r>
                      <a:r>
                        <a:rPr lang="fr-FR" sz="3600" b="1" kern="1200" baseline="30000" dirty="0">
                          <a:solidFill>
                            <a:schemeClr val="tx1"/>
                          </a:solidFill>
                          <a:effectLst/>
                          <a:latin typeface="Book Antiqua" panose="02040602050305030304" pitchFamily="18" charset="0"/>
                          <a:ea typeface="+mn-ea"/>
                          <a:cs typeface="+mn-cs"/>
                        </a:rPr>
                        <a:t>3</a:t>
                      </a:r>
                      <a:r>
                        <a:rPr lang="fr-FR" sz="3600" b="1" kern="1200" dirty="0">
                          <a:solidFill>
                            <a:schemeClr val="tx1"/>
                          </a:solidFill>
                          <a:effectLst/>
                          <a:latin typeface="Book Antiqua" panose="02040602050305030304" pitchFamily="18" charset="0"/>
                          <a:ea typeface="+mn-ea"/>
                          <a:cs typeface="+mn-cs"/>
                        </a:rPr>
                        <a:t> Allez ! Je vous envoie comme des agneaux au milieu des loups. </a:t>
                      </a:r>
                      <a:r>
                        <a:rPr lang="fr-FR" sz="3600" b="1" kern="1200" baseline="30000" dirty="0">
                          <a:solidFill>
                            <a:schemeClr val="tx1"/>
                          </a:solidFill>
                          <a:effectLst/>
                          <a:latin typeface="Book Antiqua" panose="02040602050305030304" pitchFamily="18" charset="0"/>
                          <a:ea typeface="+mn-ea"/>
                          <a:cs typeface="+mn-cs"/>
                        </a:rPr>
                        <a:t>4</a:t>
                      </a:r>
                      <a:r>
                        <a:rPr lang="fr-FR" sz="3600" b="1" kern="1200" dirty="0">
                          <a:solidFill>
                            <a:schemeClr val="tx1"/>
                          </a:solidFill>
                          <a:effectLst/>
                          <a:latin typeface="Book Antiqua" panose="02040602050305030304" pitchFamily="18" charset="0"/>
                          <a:ea typeface="+mn-ea"/>
                          <a:cs typeface="+mn-cs"/>
                        </a:rPr>
                        <a:t> N'emportez ni argent, ni sac, ni sandales, et ne vous attardez pas en salutations sur la route.</a:t>
                      </a:r>
                      <a:endParaRPr lang="fr-FR" sz="4800" b="1" dirty="0">
                        <a:latin typeface="Book Antiqua" panose="02040602050305030304" pitchFamily="18" charset="0"/>
                      </a:endParaRPr>
                    </a:p>
                  </a:txBody>
                  <a:tcPr/>
                </a:tc>
                <a:tc>
                  <a:txBody>
                    <a:bodyPr/>
                    <a:lstStyle/>
                    <a:p>
                      <a:pPr algn="just" rtl="1"/>
                      <a:r>
                        <a:rPr lang="ar-AE" sz="4400" b="1" dirty="0"/>
                        <a:t>فاطلبوا من رب الحصاد ان يرسل فعلة الى حصاده. اذهبوا ها انا أرسلكم مثل حملان وسط ذئاب. لا تحملوا كيسا ولا مزودا ولا احذية ولا تسلموا على أحد في الطريق.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78CCA826-1DF0-3DDF-A3EB-E226928110D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080282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07441352"/>
              </p:ext>
            </p:extLst>
          </p:nvPr>
        </p:nvGraphicFramePr>
        <p:xfrm>
          <a:off x="422987" y="511880"/>
          <a:ext cx="11346026" cy="49682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486147">
                <a:tc>
                  <a:txBody>
                    <a:bodyPr/>
                    <a:lstStyle/>
                    <a:p>
                      <a:pPr algn="just"/>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Dans toute maison où vous entrerez, dites d'abord : 'Paix à cette maison.' </a:t>
                      </a:r>
                      <a:r>
                        <a:rPr lang="fr-FR" sz="3200" b="1" kern="1200" baseline="30000" dirty="0">
                          <a:solidFill>
                            <a:schemeClr val="tx1"/>
                          </a:solidFill>
                          <a:effectLst/>
                          <a:latin typeface="Book Antiqua" panose="02040602050305030304" pitchFamily="18" charset="0"/>
                          <a:ea typeface="+mn-ea"/>
                          <a:cs typeface="+mn-cs"/>
                        </a:rPr>
                        <a:t>6</a:t>
                      </a:r>
                      <a:r>
                        <a:rPr lang="fr-FR" sz="3200" b="1" kern="1200" dirty="0">
                          <a:solidFill>
                            <a:schemeClr val="tx1"/>
                          </a:solidFill>
                          <a:effectLst/>
                          <a:latin typeface="Book Antiqua" panose="02040602050305030304" pitchFamily="18" charset="0"/>
                          <a:ea typeface="+mn-ea"/>
                          <a:cs typeface="+mn-cs"/>
                        </a:rPr>
                        <a:t> S'il y a là un ami de la paix, votre paix ira reposer sur lui ; sinon, elle reviendra sur vous.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Restez dans cette maison, mangeant et buvant ce que l'on vous servira ; car le travailleur mérite son salaire. Ne passez pas de maison en maison.</a:t>
                      </a:r>
                    </a:p>
                  </a:txBody>
                  <a:tcPr/>
                </a:tc>
                <a:tc>
                  <a:txBody>
                    <a:bodyPr/>
                    <a:lstStyle/>
                    <a:p>
                      <a:pPr algn="just" rtl="1"/>
                      <a:r>
                        <a:rPr lang="ar-AE" sz="4000" b="1" dirty="0">
                          <a:latin typeface="Book Antiqua" panose="02040602050305030304" pitchFamily="18" charset="0"/>
                        </a:rPr>
                        <a:t>وأي بيت دخلتموه فقولوا أولا سلام لهذا البيت. فان كان هناك ابن السلام يحل سلامكم عليه، والا فيرجع اليكم. واقيموا في ذلك البيت آكلين وشاربين مما عندهم، لان الفاعل مستحق أجرته. لا تنتقلوا من بيت الى بيت.</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A10F21F-0DE3-3522-C4B3-96DAE20C26E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176863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DE7E-4D95-165A-FE63-9D2E27F27DD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A50EBE5-9083-B8E6-1204-0FD30CAAB94E}"/>
              </a:ext>
            </a:extLst>
          </p:cNvPr>
          <p:cNvGraphicFramePr>
            <a:graphicFrameLocks noGrp="1"/>
          </p:cNvGraphicFramePr>
          <p:nvPr>
            <p:extLst>
              <p:ext uri="{D42A27DB-BD31-4B8C-83A1-F6EECF244321}">
                <p14:modId xmlns:p14="http://schemas.microsoft.com/office/powerpoint/2010/main" val="1936163729"/>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8</a:t>
                      </a:r>
                      <a:r>
                        <a:rPr lang="fr-FR" sz="3200" b="1" kern="1200" dirty="0">
                          <a:solidFill>
                            <a:schemeClr val="tx1"/>
                          </a:solidFill>
                          <a:effectLst/>
                          <a:latin typeface="Book Antiqua" panose="02040602050305030304" pitchFamily="18" charset="0"/>
                          <a:ea typeface="+mn-ea"/>
                          <a:cs typeface="+mn-cs"/>
                        </a:rPr>
                        <a:t> Dans toute ville où vous entrerez et où vous serez accueillis, mangez ce qu'on vous offrira. </a:t>
                      </a:r>
                      <a:r>
                        <a:rPr lang="fr-FR" sz="3200" b="1" kern="1200" baseline="30000" dirty="0">
                          <a:solidFill>
                            <a:schemeClr val="tx1"/>
                          </a:solidFill>
                          <a:effectLst/>
                          <a:latin typeface="Book Antiqua" panose="02040602050305030304" pitchFamily="18" charset="0"/>
                          <a:ea typeface="+mn-ea"/>
                          <a:cs typeface="+mn-cs"/>
                        </a:rPr>
                        <a:t>9</a:t>
                      </a:r>
                      <a:r>
                        <a:rPr lang="fr-FR" sz="3200" b="1" kern="1200" dirty="0">
                          <a:solidFill>
                            <a:schemeClr val="tx1"/>
                          </a:solidFill>
                          <a:effectLst/>
                          <a:latin typeface="Book Antiqua" panose="02040602050305030304" pitchFamily="18" charset="0"/>
                          <a:ea typeface="+mn-ea"/>
                          <a:cs typeface="+mn-cs"/>
                        </a:rPr>
                        <a:t> Là, guérissez les malades, et dites aux habitants : 'Le règne de Dieu est tout proche de vous.’</a:t>
                      </a:r>
                    </a:p>
                    <a:p>
                      <a:pPr algn="just"/>
                      <a:endParaRPr lang="fr-FR" sz="3200" b="1" kern="1200" dirty="0">
                        <a:solidFill>
                          <a:schemeClr val="tx1"/>
                        </a:solidFill>
                        <a:effectLst/>
                        <a:latin typeface="Book Antiqua" panose="02040602050305030304" pitchFamily="18" charset="0"/>
                        <a:ea typeface="+mn-ea"/>
                        <a:cs typeface="+mn-cs"/>
                      </a:endParaRPr>
                    </a:p>
                    <a:p>
                      <a:pPr algn="just"/>
                      <a:r>
                        <a:rPr lang="fr-FR" sz="3200" b="1" kern="1200" dirty="0">
                          <a:solidFill>
                            <a:srgbClr val="C00000"/>
                          </a:solidFill>
                          <a:effectLst/>
                          <a:latin typeface="Book Antiqua" panose="02040602050305030304" pitchFamily="18" charset="0"/>
                          <a:ea typeface="+mn-ea"/>
                          <a:cs typeface="+mn-cs"/>
                        </a:rPr>
                        <a:t>Gloire à Dieu éternellement, amen !</a:t>
                      </a:r>
                      <a:endParaRPr lang="fr-FR" sz="44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400" b="1" dirty="0"/>
                        <a:t>وأي مدينة دخلتموها وقبلوكم فكلوا مما يقدم لكم واشفوا المرضى الذين فيها، وقولوا لهم قد اقترب منكم ملكوت الله.</a:t>
                      </a:r>
                      <a:endParaRPr lang="fr-FR" sz="4400" b="1" dirty="0"/>
                    </a:p>
                    <a:p>
                      <a:pPr algn="just" rtl="1"/>
                      <a:endParaRPr lang="fr-FR" sz="44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solidFill>
                            <a:srgbClr val="C00000"/>
                          </a:solidFill>
                          <a:latin typeface="Book Antiqua" panose="02040602050305030304" pitchFamily="18" charset="0"/>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FC4354B4-2B9D-B122-7F10-7F463A8D562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2752457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71216171"/>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a:t>
                      </a:r>
                    </a:p>
                    <a:p>
                      <a:pPr algn="just">
                        <a:lnSpc>
                          <a:spcPct val="100000"/>
                        </a:lnSpc>
                      </a:pPr>
                      <a:r>
                        <a:rPr lang="fr-FR" sz="2800" b="1" kern="1200" dirty="0">
                          <a:solidFill>
                            <a:schemeClr val="tx1"/>
                          </a:solidFill>
                          <a:effectLst/>
                          <a:latin typeface="Book Antiqua" panose="02040602050305030304" pitchFamily="18" charset="0"/>
                          <a:ea typeface="+mn-ea"/>
                          <a:cs typeface="+mn-cs"/>
                        </a:rPr>
                        <a:t>Ô Seigneur qui éduque et qui guéris, Tu relèves des cendres le misérable et le pauvre. Tu es le père des orphelins et le juge qui soutient les veuves. Tu es le port où on se réfugie de la </a:t>
                      </a:r>
                      <a:r>
                        <a:rPr lang="fr-FR" sz="2800" b="1" kern="1200" dirty="0" err="1">
                          <a:solidFill>
                            <a:schemeClr val="tx1"/>
                          </a:solidFill>
                          <a:effectLst/>
                          <a:latin typeface="Book Antiqua" panose="02040602050305030304" pitchFamily="18" charset="0"/>
                          <a:ea typeface="+mn-ea"/>
                          <a:cs typeface="+mn-cs"/>
                        </a:rPr>
                        <a:t>tempète</a:t>
                      </a:r>
                      <a:r>
                        <a:rPr lang="fr-FR" sz="2800" b="1" kern="1200" dirty="0">
                          <a:solidFill>
                            <a:schemeClr val="tx1"/>
                          </a:solidFill>
                          <a:effectLst/>
                          <a:latin typeface="Book Antiqua" panose="02040602050305030304" pitchFamily="18" charset="0"/>
                          <a:ea typeface="+mn-ea"/>
                          <a:cs typeface="+mn-cs"/>
                        </a:rPr>
                        <a:t> et le médecin de nos douleurs. Tu soulages nos maladies et enlèves nos péchés. Tu es prompt pour nous aider et lent à la colère. Tu as soufflé à la face de tes saints disciples en disant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600" b="1" dirty="0">
                          <a:latin typeface="Book Antiqua" panose="02040602050305030304" pitchFamily="18" charset="0"/>
                        </a:rPr>
                        <a:t>أيها الرب المؤدب الشافي الذي يقيم المسكين من الأرض ويرفع الفقير من المزبلة أب الأيتام وقاضي الأرامل ميناء الذين في العاصف طبيب السقماء الذي حمل أمراضنا و رفع آثامنا القريب من المعونة </a:t>
                      </a:r>
                      <a:r>
                        <a:rPr lang="ar-AE" sz="3600" b="1" dirty="0" err="1">
                          <a:latin typeface="Book Antiqua" panose="02040602050305030304" pitchFamily="18" charset="0"/>
                        </a:rPr>
                        <a:t>المتانى</a:t>
                      </a:r>
                      <a:r>
                        <a:rPr lang="ar-AE" sz="3600" b="1" dirty="0">
                          <a:latin typeface="Book Antiqua" panose="02040602050305030304" pitchFamily="18" charset="0"/>
                        </a:rPr>
                        <a:t> في العقاب الذي نفخ في وجه تلاميذه و قال لهم:</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A6285D1-8EBA-51EF-82C9-68A8720DFA9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9297478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314E-A39E-E497-CD7F-0782079012A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C42C425-5F14-08BD-65AB-190546338D40}"/>
              </a:ext>
            </a:extLst>
          </p:cNvPr>
          <p:cNvGraphicFramePr>
            <a:graphicFrameLocks noGrp="1"/>
          </p:cNvGraphicFramePr>
          <p:nvPr>
            <p:extLst>
              <p:ext uri="{D42A27DB-BD31-4B8C-83A1-F6EECF244321}">
                <p14:modId xmlns:p14="http://schemas.microsoft.com/office/powerpoint/2010/main" val="2324752947"/>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3600" b="1" kern="1200" dirty="0">
                          <a:solidFill>
                            <a:schemeClr val="tx1"/>
                          </a:solidFill>
                          <a:effectLst/>
                          <a:latin typeface="Book Antiqua" panose="02040602050305030304" pitchFamily="18" charset="0"/>
                          <a:ea typeface="+mn-ea"/>
                          <a:cs typeface="+mn-cs"/>
                        </a:rPr>
                        <a:t>« Recevez le Saint Esprit. Ceux à qui vous pardonnerez les péchés, ils leur seront pardonnés ; et ceux à qui vous les retiendrez, ils leur seront retenus. » Tu reçois le repentir des pécheurs et Tu guéris les maladies.</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latin typeface="Book Antiqua" panose="02040602050305030304" pitchFamily="18" charset="0"/>
                        </a:rPr>
                        <a:t>اقبلوا الروح القدس من غفرتم لهم خطاياهم غفرت لهم. أنت الذي تقبل إليك توبة </a:t>
                      </a:r>
                      <a:r>
                        <a:rPr lang="ar-AE" sz="4400" b="1" dirty="0" err="1">
                          <a:latin typeface="Book Antiqua" panose="02040602050305030304" pitchFamily="18" charset="0"/>
                        </a:rPr>
                        <a:t>الخطاة</a:t>
                      </a:r>
                      <a:r>
                        <a:rPr lang="ar-AE" sz="4400" b="1" dirty="0">
                          <a:latin typeface="Book Antiqua" panose="02040602050305030304" pitchFamily="18" charset="0"/>
                        </a:rPr>
                        <a:t> أيها الشافي من الأمراض.</a:t>
                      </a:r>
                      <a:endParaRPr lang="ar-AE" sz="44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77F6391-DEC6-EB5E-1AB9-3EF55D5A717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8434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a:extLst>
              <a:ext uri="{FF2B5EF4-FFF2-40B4-BE49-F238E27FC236}">
                <a16:creationId xmlns:a16="http://schemas.microsoft.com/office/drawing/2014/main" id="{7A817B4F-4E3F-7D3A-BE8E-7BAF771D3E76}"/>
              </a:ext>
            </a:extLst>
          </p:cNvPr>
          <p:cNvSpPr txBox="1">
            <a:spLocks/>
          </p:cNvSpPr>
          <p:nvPr/>
        </p:nvSpPr>
        <p:spPr>
          <a:xfrm>
            <a:off x="387220" y="751114"/>
            <a:ext cx="11417559" cy="5355772"/>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a:lstStyle>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1</a:t>
            </a:r>
            <a:r>
              <a:rPr lang="fr-FR" sz="3200" b="1" baseline="30000"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ère</a:t>
            </a:r>
            <a:r>
              <a:rPr lang="fr-FR" sz="32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2" action="ppaction://hlinksldjump">
                  <a:extLst>
                    <a:ext uri="{A12FA001-AC4F-418D-AE19-62706E023703}">
                      <ahyp:hlinkClr xmlns:ahyp="http://schemas.microsoft.com/office/drawing/2018/hyperlinkcolor" val="tx"/>
                    </a:ext>
                  </a:extLst>
                </a:hlinkClick>
              </a:rPr>
              <a:t>Pisorp</a:t>
            </a:r>
            <a:r>
              <a:rPr lang="fr-FR" sz="3200" b="1" dirty="0">
                <a:ln w="3175">
                  <a:solidFill>
                    <a:schemeClr val="bg1">
                      <a:lumMod val="75000"/>
                    </a:schemeClr>
                  </a:solidFill>
                </a:ln>
                <a:latin typeface="CS Avva Shenouda" panose="020B7200000000000000" pitchFamily="34" charset="0"/>
                <a:hlinkClick r:id="rId2"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2"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CS Avva Shenouda" panose="020B7200000000000000" pitchFamily="34" charset="0"/>
                <a:hlinkClick r:id="rId2" action="ppaction://hlinksldjump">
                  <a:extLst>
                    <a:ext uri="{A12FA001-AC4F-418D-AE19-62706E023703}">
                      <ahyp:hlinkClr xmlns:ahyp="http://schemas.microsoft.com/office/drawing/2018/hyperlinkcolor" val="tx"/>
                    </a:ext>
                  </a:extLst>
                </a:hlinkClick>
              </a:rPr>
              <a:t> </a:t>
            </a:r>
            <a:r>
              <a:rPr lang="fr-FR" sz="32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الصلاة الأولى</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2</a:t>
            </a:r>
            <a:r>
              <a:rPr lang="fr-FR" sz="3200" b="1" baseline="30000"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 `</a:t>
            </a:r>
            <a:r>
              <a:rPr lang="fr-FR" sz="3200" b="1" dirty="0" err="1">
                <a:ln w="3175">
                  <a:solidFill>
                    <a:schemeClr val="bg1">
                      <a:lumMod val="75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cnau</a:t>
            </a:r>
            <a:r>
              <a:rPr lang="fr-FR" sz="3200" b="1" dirty="0">
                <a:ln w="3175">
                  <a:solidFill>
                    <a:schemeClr val="bg1">
                      <a:lumMod val="75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الصلاة الثانية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3</a:t>
            </a:r>
            <a:r>
              <a:rPr lang="fr-FR" sz="3200" b="1" baseline="30000"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 </a:t>
            </a:r>
            <a:r>
              <a:rPr lang="fr-FR" sz="3200" b="1" dirty="0" err="1">
                <a:ln w="3175">
                  <a:solidFill>
                    <a:schemeClr val="bg1">
                      <a:lumMod val="75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somt</a:t>
            </a:r>
            <a:r>
              <a:rPr lang="fr-FR" sz="3200" b="1" dirty="0">
                <a:ln w="3175">
                  <a:solidFill>
                    <a:schemeClr val="bg1">
                      <a:lumMod val="75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الصلاة الثالثة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4</a:t>
            </a:r>
            <a:r>
              <a:rPr lang="fr-FR" sz="3200" b="1" baseline="30000"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 `</a:t>
            </a:r>
            <a:r>
              <a:rPr lang="fr-FR" sz="3200" b="1" dirty="0" err="1">
                <a:ln w="3175">
                  <a:solidFill>
                    <a:schemeClr val="bg1">
                      <a:lumMod val="75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ftou</a:t>
            </a:r>
            <a:r>
              <a:rPr lang="fr-FR" sz="3200" b="1" dirty="0">
                <a:ln w="3175">
                  <a:solidFill>
                    <a:schemeClr val="bg1">
                      <a:lumMod val="75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الصلاة الرابعة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5</a:t>
            </a:r>
            <a:r>
              <a:rPr lang="fr-FR" sz="3200" b="1" baseline="30000"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 `</a:t>
            </a:r>
            <a:r>
              <a:rPr lang="fr-FR" sz="3200" b="1" dirty="0" err="1">
                <a:ln w="3175">
                  <a:solidFill>
                    <a:schemeClr val="bg1">
                      <a:lumMod val="75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tiou</a:t>
            </a:r>
            <a:r>
              <a:rPr lang="fr-FR" sz="3200" b="1" dirty="0">
                <a:ln w="3175">
                  <a:solidFill>
                    <a:schemeClr val="bg1">
                      <a:lumMod val="75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الصلاة الخامسة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6</a:t>
            </a:r>
            <a:r>
              <a:rPr lang="fr-FR" sz="3200" b="1" baseline="30000"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 ^ `n`</a:t>
            </a:r>
            <a:r>
              <a:rPr lang="fr-FR" sz="3200" b="1" dirty="0" err="1">
                <a:ln w="3175">
                  <a:solidFill>
                    <a:schemeClr val="bg1">
                      <a:lumMod val="75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الصلاة السادسة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a:p>
            <a:pPr>
              <a:lnSpc>
                <a:spcPct val="150000"/>
              </a:lnSpc>
            </a:pPr>
            <a:r>
              <a:rPr lang="fr-FR" sz="3200" b="1" dirty="0">
                <a:ln w="3175">
                  <a:solidFill>
                    <a:schemeClr val="bg1">
                      <a:lumMod val="75000"/>
                    </a:schemeClr>
                  </a:solidFill>
                </a:ln>
                <a:latin typeface="CS Avva Shenouda" panose="020B7200000000000000" pitchFamily="34" charset="0"/>
              </a:rPr>
              <a:t>¿ </a:t>
            </a:r>
            <a:r>
              <a:rPr lang="fr-FR" sz="32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7</a:t>
            </a:r>
            <a:r>
              <a:rPr lang="fr-FR" sz="3200" b="1" baseline="30000"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ème</a:t>
            </a:r>
            <a:r>
              <a:rPr lang="fr-FR" sz="32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bg1">
                      <a:lumMod val="75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Pimah</a:t>
            </a:r>
            <a:r>
              <a:rPr lang="fr-FR" sz="3200" b="1" dirty="0">
                <a:ln w="3175">
                  <a:solidFill>
                    <a:schemeClr val="bg1">
                      <a:lumMod val="75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 </a:t>
            </a:r>
            <a:r>
              <a:rPr lang="fr-FR" sz="3200" b="1" dirty="0" err="1">
                <a:ln w="3175">
                  <a:solidFill>
                    <a:schemeClr val="bg1">
                      <a:lumMod val="75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sasf</a:t>
            </a:r>
            <a:r>
              <a:rPr lang="fr-FR" sz="3200" b="1" dirty="0">
                <a:ln w="3175">
                  <a:solidFill>
                    <a:schemeClr val="bg1">
                      <a:lumMod val="75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 `n`</a:t>
            </a:r>
            <a:r>
              <a:rPr lang="fr-FR" sz="3200" b="1" dirty="0" err="1">
                <a:ln w="3175">
                  <a:solidFill>
                    <a:schemeClr val="bg1">
                      <a:lumMod val="75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slyl</a:t>
            </a:r>
            <a:r>
              <a:rPr lang="fr-FR" sz="32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 - </a:t>
            </a:r>
            <a:r>
              <a:rPr lang="ar-AE" sz="32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الصلاة السابعة</a:t>
            </a:r>
            <a:r>
              <a:rPr lang="fr-FR" sz="3200" b="1" dirty="0">
                <a:ln w="3175">
                  <a:solidFill>
                    <a:schemeClr val="bg1">
                      <a:lumMod val="75000"/>
                    </a:schemeClr>
                  </a:solidFill>
                </a:ln>
                <a:latin typeface="CS Avva Shenouda" panose="020B7200000000000000" pitchFamily="34" charset="0"/>
              </a:rPr>
              <a:t> ¿</a:t>
            </a:r>
            <a:endParaRPr lang="fr-FR" sz="3200" b="1" dirty="0">
              <a:ln w="3175">
                <a:solidFill>
                  <a:schemeClr val="bg1">
                    <a:lumMod val="75000"/>
                  </a:schemeClr>
                </a:solidFill>
              </a:ln>
              <a:latin typeface="Book Antiqua" panose="02040602050305030304" pitchFamily="18" charset="0"/>
            </a:endParaRPr>
          </a:p>
        </p:txBody>
      </p:sp>
    </p:spTree>
    <p:extLst>
      <p:ext uri="{BB962C8B-B14F-4D97-AF65-F5344CB8AC3E}">
        <p14:creationId xmlns:p14="http://schemas.microsoft.com/office/powerpoint/2010/main" val="4278945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48450" name="Group 2"/>
          <p:cNvGraphicFramePr>
            <a:graphicFrameLocks noGrp="1"/>
          </p:cNvGraphicFramePr>
          <p:nvPr>
            <p:extLst>
              <p:ext uri="{D42A27DB-BD31-4B8C-83A1-F6EECF244321}">
                <p14:modId xmlns:p14="http://schemas.microsoft.com/office/powerpoint/2010/main" val="2979503653"/>
              </p:ext>
            </p:extLst>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pour nous Dieu le Verbe.</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الحمامة الحسنة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 التي وَلَدَتْ لنا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الله الكلمة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rompi</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e;necwc</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yetacmici</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nan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`m`V}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PiLogoc</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53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0669D881-0F2F-4C2D-B401-BC086EFCA87F}"/>
              </a:ext>
            </a:extLst>
          </p:cNvPr>
          <p:cNvGraphicFramePr>
            <a:graphicFrameLocks noGrp="1"/>
          </p:cNvGraphicFramePr>
          <p:nvPr>
            <p:extLst>
              <p:ext uri="{D42A27DB-BD31-4B8C-83A1-F6EECF244321}">
                <p14:modId xmlns:p14="http://schemas.microsoft.com/office/powerpoint/2010/main" val="4060940655"/>
              </p:ext>
            </p:extLst>
          </p:nvPr>
        </p:nvGraphicFramePr>
        <p:xfrm>
          <a:off x="1676400" y="112100"/>
          <a:ext cx="8839200" cy="389827"/>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La Vierge Maire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العذراء مريم</a:t>
                      </a:r>
                      <a:endParaRPr lang="en-CA" sz="24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C57F8816-A44D-B1C4-1E0A-4E532FA3D65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51307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770097853"/>
              </p:ext>
            </p:extLst>
          </p:nvPr>
        </p:nvGraphicFramePr>
        <p:xfrm>
          <a:off x="422987" y="538629"/>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900" b="1" kern="1200" dirty="0">
                          <a:solidFill>
                            <a:schemeClr val="tx1"/>
                          </a:solidFill>
                          <a:effectLst/>
                          <a:latin typeface="Book Antiqua" panose="02040602050305030304" pitchFamily="18" charset="0"/>
                          <a:ea typeface="+mn-ea"/>
                          <a:cs typeface="+mn-cs"/>
                        </a:rPr>
                        <a:t>Malgré mon indignité Tu m’as appelé par Ta grâce à Ton service ecclésiastique dans Ton sanctuaire, Tu m’as rendu digne de servir tes saints sacrements, de prier et d’offrir pour la rémission des péchés de Ton peuple et d’être un intermédiaire pour rapprocher de Toi ton troupeau </a:t>
                      </a:r>
                      <a:r>
                        <a:rPr lang="fr-FR" sz="2900" b="1" kern="1200" dirty="0" err="1">
                          <a:solidFill>
                            <a:schemeClr val="tx1"/>
                          </a:solidFill>
                          <a:effectLst/>
                          <a:latin typeface="Book Antiqua" panose="02040602050305030304" pitchFamily="18" charset="0"/>
                          <a:ea typeface="+mn-ea"/>
                          <a:cs typeface="+mn-cs"/>
                        </a:rPr>
                        <a:t>raisonable</a:t>
                      </a:r>
                      <a:r>
                        <a:rPr lang="fr-FR" sz="2900" b="1" kern="1200" dirty="0">
                          <a:solidFill>
                            <a:schemeClr val="tx1"/>
                          </a:solidFill>
                          <a:effectLst/>
                          <a:latin typeface="Book Antiqua" panose="02040602050305030304" pitchFamily="18" charset="0"/>
                          <a:ea typeface="+mn-ea"/>
                          <a:cs typeface="+mn-cs"/>
                        </a:rPr>
                        <a:t>. A cause de la misère de ton (ta, tes) serviteur (servante) (s) (...) et de mes implorations reçois mes prières pour lui (elle, eux).</a:t>
                      </a:r>
                    </a:p>
                  </a:txBody>
                  <a:tcPr/>
                </a:tc>
                <a:tc>
                  <a:txBody>
                    <a:bodyPr/>
                    <a:lstStyle/>
                    <a:p>
                      <a:pPr algn="just" rtl="1"/>
                      <a:r>
                        <a:rPr lang="ar-AE" sz="3600" b="1" dirty="0">
                          <a:latin typeface="Book Antiqua" panose="02040602050305030304" pitchFamily="18" charset="0"/>
                        </a:rPr>
                        <a:t>من اجل مسكنة عبدك. وطلبتي أنا غير المستحق. المدعو بنعمتك إلى الكهنوت في موضعك المقدس المستحق بنعمتك لخدمة أسرارك المقدسة وتقدمة الصلوات والقرابين من اجل غفران خطايا شعبك والتوسط في تقريب خرافك الناطقة إليك أيها الراعي الصالح اقبل إليك طلبتي من اجل عبدك ...</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20AE12B9-67FA-72BA-E51C-EFF02447F82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433850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AF0E-D47E-A56B-0B49-72E60DE7F94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9A72930-3F08-E48D-5F77-B0AF33D5453C}"/>
              </a:ext>
            </a:extLst>
          </p:cNvPr>
          <p:cNvGraphicFramePr>
            <a:graphicFrameLocks noGrp="1"/>
          </p:cNvGraphicFramePr>
          <p:nvPr>
            <p:extLst>
              <p:ext uri="{D42A27DB-BD31-4B8C-83A1-F6EECF244321}">
                <p14:modId xmlns:p14="http://schemas.microsoft.com/office/powerpoint/2010/main" val="1364235130"/>
              </p:ext>
            </p:extLst>
          </p:nvPr>
        </p:nvGraphicFramePr>
        <p:xfrm>
          <a:off x="422987" y="538629"/>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600" b="1" kern="1200" dirty="0">
                          <a:solidFill>
                            <a:schemeClr val="tx1"/>
                          </a:solidFill>
                          <a:effectLst/>
                          <a:latin typeface="Book Antiqua" panose="02040602050305030304" pitchFamily="18" charset="0"/>
                          <a:ea typeface="+mn-ea"/>
                          <a:cs typeface="+mn-cs"/>
                        </a:rPr>
                        <a:t>Guéris-le (la, les) promptement et remets-lui ses péchés. Accorde la santé à tous les membres de son corps. Accorde-lui le repos de tout mal et soulage-le de toutes douleurs du corps et de toutes ses tristesses.</a:t>
                      </a:r>
                    </a:p>
                  </a:txBody>
                  <a:tcPr/>
                </a:tc>
                <a:tc>
                  <a:txBody>
                    <a:bodyPr/>
                    <a:lstStyle/>
                    <a:p>
                      <a:pPr algn="just" rtl="1"/>
                      <a:r>
                        <a:rPr lang="ar-AE" sz="4000" b="1" dirty="0">
                          <a:latin typeface="Book Antiqua" panose="02040602050305030304" pitchFamily="18" charset="0"/>
                        </a:rPr>
                        <a:t>أرسل له الشفاء سريعا. واغفر له </a:t>
                      </a:r>
                      <a:r>
                        <a:rPr lang="ar-AE" sz="4000" b="1" dirty="0" err="1">
                          <a:latin typeface="Book Antiqua" panose="02040602050305030304" pitchFamily="18" charset="0"/>
                        </a:rPr>
                        <a:t>اثامة</a:t>
                      </a:r>
                      <a:r>
                        <a:rPr lang="ar-AE" sz="4000" b="1" dirty="0">
                          <a:latin typeface="Book Antiqua" panose="02040602050305030304" pitchFamily="18" charset="0"/>
                        </a:rPr>
                        <a:t>. وامنح الصحة لسائر جسده وجميع </a:t>
                      </a:r>
                      <a:r>
                        <a:rPr lang="ar-AE" sz="4000" b="1" dirty="0" err="1">
                          <a:latin typeface="Book Antiqua" panose="02040602050305030304" pitchFamily="18" charset="0"/>
                        </a:rPr>
                        <a:t>اعضائة</a:t>
                      </a:r>
                      <a:r>
                        <a:rPr lang="ar-AE" sz="4000" b="1" dirty="0">
                          <a:latin typeface="Book Antiqua" panose="02040602050305030304" pitchFamily="18" charset="0"/>
                        </a:rPr>
                        <a:t>. ارحه من كل سقم وحل كل آلامه </a:t>
                      </a:r>
                      <a:r>
                        <a:rPr lang="ar-AE" sz="4000" b="1" dirty="0" err="1">
                          <a:latin typeface="Book Antiqua" panose="02040602050305030304" pitchFamily="18" charset="0"/>
                        </a:rPr>
                        <a:t>الجسدانيه</a:t>
                      </a:r>
                      <a:r>
                        <a:rPr lang="ar-AE" sz="4000" b="1" dirty="0">
                          <a:latin typeface="Book Antiqua" panose="02040602050305030304" pitchFamily="18" charset="0"/>
                        </a:rPr>
                        <a:t> أزل </a:t>
                      </a:r>
                      <a:r>
                        <a:rPr lang="ar-AE" sz="4000" b="1" dirty="0" err="1">
                          <a:latin typeface="Book Antiqua" panose="02040602050305030304" pitchFamily="18" charset="0"/>
                        </a:rPr>
                        <a:t>ضيقاته</a:t>
                      </a:r>
                      <a:r>
                        <a:rPr lang="ar-AE" sz="4000" b="1" dirty="0">
                          <a:latin typeface="Book Antiqua" panose="02040602050305030304" pitchFamily="18" charset="0"/>
                        </a:rPr>
                        <a:t> واحزانه.</a:t>
                      </a:r>
                      <a:endParaRPr lang="ar-AE"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35338E8-FFF1-D53B-79D4-EACC0342909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792429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43472295"/>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3200" b="1" kern="1200" dirty="0">
                          <a:solidFill>
                            <a:schemeClr val="tx1"/>
                          </a:solidFill>
                          <a:effectLst/>
                          <a:latin typeface="Book Antiqua" panose="02040602050305030304" pitchFamily="18" charset="0"/>
                          <a:ea typeface="+mn-ea"/>
                          <a:cs typeface="+mn-cs"/>
                        </a:rPr>
                        <a:t>Nous n’espérons qu’en Toi. Comme tu as enseigné aux disciples de Jean (le Baptiste) « Allez rapporter à Jean ce que vous avez vu et entendu : les aveugles voient, les boiteux marchent, les lépreux sont purifiés, les sourds entendent, les morts ressuscitent, la Bonne Nouvelle est annoncée aux pauvres.</a:t>
                      </a:r>
                    </a:p>
                  </a:txBody>
                  <a:tcPr/>
                </a:tc>
                <a:tc>
                  <a:txBody>
                    <a:bodyPr/>
                    <a:lstStyle/>
                    <a:p>
                      <a:pPr algn="just" rtl="1"/>
                      <a:r>
                        <a:rPr lang="ar-AE" sz="3600" b="1" dirty="0">
                          <a:latin typeface="Book Antiqua" panose="02040602050305030304" pitchFamily="18" charset="0"/>
                        </a:rPr>
                        <a:t>يا من لا نرجو آخر سواك. كما أعلمت تلميذي يوحنا وقلت لهما: امضيا واعلما يوحنا بما </a:t>
                      </a:r>
                      <a:r>
                        <a:rPr lang="ar-AE" sz="3600" b="1" dirty="0" err="1">
                          <a:latin typeface="Book Antiqua" panose="02040602050305030304" pitchFamily="18" charset="0"/>
                        </a:rPr>
                        <a:t>رايتما</a:t>
                      </a:r>
                      <a:r>
                        <a:rPr lang="ar-AE" sz="3600" b="1" dirty="0">
                          <a:latin typeface="Book Antiqua" panose="02040602050305030304" pitchFamily="18" charset="0"/>
                        </a:rPr>
                        <a:t> وسمعتما إن العميان يبصرون والصم يسمعون. والعرج يمشون. والمرضى يعافون والبرص يتطهرون والموتى يقومون والمساكين يبشرون.</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AF3A405-E519-9E4C-FEBC-687CBF14138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4433427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AC18-6D34-8544-107D-F3D32F3B3B69}"/>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356547D-B551-6F38-E3AB-BE96366CC242}"/>
              </a:ext>
            </a:extLst>
          </p:cNvPr>
          <p:cNvGraphicFramePr>
            <a:graphicFrameLocks noGrp="1"/>
          </p:cNvGraphicFramePr>
          <p:nvPr>
            <p:extLst>
              <p:ext uri="{D42A27DB-BD31-4B8C-83A1-F6EECF244321}">
                <p14:modId xmlns:p14="http://schemas.microsoft.com/office/powerpoint/2010/main" val="1380269986"/>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2800" b="1" kern="1200" dirty="0">
                          <a:solidFill>
                            <a:schemeClr val="tx1"/>
                          </a:solidFill>
                          <a:effectLst/>
                          <a:latin typeface="Book Antiqua" panose="02040602050305030304" pitchFamily="18" charset="0"/>
                          <a:ea typeface="+mn-ea"/>
                          <a:cs typeface="+mn-cs"/>
                        </a:rPr>
                        <a:t>Heureux celui qui ne tombera pas à cause de moi ! » Nous ne doutons pas dans la puissance de Ta Divinité ô Christ, le Fils unique de Dieu, l’agneau de Dieu qui enlève les péchés du monde. Souviens-Toi de la pitié et de la miséricorde que tu as depuis le commencement car l’être humain a un penchant vers le mal et aucun n’est exempt de péché même si sa vie sur terre ne dure qu’un seul jour.</a:t>
                      </a:r>
                    </a:p>
                  </a:txBody>
                  <a:tcPr/>
                </a:tc>
                <a:tc>
                  <a:txBody>
                    <a:bodyPr/>
                    <a:lstStyle/>
                    <a:p>
                      <a:pPr algn="just" rtl="1"/>
                      <a:r>
                        <a:rPr lang="ar-AE" sz="3600" b="1" dirty="0">
                          <a:latin typeface="Book Antiqua" panose="02040602050305030304" pitchFamily="18" charset="0"/>
                        </a:rPr>
                        <a:t>فطوبى لمن لا يشك في. فلسنا نشك في قوة </a:t>
                      </a:r>
                      <a:r>
                        <a:rPr lang="ar-AE" sz="3600" b="1" dirty="0" err="1">
                          <a:latin typeface="Book Antiqua" panose="02040602050305030304" pitchFamily="18" charset="0"/>
                        </a:rPr>
                        <a:t>لاهوتك</a:t>
                      </a:r>
                      <a:r>
                        <a:rPr lang="ar-AE" sz="3600" b="1" dirty="0">
                          <a:latin typeface="Book Antiqua" panose="02040602050305030304" pitchFamily="18" charset="0"/>
                        </a:rPr>
                        <a:t> أيها المسيح ابن الله الوحيد حمل الله حامل خطايا العالم. اذكر مراحمك ورأفتك   التي منذ البدء. لان فكر الإنسان مائل إلى الشر منذ صباه. ولا يوجد إنسان بغير خطية ولو كانت حياته يوما واحدا على الأرض.</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81AC7F9-16DD-E235-D593-2C92695960E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5508236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811B-AFD5-DB2B-2CD7-73C99F0F81D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1EF0F0D-F518-0D35-3F9C-5282670646CA}"/>
              </a:ext>
            </a:extLst>
          </p:cNvPr>
          <p:cNvGraphicFramePr>
            <a:graphicFrameLocks noGrp="1"/>
          </p:cNvGraphicFramePr>
          <p:nvPr>
            <p:extLst>
              <p:ext uri="{D42A27DB-BD31-4B8C-83A1-F6EECF244321}">
                <p14:modId xmlns:p14="http://schemas.microsoft.com/office/powerpoint/2010/main" val="1776691143"/>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2700" b="1" kern="1200" dirty="0">
                          <a:solidFill>
                            <a:schemeClr val="tx1"/>
                          </a:solidFill>
                          <a:effectLst/>
                          <a:latin typeface="Book Antiqua" panose="02040602050305030304" pitchFamily="18" charset="0"/>
                          <a:ea typeface="+mn-ea"/>
                          <a:cs typeface="+mn-cs"/>
                        </a:rPr>
                        <a:t>Si tu retenais les fautes, Seigneur, qui oserait se tenir devant Toi ? Mais de Toi vient le pardon. Lorsque Tu prononces le jugement, nul ne peut rien dire. Seigneur ne te souviens pas des péchés provoqués par mon ignorance car Tu es le recours de ceux qui se repentent, l’espoir de ceux qui n’ont plus d’espérance, le repos de ceux qui sont dans la peine. A Toi nous élevons la gloire avec Ton Père très bon et le Saint Esprit maintenant et toujours et pour les siècles des siècles. Amen !</a:t>
                      </a:r>
                    </a:p>
                  </a:txBody>
                  <a:tcPr/>
                </a:tc>
                <a:tc>
                  <a:txBody>
                    <a:bodyPr/>
                    <a:lstStyle/>
                    <a:p>
                      <a:pPr algn="just" rtl="1"/>
                      <a:r>
                        <a:rPr lang="ar-AE" sz="3200" b="1" dirty="0">
                          <a:latin typeface="Book Antiqua" panose="02040602050305030304" pitchFamily="18" charset="0"/>
                        </a:rPr>
                        <a:t>وإن أخذت بالآثام يا رب. من يستطيع الوقوف أمامك. لان المغفرة هي من عندك. وإن حاكمت فمن يقدر إن يحتج لان كل فم يستد ولا يستطيع الكلام. يا رب لا تذكر خطايا جهلي. يا ملجأ التائبين ورجاء من لا رجاء لهم وراحة </a:t>
                      </a:r>
                      <a:r>
                        <a:rPr lang="ar-AE" sz="3200" b="1" dirty="0" err="1">
                          <a:latin typeface="Book Antiqua" panose="02040602050305030304" pitchFamily="18" charset="0"/>
                        </a:rPr>
                        <a:t>التعابى</a:t>
                      </a:r>
                      <a:r>
                        <a:rPr lang="ar-AE" sz="3200" b="1" dirty="0">
                          <a:latin typeface="Book Antiqua" panose="02040602050305030304" pitchFamily="18" charset="0"/>
                        </a:rPr>
                        <a:t>. نرسل لك إلى فوق المجد والكرامة والسجود مع أبيك الصالح والروح القدس الآن وكل أوان وإلى دهر الدهور أمين.</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A71A7CA-6138-5491-92F4-2152C4E5105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2900666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609600" y="544683"/>
            <a:ext cx="10972800" cy="2676499"/>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Cinquième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الخامسة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tiou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endParaRPr kumimoji="0" lang="fr-FR"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
        <p:nvSpPr>
          <p:cNvPr id="5" name="ZoneTexte 4">
            <a:extLst>
              <a:ext uri="{FF2B5EF4-FFF2-40B4-BE49-F238E27FC236}">
                <a16:creationId xmlns:a16="http://schemas.microsoft.com/office/drawing/2014/main" id="{2292E490-1592-61B6-82AA-D2918E5C65A3}"/>
              </a:ext>
            </a:extLst>
          </p:cNvPr>
          <p:cNvSpPr txBox="1"/>
          <p:nvPr/>
        </p:nvSpPr>
        <p:spPr>
          <a:xfrm>
            <a:off x="0" y="3221182"/>
            <a:ext cx="12192000" cy="2609112"/>
          </a:xfrm>
          <a:prstGeom prst="rect">
            <a:avLst/>
          </a:prstGeom>
          <a:noFill/>
        </p:spPr>
        <p:txBody>
          <a:bodyPr wrap="square" rtlCol="0">
            <a:spAutoFit/>
          </a:bodyPr>
          <a:lstStyle/>
          <a:p>
            <a:pPr algn="ctr">
              <a:lnSpc>
                <a:spcPct val="150000"/>
              </a:lnSpc>
            </a:pPr>
            <a:r>
              <a:rPr lang="fr-FR" sz="28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Oraison – </a:t>
            </a:r>
            <a:r>
              <a:rPr lang="ar-AE" sz="2800" b="1" dirty="0" err="1">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أوشية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2" name="Rectangle 1">
            <a:hlinkClick r:id="rId6" action="ppaction://hlinksldjump"/>
            <a:extLst>
              <a:ext uri="{FF2B5EF4-FFF2-40B4-BE49-F238E27FC236}">
                <a16:creationId xmlns:a16="http://schemas.microsoft.com/office/drawing/2014/main" id="{450C1D20-AB6A-5270-DEB5-7ADB4D662F0F}"/>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713086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93E8-CDC7-3B1B-CCC8-1F7E7CFF4C92}"/>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67F1A1C7-8BC0-9B40-B925-36288DA4FCED}"/>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7418F190-3DC3-45AA-4EFA-F58A4C55596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595910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6973-8B0A-0F8B-E596-D2F60306BDB4}"/>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58E3956E-9386-D060-3E7D-E7D991DE136F}"/>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270FDC4D-A73B-B386-6470-722ADFAAEFF1}"/>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2" name="Rectangle 1">
            <a:hlinkClick r:id="rId2" action="ppaction://hlinksldjump"/>
            <a:extLst>
              <a:ext uri="{FF2B5EF4-FFF2-40B4-BE49-F238E27FC236}">
                <a16:creationId xmlns:a16="http://schemas.microsoft.com/office/drawing/2014/main" id="{343749E0-3EA7-559C-7031-B72B8C971B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8575968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F9E7-5635-6596-4F27-1D4D94575571}"/>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3BA6E139-5005-6045-98D9-B04CC6A3B798}"/>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4A4DC12A-485F-078E-23E6-73D01744648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989725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6B81100F-719D-A333-849B-4C233FD2461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9DC8C665-4F4F-148E-1A99-FAF76CAFC29E}"/>
              </a:ext>
            </a:extLst>
          </p:cNvPr>
          <p:cNvGraphicFramePr>
            <a:graphicFrameLocks noGrp="1"/>
          </p:cNvGraphicFramePr>
          <p:nvPr>
            <p:extLst>
              <p:ext uri="{D42A27DB-BD31-4B8C-83A1-F6EECF244321}">
                <p14:modId xmlns:p14="http://schemas.microsoft.com/office/powerpoint/2010/main" val="3471613153"/>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وأيضاً فلنسأل الله ضابط الكل أبا ربنا وإلهنا ومخلصنا يسوع المسيح،</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نسأل ونطلب من صلاحك يا محب البشر،</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07817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extLst>
              <p:ext uri="{D42A27DB-BD31-4B8C-83A1-F6EECF244321}">
                <p14:modId xmlns:p14="http://schemas.microsoft.com/office/powerpoint/2010/main" val="1846514435"/>
              </p:ext>
            </p:extLst>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un saint salut.</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la mère du Saint.</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بسلامٍ مُقدَّس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أُم القُدُّوس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ou,ere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efouab</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mau</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mVy`e;ouab</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53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211795068"/>
              </p:ext>
            </p:extLst>
          </p:nvPr>
        </p:nvGraphicFramePr>
        <p:xfrm>
          <a:off x="1676400" y="112100"/>
          <a:ext cx="8839200" cy="389827"/>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La Vierge Maire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العذراء مريم</a:t>
                      </a:r>
                      <a:endParaRPr lang="en-CA" sz="24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3" action="ppaction://hlinksldjump"/>
            <a:extLst>
              <a:ext uri="{FF2B5EF4-FFF2-40B4-BE49-F238E27FC236}">
                <a16:creationId xmlns:a16="http://schemas.microsoft.com/office/drawing/2014/main" id="{14B63962-8291-FE91-4467-7A788653B3D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extLst>
              <p:ext uri="{D42A27DB-BD31-4B8C-83A1-F6EECF244321}">
                <p14:modId xmlns:p14="http://schemas.microsoft.com/office/powerpoint/2010/main" val="3895621040"/>
              </p:ext>
            </p:extLst>
          </p:nvPr>
        </p:nvGraphicFramePr>
        <p:xfrm>
          <a:off x="-1" y="1693505"/>
          <a:ext cx="12192001" cy="3470989"/>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347098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9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a:ln>
                            <a:noFill/>
                          </a:ln>
                          <a:solidFill>
                            <a:schemeClr val="bg1"/>
                          </a:solidFill>
                          <a:effectLst/>
                          <a:latin typeface="CS Avva Shenouda" panose="020B7200000000000000" pitchFamily="34" charset="0"/>
                          <a:cs typeface="Arial" charset="0"/>
                        </a:rPr>
                        <a:t>`</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Ari`vmeu`i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nni'u,y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etauenkot</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nen`cnyou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chemeClr val="tx1"/>
                          </a:solidFill>
                          <a:effectLst/>
                          <a:latin typeface="Book Antiqua" panose="02040602050305030304" pitchFamily="18" charset="0"/>
                          <a:cs typeface="Arial" charset="0"/>
                        </a:rPr>
                        <a:t>Souviens-Toi Seigneur des âmes de tes serviteurs qui se sont endormis, nos pères et nos frères.</a:t>
                      </a:r>
                      <a:endParaRPr kumimoji="0" lang="fr-CA"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اذكر يا ربُ نفوس عبيدك آباءنا وإخوتنا الذين رقدوا.</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extLst>
              <p:ext uri="{D42A27DB-BD31-4B8C-83A1-F6EECF244321}">
                <p14:modId xmlns:p14="http://schemas.microsoft.com/office/powerpoint/2010/main" val="2857871555"/>
              </p:ext>
            </p:extLst>
          </p:nvPr>
        </p:nvGraphicFramePr>
        <p:xfrm>
          <a:off x="2421465" y="643812"/>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1" u="none" strike="noStrike" cap="none" normalizeH="0" baseline="0" dirty="0">
                          <a:ln>
                            <a:noFill/>
                          </a:ln>
                          <a:solidFill>
                            <a:schemeClr val="tx1"/>
                          </a:solidFill>
                          <a:effectLst/>
                          <a:latin typeface="Book Antiqua" panose="02040602050305030304" pitchFamily="18" charset="0"/>
                        </a:rPr>
                        <a:t>Oraison des d</a:t>
                      </a:r>
                      <a:r>
                        <a:rPr kumimoji="0" lang="en-US" sz="2400" b="1" u="none" strike="noStrike" cap="none" normalizeH="0" baseline="0" dirty="0">
                          <a:ln>
                            <a:noFill/>
                          </a:ln>
                          <a:solidFill>
                            <a:schemeClr val="tx1"/>
                          </a:solidFill>
                          <a:effectLst/>
                        </a:rPr>
                        <a:t>é</a:t>
                      </a:r>
                      <a:r>
                        <a:rPr kumimoji="0" lang="fr-CA" sz="2400" b="1" u="none" strike="noStrike" cap="none" normalizeH="0" baseline="0" dirty="0" err="1">
                          <a:ln>
                            <a:noFill/>
                          </a:ln>
                          <a:solidFill>
                            <a:schemeClr val="tx1"/>
                          </a:solidFill>
                          <a:effectLst/>
                        </a:rPr>
                        <a:t>funts</a:t>
                      </a:r>
                      <a:r>
                        <a:rPr kumimoji="0" lang="fr-CA" sz="2400" b="1" u="none" strike="noStrike" cap="none" normalizeH="0" baseline="0" dirty="0">
                          <a:ln>
                            <a:noFill/>
                          </a:ln>
                          <a:solidFill>
                            <a:schemeClr val="tx1"/>
                          </a:solidFill>
                          <a:effectLst/>
                        </a:rPr>
                        <a:t> - </a:t>
                      </a:r>
                      <a:r>
                        <a:rPr kumimoji="0" lang="ar-EG" sz="2400" b="1" u="none" strike="noStrike" cap="none" normalizeH="0" baseline="0" dirty="0" err="1">
                          <a:ln>
                            <a:noFill/>
                          </a:ln>
                          <a:solidFill>
                            <a:schemeClr val="tx1"/>
                          </a:solidFill>
                          <a:effectLst/>
                        </a:rPr>
                        <a:t>أوشية</a:t>
                      </a:r>
                      <a:r>
                        <a:rPr kumimoji="0" lang="ar-EG" sz="2400" b="1" u="none" strike="noStrike" cap="none" normalizeH="0" baseline="0" dirty="0">
                          <a:ln>
                            <a:noFill/>
                          </a:ln>
                          <a:solidFill>
                            <a:schemeClr val="tx1"/>
                          </a:solidFill>
                          <a:effectLst/>
                        </a:rPr>
                        <a:t> الراقدين</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A537A986-3D16-42F1-E638-CA7B4B28F7A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389262879"/>
              </p:ext>
            </p:extLst>
          </p:nvPr>
        </p:nvGraphicFramePr>
        <p:xfrm>
          <a:off x="0" y="547437"/>
          <a:ext cx="12192000" cy="6053328"/>
        </p:xfrm>
        <a:graphic>
          <a:graphicData uri="http://schemas.openxmlformats.org/drawingml/2006/table">
            <a:tbl>
              <a:tblPr/>
              <a:tblGrid>
                <a:gridCol w="4348065">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757127">
                  <a:extLst>
                    <a:ext uri="{9D8B030D-6E8A-4147-A177-3AD203B41FA5}">
                      <a16:colId xmlns:a16="http://schemas.microsoft.com/office/drawing/2014/main" val="20002"/>
                    </a:ext>
                  </a:extLst>
                </a:gridCol>
              </a:tblGrid>
              <a:tr h="59641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Twbh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nen`cnyou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etau`enkot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au`mton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mmwou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vnah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icjen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p`eneh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nar,y`epickopoc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nhygoumenoc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m`precbuteroc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nen`cnyou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ndi`akwn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algn="just"/>
                      <a:r>
                        <a:rPr kumimoji="0" lang="fr-CA" sz="2800" b="1" i="0" u="none" strike="noStrike" cap="none" normalizeH="0" baseline="0" dirty="0">
                          <a:ln>
                            <a:noFill/>
                          </a:ln>
                          <a:solidFill>
                            <a:schemeClr val="tx1"/>
                          </a:solidFill>
                          <a:effectLst/>
                          <a:latin typeface="Book Antiqua" panose="02040602050305030304" pitchFamily="18"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اطلبوا عن آبائنا وأخوتنا الذين رقدوا وتنيحوا في الإيمان بالمسيح منذ البدء. آبائنا القديسين رؤساء الأساقفة وآبائنا الأساقفة. آبائنا القمامصة وآبائنا القسوس وإخوتنا الشمامسة.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5407E103-A4C3-15F1-5638-6048B1F9963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3897407112"/>
              </p:ext>
            </p:extLst>
          </p:nvPr>
        </p:nvGraphicFramePr>
        <p:xfrm>
          <a:off x="0" y="681135"/>
          <a:ext cx="12192000" cy="5029200"/>
        </p:xfrm>
        <a:graphic>
          <a:graphicData uri="http://schemas.openxmlformats.org/drawingml/2006/table">
            <a:tbl>
              <a:tblPr/>
              <a:tblGrid>
                <a:gridCol w="451363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458724">
                  <a:extLst>
                    <a:ext uri="{9D8B030D-6E8A-4147-A177-3AD203B41FA5}">
                      <a16:colId xmlns:a16="http://schemas.microsoft.com/office/drawing/2014/main" val="20002"/>
                    </a:ext>
                  </a:extLst>
                </a:gridCol>
              </a:tblGrid>
              <a:tr h="467345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mmona,oc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nla`ikoc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anapaucic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tyrc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ricti`anoc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Pi`&lt;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mton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nnou</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sym typeface="Symbol" pitchFamily="18" charset="2"/>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u,y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piparadicoc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pounof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`anon de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hwn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ntefer</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pinai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ntef,a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nos pères les moines, nos pères les laïcs et pour le repos de tous les chrétiens. Que Le Christ notre </a:t>
                      </a:r>
                      <a:r>
                        <a:rPr lang="fr-FR" sz="2800" b="1" i="0" u="none" strike="noStrike" kern="1200" baseline="0" dirty="0">
                          <a:solidFill>
                            <a:schemeClr val="tx1"/>
                          </a:solidFill>
                          <a:latin typeface="Book Antiqua" panose="02040602050305030304" pitchFamily="18" charset="0"/>
                          <a:ea typeface="+mn-ea"/>
                          <a:cs typeface="+mn-cs"/>
                        </a:rPr>
                        <a:t>Dieu, accorde le repos à leurs âmes au paradis de la joie, nous prenne en pitié et nous pardonne nos péchés.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آبائنا الرهبان وآبائنا العلمانيين وعن نياح كل المسيحيين</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لكي المسيح إلهنا يُنيح نفوسهم أجمعين في فردوس النعيم ونحنُ أيضاً يصنع معنا رحمة ويغفر لنا خطايانا.</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2E76BE61-46F8-A113-77D5-DDB0EF57E25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8110381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extLst>
              <p:ext uri="{D42A27DB-BD31-4B8C-83A1-F6EECF244321}">
                <p14:modId xmlns:p14="http://schemas.microsoft.com/office/powerpoint/2010/main" val="3252328021"/>
              </p:ext>
            </p:extLst>
          </p:nvPr>
        </p:nvGraphicFramePr>
        <p:xfrm>
          <a:off x="-16935" y="611155"/>
          <a:ext cx="12208935" cy="5635690"/>
        </p:xfrm>
        <a:graphic>
          <a:graphicData uri="http://schemas.openxmlformats.org/drawingml/2006/table">
            <a:tbl>
              <a:tblPr/>
              <a:tblGrid>
                <a:gridCol w="4426987">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15309">
                  <a:extLst>
                    <a:ext uri="{9D8B030D-6E8A-4147-A177-3AD203B41FA5}">
                      <a16:colId xmlns:a16="http://schemas.microsoft.com/office/drawing/2014/main" val="20002"/>
                    </a:ext>
                  </a:extLst>
                </a:gridCol>
              </a:tblGrid>
              <a:tr h="563569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Kuri`e</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 `</a:t>
                      </a: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ele`ycon</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Arikataxioin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ma`mton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nno`u</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sym typeface="Symbol" pitchFamily="18" charset="2"/>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u,y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kenf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nnenio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Abraam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Icaak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Iakwb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Sanousou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ouma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loy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vmwou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pemton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piparadicoc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pounof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Le peuple :</a:t>
                      </a:r>
                      <a:endParaRPr kumimoji="0" lang="en-US"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Book Antiqua" panose="02040602050305030304" pitchFamily="18" charset="0"/>
                          <a:ea typeface="+mn-ea"/>
                          <a:cs typeface="Arial" charset="0"/>
                        </a:rPr>
                        <a:t>Pitié</a:t>
                      </a:r>
                      <a:r>
                        <a:rPr kumimoji="0" lang="en-US"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 Seigneur.</a:t>
                      </a:r>
                      <a:endParaRPr kumimoji="0" lang="fr-CA"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Daigne Seigneur accorder le repos à leurs âmes auprès de nos Saints pères Abraham, Isaac et Jacob. </a:t>
                      </a:r>
                      <a:r>
                        <a:rPr kumimoji="0" lang="fr-CA" sz="2800" b="1" i="0" u="none" strike="noStrike" cap="none" normalizeH="0" baseline="0" dirty="0" err="1">
                          <a:ln>
                            <a:noFill/>
                          </a:ln>
                          <a:solidFill>
                            <a:schemeClr val="tx1"/>
                          </a:solidFill>
                          <a:effectLst/>
                          <a:latin typeface="Book Antiqua" panose="02040602050305030304" pitchFamily="18" charset="0"/>
                          <a:cs typeface="Arial" charset="0"/>
                        </a:rPr>
                        <a:t>Garde-les</a:t>
                      </a:r>
                      <a:r>
                        <a:rPr kumimoji="0" lang="fr-CA" sz="2800" b="1" i="0" u="none" strike="noStrike" cap="none" normalizeH="0" baseline="0" dirty="0">
                          <a:ln>
                            <a:noFill/>
                          </a:ln>
                          <a:solidFill>
                            <a:schemeClr val="tx1"/>
                          </a:solidFill>
                          <a:effectLst/>
                          <a:latin typeface="Book Antiqua" panose="02040602050305030304" pitchFamily="18" charset="0"/>
                          <a:cs typeface="Arial" charset="0"/>
                        </a:rPr>
                        <a:t> sur les prés </a:t>
                      </a:r>
                      <a:r>
                        <a:rPr kumimoji="0" lang="fr-FR" sz="2800" b="1" i="0" u="none" strike="noStrike" cap="none" normalizeH="0" baseline="0" dirty="0">
                          <a:ln>
                            <a:noFill/>
                          </a:ln>
                          <a:solidFill>
                            <a:schemeClr val="tx1"/>
                          </a:solidFill>
                          <a:effectLst/>
                          <a:latin typeface="Book Antiqua" panose="02040602050305030304" pitchFamily="18" charset="0"/>
                          <a:cs typeface="Arial" charset="0"/>
                        </a:rPr>
                        <a:t>d’herbe fraîche, près des eaux du repos, au paradis de la joie.</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الشعب :</a:t>
                      </a:r>
                      <a:endParaRPr kumimoji="0" lang="ar-EG"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يا ربُ ارحم.</a:t>
                      </a:r>
                      <a:endParaRPr kumimoji="0" lang="fr-FR"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تفضل يا رب نيح نفوسهم جميعاً في أحضان آبائنا القديسين إبراهيم وإسحق ويعقوب. عُلهم في موضع خضرة على ماء الراحة في فردوس النعيم</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E8816E76-CC46-E663-A29E-9E37DD1A23C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extLst>
              <p:ext uri="{D42A27DB-BD31-4B8C-83A1-F6EECF244321}">
                <p14:modId xmlns:p14="http://schemas.microsoft.com/office/powerpoint/2010/main" val="952882509"/>
              </p:ext>
            </p:extLst>
          </p:nvPr>
        </p:nvGraphicFramePr>
        <p:xfrm>
          <a:off x="0" y="521059"/>
          <a:ext cx="12192000" cy="5335456"/>
        </p:xfrm>
        <a:graphic>
          <a:graphicData uri="http://schemas.openxmlformats.org/drawingml/2006/table">
            <a:tbl>
              <a:tblPr/>
              <a:tblGrid>
                <a:gridCol w="4470400">
                  <a:extLst>
                    <a:ext uri="{9D8B030D-6E8A-4147-A177-3AD203B41FA5}">
                      <a16:colId xmlns:a16="http://schemas.microsoft.com/office/drawing/2014/main" val="20000"/>
                    </a:ext>
                  </a:extLst>
                </a:gridCol>
                <a:gridCol w="4337957">
                  <a:extLst>
                    <a:ext uri="{9D8B030D-6E8A-4147-A177-3AD203B41FA5}">
                      <a16:colId xmlns:a16="http://schemas.microsoft.com/office/drawing/2014/main" val="20001"/>
                    </a:ext>
                  </a:extLst>
                </a:gridCol>
                <a:gridCol w="3383643">
                  <a:extLst>
                    <a:ext uri="{9D8B030D-6E8A-4147-A177-3AD203B41FA5}">
                      <a16:colId xmlns:a16="http://schemas.microsoft.com/office/drawing/2014/main" val="20002"/>
                    </a:ext>
                  </a:extLst>
                </a:gridCol>
              </a:tblGrid>
              <a:tr h="53354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Pima`etafvwt</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ebol`nqytf</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pi`mkah</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nhyt</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lupy</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pifi`ahom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vouwini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nye;ouab</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Ek`etounoc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ntoukecarx</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pi`ehoou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etak;asf</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nek`epaggeli`a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mmyi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natme;nouj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Le lieu qu’ont quitté toute tristesse, toute affliction et toute plainte dans la lumière de Tes Saints. </a:t>
                      </a:r>
                      <a:r>
                        <a:rPr lang="fr-FR" sz="3200" b="1" kern="1200" dirty="0">
                          <a:solidFill>
                            <a:schemeClr val="tx1"/>
                          </a:solidFill>
                          <a:effectLst/>
                          <a:latin typeface="Book Antiqua" panose="02040602050305030304" pitchFamily="18" charset="0"/>
                          <a:ea typeface="+mn-ea"/>
                          <a:cs typeface="+mn-cs"/>
                        </a:rPr>
                        <a:t>Ressuscite-les Seigneur au jour que Tu as fixé selon Tes promesses vraies et honnêtes.</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الموضع الذي هرب منه الحزن والكآبة والتنهد في نور قديسيك.</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أقم أجسادهم في اليوم الذي رَسمتهُ كمواعيدِكَ الحقيقية غير الكاذبة.</a:t>
                      </a:r>
                      <a:endParaRPr kumimoji="0" lang="en-CA"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677DCD73-43C1-A585-A1DB-FC9EAC540AD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extLst>
              <p:ext uri="{D42A27DB-BD31-4B8C-83A1-F6EECF244321}">
                <p14:modId xmlns:p14="http://schemas.microsoft.com/office/powerpoint/2010/main" val="1002383360"/>
              </p:ext>
            </p:extLst>
          </p:nvPr>
        </p:nvGraphicFramePr>
        <p:xfrm>
          <a:off x="0" y="706150"/>
          <a:ext cx="12192000" cy="5414732"/>
        </p:xfrm>
        <a:graphic>
          <a:graphicData uri="http://schemas.openxmlformats.org/drawingml/2006/table">
            <a:tbl>
              <a:tblPr/>
              <a:tblGrid>
                <a:gridCol w="4586068">
                  <a:extLst>
                    <a:ext uri="{9D8B030D-6E8A-4147-A177-3AD203B41FA5}">
                      <a16:colId xmlns:a16="http://schemas.microsoft.com/office/drawing/2014/main" val="20000"/>
                    </a:ext>
                  </a:extLst>
                </a:gridCol>
                <a:gridCol w="4092265">
                  <a:extLst>
                    <a:ext uri="{9D8B030D-6E8A-4147-A177-3AD203B41FA5}">
                      <a16:colId xmlns:a16="http://schemas.microsoft.com/office/drawing/2014/main" val="20001"/>
                    </a:ext>
                  </a:extLst>
                </a:gridCol>
                <a:gridCol w="3513667">
                  <a:extLst>
                    <a:ext uri="{9D8B030D-6E8A-4147-A177-3AD203B41FA5}">
                      <a16:colId xmlns:a16="http://schemas.microsoft.com/office/drawing/2014/main" val="20002"/>
                    </a:ext>
                  </a:extLst>
                </a:gridCol>
              </a:tblGrid>
              <a:tr h="541473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Ek`eer,arizec;e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nni`aga;on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nek`epaggli`a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bal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nau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erwou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oude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masj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co;mou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oude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mpou`i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phyt</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nrwmi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Ny`etakcebtwtou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nnye;mei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Accorde-leur les biens que Tu as promis : ce que l’œil n’a jamais vu, que l’oreille n’a jamais entendu, que le cœur de l’homme n’a jamais conçu </a:t>
                      </a:r>
                      <a:r>
                        <a:rPr lang="fr-FR" sz="2800" b="1" kern="1200" dirty="0">
                          <a:solidFill>
                            <a:schemeClr val="tx1"/>
                          </a:solidFill>
                          <a:effectLst/>
                          <a:latin typeface="Book Antiqua" panose="02040602050305030304" pitchFamily="18" charset="0"/>
                          <a:ea typeface="+mn-ea"/>
                          <a:cs typeface="+mn-cs"/>
                        </a:rPr>
                        <a:t>et que Tu as préparés, ô Dieu, pour ceux qui aiment Ton saint Nom.</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هَب لهم خيرات مواعيدك. ما لم تره عين ولم تسمع به أذن ولم يخطر على قلب بشر ما أعدَدتَه يا الله </a:t>
                      </a: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لمُحبى</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اسمُكَ القدوس.</a:t>
                      </a:r>
                      <a:endParaRPr kumimoji="0" lang="en-CA" sz="40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31A342D9-90F9-C98F-24B8-965D91C6B5E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1040507567"/>
              </p:ext>
            </p:extLst>
          </p:nvPr>
        </p:nvGraphicFramePr>
        <p:xfrm>
          <a:off x="0" y="465667"/>
          <a:ext cx="12192000" cy="6126480"/>
        </p:xfrm>
        <a:graphic>
          <a:graphicData uri="http://schemas.openxmlformats.org/drawingml/2006/table">
            <a:tbl>
              <a:tblPr/>
              <a:tblGrid>
                <a:gridCol w="447040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6645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mou sop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nnek`ebiaik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alla</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ououwteb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Icje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de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oumet`amelyc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i`erwou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oumetat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h;yf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hwc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rwmi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auervorin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noucarx</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auswpi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paikocmoc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Car pour Tes serviteurs il n’est point de mort mais un </a:t>
                      </a:r>
                      <a:r>
                        <a:rPr lang="fr-FR" sz="2800" b="1" kern="1200" dirty="0">
                          <a:solidFill>
                            <a:schemeClr val="tx1"/>
                          </a:solidFill>
                          <a:effectLst/>
                          <a:latin typeface="Book Antiqua" panose="02040602050305030304" pitchFamily="18" charset="0"/>
                          <a:ea typeface="+mn-ea"/>
                          <a:cs typeface="+mn-cs"/>
                        </a:rPr>
                        <a:t>passage. S’ils se sont rendus humainement coupables de négligences ou de gaspillages alors qu’ils étaient revêtus d’un corps et habitaient ce monde,</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لانه</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لا يكونُ موتٌ لعبيدِكَ بل </a:t>
                      </a: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هوانتقال</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وإن كان لحقهم توانٍ </a:t>
                      </a: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أوتفريطٍ</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كبشر وقد لبسوا جسداً وسكنوا في هذا العالم.</a:t>
                      </a:r>
                      <a:endParaRPr kumimoji="0" lang="en-CA"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DC3F415E-0685-D567-DF40-BC932262409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extLst>
              <p:ext uri="{D42A27DB-BD31-4B8C-83A1-F6EECF244321}">
                <p14:modId xmlns:p14="http://schemas.microsoft.com/office/powerpoint/2010/main" val="227195669"/>
              </p:ext>
            </p:extLst>
          </p:nvPr>
        </p:nvGraphicFramePr>
        <p:xfrm>
          <a:off x="0" y="0"/>
          <a:ext cx="12192000" cy="6776720"/>
        </p:xfrm>
        <a:graphic>
          <a:graphicData uri="http://schemas.openxmlformats.org/drawingml/2006/table">
            <a:tbl>
              <a:tblPr/>
              <a:tblGrid>
                <a:gridCol w="4523014">
                  <a:extLst>
                    <a:ext uri="{9D8B030D-6E8A-4147-A177-3AD203B41FA5}">
                      <a16:colId xmlns:a16="http://schemas.microsoft.com/office/drawing/2014/main" val="20000"/>
                    </a:ext>
                  </a:extLst>
                </a:gridCol>
                <a:gridCol w="4223053">
                  <a:extLst>
                    <a:ext uri="{9D8B030D-6E8A-4147-A177-3AD203B41FA5}">
                      <a16:colId xmlns:a16="http://schemas.microsoft.com/office/drawing/2014/main" val="20001"/>
                    </a:ext>
                  </a:extLst>
                </a:gridCol>
                <a:gridCol w="3445933">
                  <a:extLst>
                    <a:ext uri="{9D8B030D-6E8A-4147-A177-3AD203B41FA5}">
                      <a16:colId xmlns:a16="http://schemas.microsoft.com/office/drawing/2014/main" val="20002"/>
                    </a:ext>
                  </a:extLst>
                </a:gridCol>
              </a:tblGrid>
              <a:tr h="67767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de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hwc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aga;oc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mmairwmi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arikataxioin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ricti`anoc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nor;odoxoc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oikoumeny</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tyrc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icjen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nima`nsai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vry</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nefma`nhwtp</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icjen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pemhyt</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vryc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piouai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piouai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PefRan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ou`i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ou`i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pecran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ma`mton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,`w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kern="1200" dirty="0">
                          <a:solidFill>
                            <a:schemeClr val="tx1"/>
                          </a:solidFill>
                          <a:effectLst/>
                          <a:latin typeface="Book Antiqua" panose="02040602050305030304" pitchFamily="18" charset="0"/>
                          <a:ea typeface="+mn-ea"/>
                          <a:cs typeface="+mn-cs"/>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600" b="1" kern="1200" dirty="0">
                          <a:solidFill>
                            <a:schemeClr val="tx1"/>
                          </a:solidFill>
                          <a:effectLst/>
                          <a:latin typeface="Book Antiqua" panose="02040602050305030304" pitchFamily="18" charset="0"/>
                          <a:ea typeface="+mn-ea"/>
                          <a:cs typeface="+mn-cs"/>
                        </a:rPr>
                        <a:t>فأنت كصالح ومحب البشر اللهم تفضل عبيدك المسيحيين الأرثوذكسيين الذين في المسكونة كلها من مشارق الشمس إلى </a:t>
                      </a:r>
                      <a:r>
                        <a:rPr lang="ar-SA" sz="3600" b="1" kern="1200" dirty="0" err="1">
                          <a:solidFill>
                            <a:schemeClr val="tx1"/>
                          </a:solidFill>
                          <a:effectLst/>
                          <a:latin typeface="Book Antiqua" panose="02040602050305030304" pitchFamily="18" charset="0"/>
                          <a:ea typeface="+mn-ea"/>
                          <a:cs typeface="+mn-cs"/>
                        </a:rPr>
                        <a:t>مغارﺑﻬا</a:t>
                      </a:r>
                      <a:r>
                        <a:rPr lang="ar-SA" sz="3600" b="1" kern="1200" dirty="0">
                          <a:solidFill>
                            <a:schemeClr val="tx1"/>
                          </a:solidFill>
                          <a:effectLst/>
                          <a:latin typeface="Book Antiqua" panose="02040602050305030304" pitchFamily="18" charset="0"/>
                          <a:ea typeface="+mn-ea"/>
                          <a:cs typeface="+mn-cs"/>
                        </a:rPr>
                        <a:t> ومن الشمال إلى الجنوب وكل واحد باسمه وكل واحدة باسمها يا رب نيحهم واغفر لهم.</a:t>
                      </a:r>
                      <a:endParaRPr kumimoji="0" lang="en-CA"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5A17A250-DAB5-FB5A-F896-5BA782033EF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184898082"/>
              </p:ext>
            </p:extLst>
          </p:nvPr>
        </p:nvGraphicFramePr>
        <p:xfrm>
          <a:off x="0" y="470603"/>
          <a:ext cx="12192000" cy="6214188"/>
        </p:xfrm>
        <a:graphic>
          <a:graphicData uri="http://schemas.openxmlformats.org/drawingml/2006/table">
            <a:tbl>
              <a:tblPr/>
              <a:tblGrid>
                <a:gridCol w="4683967">
                  <a:extLst>
                    <a:ext uri="{9D8B030D-6E8A-4147-A177-3AD203B41FA5}">
                      <a16:colId xmlns:a16="http://schemas.microsoft.com/office/drawing/2014/main" val="20000"/>
                    </a:ext>
                  </a:extLst>
                </a:gridCol>
                <a:gridCol w="3937519">
                  <a:extLst>
                    <a:ext uri="{9D8B030D-6E8A-4147-A177-3AD203B41FA5}">
                      <a16:colId xmlns:a16="http://schemas.microsoft.com/office/drawing/2014/main" val="20001"/>
                    </a:ext>
                  </a:extLst>
                </a:gridCol>
                <a:gridCol w="3570514">
                  <a:extLst>
                    <a:ext uri="{9D8B030D-6E8A-4147-A177-3AD203B41FA5}">
                      <a16:colId xmlns:a16="http://schemas.microsoft.com/office/drawing/2014/main" val="20002"/>
                    </a:ext>
                  </a:extLst>
                </a:gridCol>
              </a:tblGrid>
              <a:tr h="62141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hli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efouab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e;wleb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oude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kan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ou`ehoou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nouwt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pefwnq</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pikahi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men ham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ny</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eak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nnou'u,y</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ma`mton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marou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er`pem`psa</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metouro</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nivyou`i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Car nul n’est exempt de péché même si sa vie sur cette terre n’a duré qu’un seul jour. A ceux dont Tu as rappelé les âmes, Seigneur, donne-leur le repos et fais qu’ils soient dignes du Royaume des cieux.</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فإنه ليس أحد طاهرا من دنس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ولوكانت</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حياته يوما واحدا على الأرض. أما هم يا رب الذين أخذت نفوسهم نيحهم وليستحقوا ملكوت السَّمَوات.</a:t>
                      </a:r>
                      <a:endParaRPr kumimoji="0" lang="en-CA"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85E33B69-FD8C-21BB-3609-2B1BD0B413A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708078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extLst>
              <p:ext uri="{D42A27DB-BD31-4B8C-83A1-F6EECF244321}">
                <p14:modId xmlns:p14="http://schemas.microsoft.com/office/powerpoint/2010/main" val="2123417952"/>
              </p:ext>
            </p:extLst>
          </p:nvPr>
        </p:nvGraphicFramePr>
        <p:xfrm>
          <a:off x="0" y="516166"/>
          <a:ext cx="12192000" cy="5840962"/>
        </p:xfrm>
        <a:graphic>
          <a:graphicData uri="http://schemas.openxmlformats.org/drawingml/2006/table">
            <a:tbl>
              <a:tblPr/>
              <a:tblGrid>
                <a:gridCol w="4368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8409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Anon de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tyren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ari,arizec;e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mpenjwk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ricti`anoc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efranak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mpek`m;o</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moi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noumeroc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ou`klyroc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nye;ouab</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A nous tous, accorde la perfection chrétienne qui te plaît. Donne-leur et donne-nous de participer à l’héritage de Tes Saints.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وأما نحنُ كلنا فهَب لنا كمالاً مسيحياً يُرضيكَ أمامك وأعطهم وإيانا نصيباً وميراثاً مع كافة قديسيك.</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0D1D223B-289F-1B56-976B-ED14F7E3522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extLst>
              <p:ext uri="{D42A27DB-BD31-4B8C-83A1-F6EECF244321}">
                <p14:modId xmlns:p14="http://schemas.microsoft.com/office/powerpoint/2010/main" val="1089128414"/>
              </p:ext>
            </p:extLst>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l’annonciateur élu.</a:t>
                      </a:r>
                      <a:endParaRPr kumimoji="0" lang="fr-CA" sz="28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رئيس الملائكة العظيم. </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السلام لغبريال</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المُبشِّر المُختار.</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Mi,ayl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pinis</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nar,yaggeloc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Gabriyl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picwtp</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mpifaisennoufi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1429862004"/>
              </p:ext>
            </p:extLst>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b="1" dirty="0" err="1">
                          <a:solidFill>
                            <a:schemeClr val="tx1"/>
                          </a:solidFill>
                          <a:latin typeface="Book Antiqua" panose="02040602050305030304" pitchFamily="18" charset="0"/>
                          <a:cs typeface="Arial" charset="0"/>
                        </a:rPr>
                        <a:t>Archanges</a:t>
                      </a:r>
                      <a:r>
                        <a:rPr lang="en-CA" sz="2100" b="1" dirty="0">
                          <a:solidFill>
                            <a:schemeClr val="tx1"/>
                          </a:solidFill>
                          <a:latin typeface="Book Antiqua" panose="02040602050305030304" pitchFamily="18" charset="0"/>
                          <a:cs typeface="Arial" charset="0"/>
                        </a:rPr>
                        <a:t> Michel &amp; Gabriel</a:t>
                      </a:r>
                    </a:p>
                    <a:p>
                      <a:pPr lvl="0" algn="ctr" defTabSz="914400" rtl="1" fontAlgn="base">
                        <a:lnSpc>
                          <a:spcPct val="80000"/>
                        </a:lnSpc>
                        <a:spcBef>
                          <a:spcPct val="0"/>
                        </a:spcBef>
                        <a:spcAft>
                          <a:spcPct val="0"/>
                        </a:spcAft>
                        <a:defRPr/>
                      </a:pPr>
                      <a:r>
                        <a:rPr lang="ar-EG" sz="2100" b="1" dirty="0">
                          <a:solidFill>
                            <a:schemeClr val="tx1"/>
                          </a:solidFill>
                          <a:latin typeface="Book Antiqua" panose="02040602050305030304" pitchFamily="18" charset="0"/>
                          <a:cs typeface="Arial" charset="0"/>
                        </a:rPr>
                        <a:t>رؤساء الملائكة ميخائيل</a:t>
                      </a:r>
                      <a:r>
                        <a:rPr lang="fr-FR" sz="2100" b="1" dirty="0">
                          <a:solidFill>
                            <a:schemeClr val="tx1"/>
                          </a:solidFill>
                          <a:latin typeface="Book Antiqua" panose="02040602050305030304" pitchFamily="18" charset="0"/>
                          <a:cs typeface="Arial" charset="0"/>
                        </a:rPr>
                        <a:t> </a:t>
                      </a:r>
                      <a:r>
                        <a:rPr lang="ar-EG" sz="2100" b="1" dirty="0">
                          <a:solidFill>
                            <a:schemeClr val="tx1"/>
                          </a:solidFill>
                          <a:latin typeface="Book Antiqua" panose="02040602050305030304" pitchFamily="18" charset="0"/>
                          <a:cs typeface="Arial" charset="0"/>
                        </a:rPr>
                        <a:t>وغبريال</a:t>
                      </a:r>
                      <a:endParaRPr lang="en-CA" sz="21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23452D43-C3D8-F9E2-7464-D277EFEAD17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242285817"/>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3" name="Rectangle 2">
            <a:hlinkClick r:id="rId3" action="ppaction://hlinksldjump"/>
            <a:extLst>
              <a:ext uri="{FF2B5EF4-FFF2-40B4-BE49-F238E27FC236}">
                <a16:creationId xmlns:a16="http://schemas.microsoft.com/office/drawing/2014/main" id="{1E3A8FE4-5E52-E987-429C-B2801AE8DA6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8688787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602454436"/>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Galates 2 : 16 - 20</a:t>
                      </a:r>
                    </a:p>
                    <a:p>
                      <a:pPr algn="just"/>
                      <a:r>
                        <a:rPr lang="fr-FR" sz="2800" b="1" kern="1200" baseline="30000" dirty="0">
                          <a:solidFill>
                            <a:schemeClr val="tx1"/>
                          </a:solidFill>
                          <a:effectLst/>
                          <a:latin typeface="Book Antiqua" panose="02040602050305030304" pitchFamily="18" charset="0"/>
                          <a:ea typeface="+mn-ea"/>
                          <a:cs typeface="+mn-cs"/>
                        </a:rPr>
                        <a:t>16</a:t>
                      </a:r>
                      <a:r>
                        <a:rPr lang="fr-FR" sz="2800" b="1" kern="1200" dirty="0">
                          <a:solidFill>
                            <a:schemeClr val="tx1"/>
                          </a:solidFill>
                          <a:effectLst/>
                          <a:latin typeface="Book Antiqua" panose="02040602050305030304" pitchFamily="18" charset="0"/>
                          <a:ea typeface="+mn-ea"/>
                          <a:cs typeface="+mn-cs"/>
                        </a:rPr>
                        <a:t> Cependant nous le savons bien, ce n'est pas en observant la Loi que l'homme devient juste devant Dieu, mais seulement par la foi en Jésus Christ ; c'est pourquoi nous avons cru en Jésus Christ pour devenir des justes par la foi au Christ, mais non par la pratique de la Loi, car personne ne devient juste en pratiquant la Loi.</a:t>
                      </a:r>
                      <a:endParaRPr lang="fr-FR" sz="2800" b="1" dirty="0">
                        <a:latin typeface="Book Antiqua" panose="02040602050305030304" pitchFamily="18" charset="0"/>
                      </a:endParaRPr>
                    </a:p>
                  </a:txBody>
                  <a:tcPr/>
                </a:tc>
                <a:tc>
                  <a:txBody>
                    <a:bodyPr/>
                    <a:lstStyle/>
                    <a:p>
                      <a:pPr algn="just" rtl="1"/>
                      <a:r>
                        <a:rPr lang="ar-AE" sz="2400" b="1" u="sng" dirty="0" err="1">
                          <a:latin typeface="Book Antiqua" panose="02040602050305030304" pitchFamily="18" charset="0"/>
                        </a:rPr>
                        <a:t>غلاطية</a:t>
                      </a:r>
                      <a:r>
                        <a:rPr lang="ar-AE" sz="2400" b="1" u="sng" dirty="0">
                          <a:latin typeface="Book Antiqua" panose="02040602050305030304" pitchFamily="18" charset="0"/>
                        </a:rPr>
                        <a:t> 2 : 16 – 20</a:t>
                      </a:r>
                      <a:endParaRPr lang="fr-FR" sz="2400" b="1" u="sng" dirty="0">
                        <a:latin typeface="Book Antiqua" panose="02040602050305030304" pitchFamily="18" charset="0"/>
                      </a:endParaRPr>
                    </a:p>
                    <a:p>
                      <a:pPr algn="just" rtl="1"/>
                      <a:r>
                        <a:rPr lang="ar-AE" sz="4000" b="1" dirty="0"/>
                        <a:t>اذ نعلم ان الانسان لا يتبرر بأعمال النموس بل </a:t>
                      </a:r>
                      <a:r>
                        <a:rPr lang="ar-AE" sz="4000" b="1" dirty="0" err="1"/>
                        <a:t>بايمان</a:t>
                      </a:r>
                      <a:r>
                        <a:rPr lang="ar-AE" sz="4000" b="1" dirty="0"/>
                        <a:t> يسوع المسيح، آمنّا نحن ايضا بيسوع المسيح لنتبرر بإيمان يسوع لا بأعمال النموس. لأنه بأعمال النموس لا يتبرر جسد 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ABCA2BED-AAD3-8FDC-677E-3A9CDD5F8FD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2732423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C676A-A530-3665-FA4F-B7DDBEA2E62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9F08A18-3AB5-DE8A-CCB5-8CE10D664565}"/>
              </a:ext>
            </a:extLst>
          </p:cNvPr>
          <p:cNvGraphicFramePr>
            <a:graphicFrameLocks noGrp="1"/>
          </p:cNvGraphicFramePr>
          <p:nvPr>
            <p:extLst>
              <p:ext uri="{D42A27DB-BD31-4B8C-83A1-F6EECF244321}">
                <p14:modId xmlns:p14="http://schemas.microsoft.com/office/powerpoint/2010/main" val="13195502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000" b="1" kern="1200" baseline="30000" dirty="0">
                          <a:solidFill>
                            <a:schemeClr val="tx1"/>
                          </a:solidFill>
                          <a:effectLst/>
                          <a:latin typeface="Book Antiqua" panose="02040602050305030304" pitchFamily="18" charset="0"/>
                          <a:ea typeface="+mn-ea"/>
                          <a:cs typeface="+mn-cs"/>
                        </a:rPr>
                        <a:t>17</a:t>
                      </a:r>
                      <a:r>
                        <a:rPr lang="fr-FR" sz="3000" b="1" kern="1200" dirty="0">
                          <a:solidFill>
                            <a:schemeClr val="tx1"/>
                          </a:solidFill>
                          <a:effectLst/>
                          <a:latin typeface="Book Antiqua" panose="02040602050305030304" pitchFamily="18" charset="0"/>
                          <a:ea typeface="+mn-ea"/>
                          <a:cs typeface="+mn-cs"/>
                        </a:rPr>
                        <a:t> S'il était vrai qu'en cherchant à être des justes grâce au Christ, nous serions redevenus nous aussi des pécheurs, alors le Christ serait au service du péché. Il n'en est rien, bien sûr ! </a:t>
                      </a:r>
                      <a:r>
                        <a:rPr lang="fr-FR" sz="3000" b="1" kern="1200" baseline="30000" dirty="0">
                          <a:solidFill>
                            <a:schemeClr val="tx1"/>
                          </a:solidFill>
                          <a:effectLst/>
                          <a:latin typeface="Book Antiqua" panose="02040602050305030304" pitchFamily="18" charset="0"/>
                          <a:ea typeface="+mn-ea"/>
                          <a:cs typeface="+mn-cs"/>
                        </a:rPr>
                        <a:t>18</a:t>
                      </a:r>
                      <a:r>
                        <a:rPr lang="fr-FR" sz="3000" b="1" kern="1200" dirty="0">
                          <a:solidFill>
                            <a:schemeClr val="tx1"/>
                          </a:solidFill>
                          <a:effectLst/>
                          <a:latin typeface="Book Antiqua" panose="02040602050305030304" pitchFamily="18" charset="0"/>
                          <a:ea typeface="+mn-ea"/>
                          <a:cs typeface="+mn-cs"/>
                        </a:rPr>
                        <a:t> Au contraire, si je revenais à la Loi que j'ai rejetée, c'est alors que je me mettrais dans la désobéissance. </a:t>
                      </a:r>
                      <a:r>
                        <a:rPr lang="fr-FR" sz="3000" b="1" kern="1200" baseline="30000" dirty="0">
                          <a:solidFill>
                            <a:schemeClr val="tx1"/>
                          </a:solidFill>
                          <a:effectLst/>
                          <a:latin typeface="Book Antiqua" panose="02040602050305030304" pitchFamily="18" charset="0"/>
                          <a:ea typeface="+mn-ea"/>
                          <a:cs typeface="+mn-cs"/>
                        </a:rPr>
                        <a:t>19</a:t>
                      </a:r>
                      <a:r>
                        <a:rPr lang="fr-FR" sz="3000" b="1" kern="1200" dirty="0">
                          <a:solidFill>
                            <a:schemeClr val="tx1"/>
                          </a:solidFill>
                          <a:effectLst/>
                          <a:latin typeface="Book Antiqua" panose="02040602050305030304" pitchFamily="18" charset="0"/>
                          <a:ea typeface="+mn-ea"/>
                          <a:cs typeface="+mn-cs"/>
                        </a:rPr>
                        <a:t> Grâce à la Loi j'ai cessé de vivre pour la Loi afin de vivre pour Dieu.</a:t>
                      </a:r>
                      <a:endParaRPr lang="fr-FR" sz="30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000" b="1" dirty="0"/>
                        <a:t> فان كنا ونحن طالبون أن نتبرر في المسيح نوجد نحن أنفسنا أيضا </a:t>
                      </a:r>
                      <a:r>
                        <a:rPr lang="ar-AE" sz="4000" b="1" dirty="0" err="1"/>
                        <a:t>خطاة</a:t>
                      </a:r>
                      <a:r>
                        <a:rPr lang="ar-AE" sz="4000" b="1" dirty="0"/>
                        <a:t>، </a:t>
                      </a:r>
                      <a:r>
                        <a:rPr lang="ar-AE" sz="4000" b="1" dirty="0" err="1"/>
                        <a:t>أفالمسيح</a:t>
                      </a:r>
                      <a:r>
                        <a:rPr lang="ar-AE" sz="4000" b="1" dirty="0"/>
                        <a:t> خادم للخطية؟ حاشا.</a:t>
                      </a:r>
                      <a:r>
                        <a:rPr lang="fr-FR" sz="4000" b="1" dirty="0"/>
                        <a:t> </a:t>
                      </a:r>
                      <a:r>
                        <a:rPr lang="ar-AE" sz="4000" b="1" dirty="0"/>
                        <a:t>فاني ان كنت أبني أيضا الذي قد هدمته فاني أظهر نفسي متعديا، لأني مُتُّ بالنموس للنموس لأحيا لله</a:t>
                      </a:r>
                      <a:r>
                        <a:rPr lang="fr-FR" sz="4000" b="1" dirty="0"/>
                        <a:t>.</a:t>
                      </a:r>
                      <a:endParaRPr lang="ar-AE" sz="4000" b="1" dirty="0">
                        <a:solidFill>
                          <a:srgbClr val="C00000"/>
                        </a:solidFill>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F16FA0A5-CD7A-7DA9-2989-20EDBE5C73D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0838956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EC16-5FBF-E4FA-35C6-E94A7AFCC86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A93945B-BFB5-84AB-38B0-81B96C8B5045}"/>
              </a:ext>
            </a:extLst>
          </p:cNvPr>
          <p:cNvGraphicFramePr>
            <a:graphicFrameLocks noGrp="1"/>
          </p:cNvGraphicFramePr>
          <p:nvPr>
            <p:extLst>
              <p:ext uri="{D42A27DB-BD31-4B8C-83A1-F6EECF244321}">
                <p14:modId xmlns:p14="http://schemas.microsoft.com/office/powerpoint/2010/main" val="3990959007"/>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dirty="0">
                          <a:solidFill>
                            <a:schemeClr val="tx1"/>
                          </a:solidFill>
                          <a:effectLst/>
                          <a:latin typeface="Book Antiqua" panose="02040602050305030304" pitchFamily="18" charset="0"/>
                          <a:ea typeface="+mn-ea"/>
                          <a:cs typeface="+mn-cs"/>
                        </a:rPr>
                        <a:t>Avec le Christ, je suis fixé à la croix : </a:t>
                      </a:r>
                      <a:r>
                        <a:rPr lang="fr-FR" sz="3200" b="1" kern="1200" baseline="30000" dirty="0">
                          <a:solidFill>
                            <a:schemeClr val="tx1"/>
                          </a:solidFill>
                          <a:effectLst/>
                          <a:latin typeface="Book Antiqua" panose="02040602050305030304" pitchFamily="18" charset="0"/>
                          <a:ea typeface="+mn-ea"/>
                          <a:cs typeface="+mn-cs"/>
                        </a:rPr>
                        <a:t>20</a:t>
                      </a:r>
                      <a:r>
                        <a:rPr lang="fr-FR" sz="3200" b="1" kern="1200" dirty="0">
                          <a:solidFill>
                            <a:schemeClr val="tx1"/>
                          </a:solidFill>
                          <a:effectLst/>
                          <a:latin typeface="Book Antiqua" panose="02040602050305030304" pitchFamily="18" charset="0"/>
                          <a:ea typeface="+mn-ea"/>
                          <a:cs typeface="+mn-cs"/>
                        </a:rPr>
                        <a:t> je vis, mais ce n'est plus moi, c'est le Christ qui vit en moi. Ma vie aujourd'hui dans la condition humaine, je la vis dans la Foi au Fils de Dieu qui m'a aimé et qui s'est livré pour moi.</a:t>
                      </a:r>
                    </a:p>
                    <a:p>
                      <a:pPr algn="just"/>
                      <a:endParaRPr lang="fr-FR" sz="3200" b="1" kern="1200" dirty="0">
                        <a:solidFill>
                          <a:schemeClr val="tx1"/>
                        </a:solidFill>
                        <a:effectLst/>
                        <a:latin typeface="Book Antiqua" panose="02040602050305030304" pitchFamily="18" charset="0"/>
                        <a:ea typeface="+mn-ea"/>
                        <a:cs typeface="+mn-cs"/>
                      </a:endParaRPr>
                    </a:p>
                    <a:p>
                      <a:pPr algn="just"/>
                      <a:r>
                        <a:rPr lang="fr-FR" sz="32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000" b="1" dirty="0"/>
                        <a:t>مع المسيح صلبت فأحيا لا أنا بل المسيح يحيا فيّ، فما أحياه الآن في الجسد </a:t>
                      </a:r>
                      <a:r>
                        <a:rPr lang="ar-AE" sz="4000" b="1" dirty="0" err="1"/>
                        <a:t>فانما</a:t>
                      </a:r>
                      <a:r>
                        <a:rPr lang="ar-AE" sz="4000" b="1" dirty="0"/>
                        <a:t> أحياه في الايمان. ايمان ابن الله الذي </a:t>
                      </a:r>
                      <a:r>
                        <a:rPr lang="ar-AE" sz="4000" b="1" dirty="0" err="1"/>
                        <a:t>احببني</a:t>
                      </a:r>
                      <a:r>
                        <a:rPr lang="ar-AE" sz="4000" b="1" dirty="0"/>
                        <a:t> وأسلم نفسه لأجلي.</a:t>
                      </a:r>
                      <a:endParaRPr lang="fr-FR" sz="4000" b="1" dirty="0"/>
                    </a:p>
                    <a:p>
                      <a:pPr algn="just" rtl="1"/>
                      <a:endParaRPr lang="fr-FR" sz="4000" b="1" dirty="0"/>
                    </a:p>
                    <a:p>
                      <a:pPr algn="just" rtl="1"/>
                      <a:r>
                        <a:rPr lang="ar-AE" sz="4000" b="1" dirty="0">
                          <a:solidFill>
                            <a:srgbClr val="C00000"/>
                          </a:solidFill>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6B8620E-33D9-5DF2-7B5A-4CA6794224F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4344724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4151012793"/>
              </p:ext>
            </p:extLst>
          </p:nvPr>
        </p:nvGraphicFramePr>
        <p:xfrm>
          <a:off x="408991" y="1406560"/>
          <a:ext cx="11374017" cy="4490387"/>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4490387">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34A90984-564F-DC99-21D2-92840D10BA1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114413869"/>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2285092246"/>
              </p:ext>
            </p:extLst>
          </p:nvPr>
        </p:nvGraphicFramePr>
        <p:xfrm>
          <a:off x="399662" y="756693"/>
          <a:ext cx="11392676" cy="4864608"/>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4860336">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29603795-04AC-A453-A7DC-DDD806A7CFC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00299161"/>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931251247"/>
              </p:ext>
            </p:extLst>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a:t>
                      </a:r>
                      <a:br>
                        <a:rPr kumimoji="0" lang="fr-FR" sz="4000" b="1" i="0" u="none" strike="noStrike" cap="none" normalizeH="0" baseline="0" dirty="0">
                          <a:ln>
                            <a:noFill/>
                          </a:ln>
                          <a:solidFill>
                            <a:schemeClr val="tx1"/>
                          </a:solidFill>
                          <a:effectLst/>
                          <a:latin typeface="Book Antiqua" panose="02040602050305030304" pitchFamily="18" charset="0"/>
                          <a:cs typeface="Arial" charset="0"/>
                        </a:rPr>
                      </a:br>
                      <a:r>
                        <a:rPr kumimoji="0" lang="fr-FR" sz="4000" b="1" i="0" u="none" strike="noStrike" cap="none" normalizeH="0" baseline="0" dirty="0">
                          <a:ln>
                            <a:noFill/>
                          </a:ln>
                          <a:solidFill>
                            <a:schemeClr val="tx1"/>
                          </a:solidFill>
                          <a:effectLst/>
                          <a:latin typeface="Book Antiqua" panose="02040602050305030304" pitchFamily="18" charset="0"/>
                          <a:cs typeface="Arial" charset="0"/>
                        </a:rPr>
                        <a:t>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AA054F6-5C07-D5F7-CD7F-20DCEEA6B60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99267553"/>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1261834976"/>
              </p:ext>
            </p:extLst>
          </p:nvPr>
        </p:nvGraphicFramePr>
        <p:xfrm>
          <a:off x="401216" y="475861"/>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6916EFDA-4F55-609A-6E33-D8DC2E087E8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02998481"/>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8A388B9B-A011-47A3-ABD2-D328C37DD1A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894060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744584834"/>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44A23F82-2395-5DB5-B661-259E68F2E7E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844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extLst>
              <p:ext uri="{D42A27DB-BD31-4B8C-83A1-F6EECF244321}">
                <p14:modId xmlns:p14="http://schemas.microsoft.com/office/powerpoint/2010/main" val="222745758"/>
              </p:ext>
            </p:extLst>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les grades célestes.</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للش</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ا</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روبيم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للسِّرافيم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لجميع الطغمات</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السمائي</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ة.</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eroubim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niCeravim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nitagma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n`epouranion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1095608503"/>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Les </a:t>
                      </a:r>
                      <a:r>
                        <a:rPr lang="en-CA" sz="2400" b="1" dirty="0" err="1">
                          <a:solidFill>
                            <a:schemeClr val="tx1"/>
                          </a:solidFill>
                          <a:latin typeface="Book Antiqua" panose="02040602050305030304" pitchFamily="18" charset="0"/>
                          <a:cs typeface="Arial" charset="0"/>
                        </a:rPr>
                        <a:t>Célestes</a:t>
                      </a:r>
                      <a:r>
                        <a:rPr lang="en-CA" sz="2400" b="1" dirty="0">
                          <a:solidFill>
                            <a:schemeClr val="tx1"/>
                          </a:solidFill>
                          <a:latin typeface="Book Antiqua" panose="02040602050305030304" pitchFamily="18" charset="0"/>
                          <a:cs typeface="Arial" charset="0"/>
                        </a:rPr>
                        <a:t> - </a:t>
                      </a:r>
                      <a:r>
                        <a:rPr lang="ar-EG" sz="2400" b="1" dirty="0">
                          <a:solidFill>
                            <a:schemeClr val="tx1"/>
                          </a:solidFill>
                          <a:latin typeface="Book Antiqua" panose="02040602050305030304" pitchFamily="18" charset="0"/>
                          <a:cs typeface="Arial" charset="0"/>
                        </a:rPr>
                        <a:t>السمائيين</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Rectangle 1">
            <a:hlinkClick r:id="rId3" action="ppaction://hlinksldjump"/>
            <a:extLst>
              <a:ext uri="{FF2B5EF4-FFF2-40B4-BE49-F238E27FC236}">
                <a16:creationId xmlns:a16="http://schemas.microsoft.com/office/drawing/2014/main" id="{F4F4368D-0750-BE64-8C61-3A0FA29B814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4044170682"/>
              </p:ext>
            </p:extLst>
          </p:nvPr>
        </p:nvGraphicFramePr>
        <p:xfrm>
          <a:off x="379785" y="548680"/>
          <a:ext cx="11305251" cy="5884165"/>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564902">
                <a:tc>
                  <a:txBody>
                    <a:bodyPr/>
                    <a:lstStyle/>
                    <a:p>
                      <a:pPr algn="just">
                        <a:lnSpc>
                          <a:spcPct val="115000"/>
                        </a:lnSpc>
                        <a:spcAft>
                          <a:spcPts val="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8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32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32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385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Pidi`akwn</a:t>
                      </a:r>
                      <a:r>
                        <a:rPr lang="fr-FR" sz="28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CS Avva Shenouda" panose="020B7200000000000000" pitchFamily="34" charset="0"/>
                          <a:ea typeface="+mn-ea"/>
                          <a:cs typeface="+mn-cs"/>
                        </a:rPr>
                        <a:t>`</a:t>
                      </a:r>
                      <a:r>
                        <a:rPr lang="fr-FR" sz="2400" b="1" kern="1200" dirty="0" err="1">
                          <a:solidFill>
                            <a:schemeClr val="tx1"/>
                          </a:solidFill>
                          <a:effectLst/>
                          <a:latin typeface="CS Avva Shenouda" panose="020B7200000000000000" pitchFamily="34" charset="0"/>
                          <a:ea typeface="+mn-ea"/>
                          <a:cs typeface="+mn-cs"/>
                        </a:rPr>
                        <a:t>Proceuxac;e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uper</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tou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agiou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euaggeliou</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6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32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385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Pilaoc</a:t>
                      </a:r>
                      <a:r>
                        <a:rPr lang="fr-FR" sz="2800" b="1" kern="1200" dirty="0">
                          <a:solidFill>
                            <a:srgbClr val="C00000"/>
                          </a:solidFill>
                          <a:latin typeface="CS Avva Shenouda" panose="020B7200000000000000" pitchFamily="34" charset="0"/>
                          <a:ea typeface="+mn-ea"/>
                          <a:cs typeface="+mn-cs"/>
                        </a:rPr>
                        <a:t> @</a:t>
                      </a:r>
                      <a:endParaRPr lang="fr-FR" sz="36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Kuri`e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ele`ycon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800" b="1" kern="1200" dirty="0">
                          <a:solidFill>
                            <a:srgbClr val="C00000"/>
                          </a:solidFill>
                          <a:latin typeface="Book Antiqua" panose="02040602050305030304" pitchFamily="18" charset="0"/>
                          <a:ea typeface="+mn-ea"/>
                          <a:cs typeface="+mn-cs"/>
                        </a:rPr>
                        <a:t>Le peuple :</a:t>
                      </a:r>
                      <a:endParaRPr lang="fr-FR" sz="3600" b="1" kern="1200" dirty="0">
                        <a:solidFill>
                          <a:srgbClr val="C00000"/>
                        </a:solidFill>
                        <a:latin typeface="Book Antiqua" panose="02040602050305030304" pitchFamily="18" charset="0"/>
                        <a:ea typeface="+mn-ea"/>
                        <a:cs typeface="+mn-cs"/>
                      </a:endParaRPr>
                    </a:p>
                    <a:p>
                      <a:pPr algn="ctr"/>
                      <a:r>
                        <a:rPr lang="fr-FR" sz="28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32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32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32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32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DB7D1F60-DA1B-C33F-FEA7-EAC1954ED46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0944822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993624334"/>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0416ABF3-2DC2-839F-7D97-F987AF499FB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13656A20-15A4-27B8-183E-A88A495F1F23}"/>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C84BBBE6-CC88-329F-CA9D-185096DD4C02}"/>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18973184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2572776906"/>
              </p:ext>
            </p:extLst>
          </p:nvPr>
        </p:nvGraphicFramePr>
        <p:xfrm>
          <a:off x="2032000" y="62609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689192887"/>
              </p:ext>
            </p:extLst>
          </p:nvPr>
        </p:nvGraphicFramePr>
        <p:xfrm>
          <a:off x="390331" y="1642188"/>
          <a:ext cx="11411338" cy="4589720"/>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45897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889D11E4-2F47-601E-5F94-5111882661C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8646760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E89517F1-6DA9-889B-B37B-396E243CE0E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7443901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097338371"/>
              </p:ext>
            </p:extLst>
          </p:nvPr>
        </p:nvGraphicFramePr>
        <p:xfrm>
          <a:off x="422987" y="533931"/>
          <a:ext cx="11346026" cy="48463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607533">
                <a:tc>
                  <a:txBody>
                    <a:bodyPr/>
                    <a:lstStyle/>
                    <a:p>
                      <a:pPr algn="just"/>
                      <a:r>
                        <a:rPr lang="fr-FR" sz="2400" b="1" u="sng" dirty="0">
                          <a:latin typeface="Book Antiqua" panose="02040602050305030304" pitchFamily="18" charset="0"/>
                        </a:rPr>
                        <a:t>Psaumes 141 : 7</a:t>
                      </a:r>
                    </a:p>
                    <a:p>
                      <a:pPr algn="just"/>
                      <a:r>
                        <a:rPr lang="fr-FR" sz="3600" b="1" dirty="0">
                          <a:latin typeface="Book Antiqua" panose="02040602050305030304" pitchFamily="18" charset="0"/>
                        </a:rPr>
                        <a:t>Fais sortir de prison mon âme, pour que je confesse ton Nom. Les justes sont dans l’attente à mon sujet, jusqu’à ce que tu m’accordes ma récompense.</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141 : 7</a:t>
                      </a:r>
                      <a:endParaRPr lang="fr-FR" sz="2400" b="1" u="sng" dirty="0">
                        <a:latin typeface="Book Antiqua" panose="02040602050305030304" pitchFamily="18" charset="0"/>
                      </a:endParaRPr>
                    </a:p>
                    <a:p>
                      <a:pPr algn="just" rtl="1"/>
                      <a:r>
                        <a:rPr lang="ar-AE" sz="4800" b="1" dirty="0"/>
                        <a:t>اخرج نفسي من الحبس</a:t>
                      </a:r>
                      <a:r>
                        <a:rPr lang="fr-FR" sz="4800" b="1" dirty="0"/>
                        <a:t> </a:t>
                      </a:r>
                      <a:r>
                        <a:rPr lang="ar-AE" sz="4800" b="1" dirty="0"/>
                        <a:t>لكي اعترف لاسمك يا رب.</a:t>
                      </a:r>
                      <a:r>
                        <a:rPr lang="fr-FR" sz="4800" b="1" dirty="0"/>
                        <a:t> </a:t>
                      </a:r>
                      <a:r>
                        <a:rPr lang="ar-AE" sz="4800" b="1" dirty="0"/>
                        <a:t>ينتظرني الابرار</a:t>
                      </a:r>
                      <a:r>
                        <a:rPr lang="fr-FR" sz="4800" b="1" dirty="0"/>
                        <a:t> </a:t>
                      </a:r>
                      <a:r>
                        <a:rPr lang="ar-AE" sz="4800" b="1" dirty="0"/>
                        <a:t>حتى تعطيني مجازاة.</a:t>
                      </a:r>
                      <a:endParaRPr lang="fr-FR" sz="4800" b="1" dirty="0"/>
                    </a:p>
                    <a:p>
                      <a:pPr algn="just" rtl="1"/>
                      <a:endParaRPr lang="fr-FR" sz="4000" b="1" dirty="0"/>
                    </a:p>
                    <a:p>
                      <a:pPr algn="just" rtl="1"/>
                      <a:r>
                        <a:rPr lang="ar-AE" sz="4800" b="1" dirty="0" err="1">
                          <a:solidFill>
                            <a:srgbClr val="C00000"/>
                          </a:solidFill>
                        </a:rPr>
                        <a:t>هَلِّلُويا</a:t>
                      </a:r>
                      <a:r>
                        <a:rPr lang="ar-AE" sz="4800" b="1" dirty="0">
                          <a:solidFill>
                            <a:srgbClr val="C00000"/>
                          </a:solidFill>
                        </a:rPr>
                        <a:t> !</a:t>
                      </a:r>
                      <a:endParaRPr lang="ar-AE" sz="3200" b="1" dirty="0">
                        <a:solidFill>
                          <a:srgbClr val="C00000"/>
                        </a:solidFill>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F30E1AE6-5C86-6ABB-6479-7AEBA9B5919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951756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9901263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Jean 14 : 1 - 19</a:t>
                      </a:r>
                    </a:p>
                    <a:p>
                      <a:pPr algn="just"/>
                      <a:r>
                        <a:rPr lang="fr-FR" sz="2800" b="1" kern="1200" baseline="30000" dirty="0">
                          <a:solidFill>
                            <a:schemeClr val="tx1"/>
                          </a:solidFill>
                          <a:effectLst/>
                          <a:latin typeface="Book Antiqua" panose="02040602050305030304" pitchFamily="18" charset="0"/>
                          <a:ea typeface="+mn-ea"/>
                          <a:cs typeface="+mn-cs"/>
                        </a:rPr>
                        <a:t>1</a:t>
                      </a:r>
                      <a:r>
                        <a:rPr lang="fr-FR" sz="2800" b="1" kern="1200" dirty="0">
                          <a:solidFill>
                            <a:schemeClr val="tx1"/>
                          </a:solidFill>
                          <a:effectLst/>
                          <a:latin typeface="Book Antiqua" panose="02040602050305030304" pitchFamily="18" charset="0"/>
                          <a:ea typeface="+mn-ea"/>
                          <a:cs typeface="+mn-cs"/>
                        </a:rPr>
                        <a:t> Ne soyez donc pas bouleversés : vous croyez en Dieu, croyez aussi en moi. </a:t>
                      </a:r>
                      <a:r>
                        <a:rPr lang="fr-FR" sz="2800" b="1" kern="1200" baseline="30000" dirty="0">
                          <a:solidFill>
                            <a:schemeClr val="tx1"/>
                          </a:solidFill>
                          <a:effectLst/>
                          <a:latin typeface="Book Antiqua" panose="02040602050305030304" pitchFamily="18" charset="0"/>
                          <a:ea typeface="+mn-ea"/>
                          <a:cs typeface="+mn-cs"/>
                        </a:rPr>
                        <a:t>2</a:t>
                      </a:r>
                      <a:r>
                        <a:rPr lang="fr-FR" sz="2800" b="1" kern="1200" dirty="0">
                          <a:solidFill>
                            <a:schemeClr val="tx1"/>
                          </a:solidFill>
                          <a:effectLst/>
                          <a:latin typeface="Book Antiqua" panose="02040602050305030304" pitchFamily="18" charset="0"/>
                          <a:ea typeface="+mn-ea"/>
                          <a:cs typeface="+mn-cs"/>
                        </a:rPr>
                        <a:t> Dans la maison de mon Père, beaucoup peuvent trouver leur demeure ; sinon, est-ce que je vous aurais dit : Je pars vous préparer une place</a:t>
                      </a:r>
                      <a:r>
                        <a:rPr lang="ar-SA" sz="2800" b="1" kern="1200" dirty="0">
                          <a:solidFill>
                            <a:schemeClr val="tx1"/>
                          </a:solidFill>
                          <a:effectLst/>
                          <a:latin typeface="Book Antiqua" panose="02040602050305030304" pitchFamily="18" charset="0"/>
                          <a:ea typeface="+mn-ea"/>
                          <a:cs typeface="+mn-cs"/>
                        </a:rPr>
                        <a:t> </a:t>
                      </a:r>
                      <a:r>
                        <a:rPr lang="fr-FR" sz="2800" b="1" kern="1200" dirty="0">
                          <a:solidFill>
                            <a:schemeClr val="tx1"/>
                          </a:solidFill>
                          <a:effectLst/>
                          <a:latin typeface="Book Antiqua" panose="02040602050305030304" pitchFamily="18" charset="0"/>
                          <a:ea typeface="+mn-ea"/>
                          <a:cs typeface="+mn-cs"/>
                        </a:rPr>
                        <a:t>? </a:t>
                      </a:r>
                      <a:r>
                        <a:rPr lang="fr-FR" sz="2800" b="1" kern="1200" baseline="30000" dirty="0">
                          <a:solidFill>
                            <a:schemeClr val="tx1"/>
                          </a:solidFill>
                          <a:effectLst/>
                          <a:latin typeface="Book Antiqua" panose="02040602050305030304" pitchFamily="18" charset="0"/>
                          <a:ea typeface="+mn-ea"/>
                          <a:cs typeface="+mn-cs"/>
                        </a:rPr>
                        <a:t>3</a:t>
                      </a:r>
                      <a:r>
                        <a:rPr lang="fr-FR" sz="2800" b="1" kern="1200" dirty="0">
                          <a:solidFill>
                            <a:schemeClr val="tx1"/>
                          </a:solidFill>
                          <a:effectLst/>
                          <a:latin typeface="Book Antiqua" panose="02040602050305030304" pitchFamily="18" charset="0"/>
                          <a:ea typeface="+mn-ea"/>
                          <a:cs typeface="+mn-cs"/>
                        </a:rPr>
                        <a:t> Quand je serai allé vous la préparer, je reviendrai vous prendre avec moi ; et là où je suis, vous y serez aussi. </a:t>
                      </a:r>
                      <a:r>
                        <a:rPr lang="fr-FR" sz="2800" b="1" kern="1200" baseline="30000" dirty="0">
                          <a:solidFill>
                            <a:schemeClr val="tx1"/>
                          </a:solidFill>
                          <a:effectLst/>
                          <a:latin typeface="Book Antiqua" panose="02040602050305030304" pitchFamily="18" charset="0"/>
                          <a:ea typeface="+mn-ea"/>
                          <a:cs typeface="+mn-cs"/>
                        </a:rPr>
                        <a:t>4</a:t>
                      </a:r>
                      <a:r>
                        <a:rPr lang="fr-FR" sz="2800" b="1" kern="1200" dirty="0">
                          <a:solidFill>
                            <a:schemeClr val="tx1"/>
                          </a:solidFill>
                          <a:effectLst/>
                          <a:latin typeface="Book Antiqua" panose="02040602050305030304" pitchFamily="18" charset="0"/>
                          <a:ea typeface="+mn-ea"/>
                          <a:cs typeface="+mn-cs"/>
                        </a:rPr>
                        <a:t> Pour aller où je m'en vais, vous savez le chemin. »</a:t>
                      </a:r>
                    </a:p>
                  </a:txBody>
                  <a:tcPr/>
                </a:tc>
                <a:tc>
                  <a:txBody>
                    <a:bodyPr/>
                    <a:lstStyle/>
                    <a:p>
                      <a:pPr algn="just" rtl="1"/>
                      <a:r>
                        <a:rPr lang="ar-AE" sz="2400" b="1" u="sng" dirty="0">
                          <a:latin typeface="Book Antiqua" panose="02040602050305030304" pitchFamily="18" charset="0"/>
                        </a:rPr>
                        <a:t>يوحنا 14 : 1 – 19</a:t>
                      </a:r>
                      <a:endParaRPr lang="fr-FR" sz="2400" b="1" u="sng" dirty="0">
                        <a:latin typeface="Book Antiqua" panose="02040602050305030304" pitchFamily="18" charset="0"/>
                      </a:endParaRPr>
                    </a:p>
                    <a:p>
                      <a:pPr algn="just" rtl="1"/>
                      <a:r>
                        <a:rPr lang="ar-AE" sz="3600" b="1" dirty="0"/>
                        <a:t>لا تضطرب قلوبكم، أنتم تؤمنون بالله فآمنوا بي. في بيت أبي منازل كثيرة، والا فاني كنت قد قلت لكم أنا أمضي </a:t>
                      </a:r>
                      <a:r>
                        <a:rPr lang="ar-AE" sz="3600" b="1" dirty="0" err="1"/>
                        <a:t>لاعد</a:t>
                      </a:r>
                      <a:r>
                        <a:rPr lang="ar-AE" sz="3600" b="1" dirty="0"/>
                        <a:t> لكم مكانا. وان مضيت وأعددت لكم مكانا آتي أيضا وآخذكم الي، حتى حيث أكون أنا تكنون أنتم أيضا. وتعلمون حيث أنا اذهب وتعلمون الطريق.</a:t>
                      </a:r>
                      <a:endParaRPr lang="fr-FR"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6CC0B4A-6746-51A8-F58E-2C31F2F171F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7680015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E9750-0FB8-04BD-84F0-ED3B9B3150F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0B42FA2-6267-E9E1-6627-E264D0742C72}"/>
              </a:ext>
            </a:extLst>
          </p:cNvPr>
          <p:cNvGraphicFramePr>
            <a:graphicFrameLocks noGrp="1"/>
          </p:cNvGraphicFramePr>
          <p:nvPr>
            <p:extLst>
              <p:ext uri="{D42A27DB-BD31-4B8C-83A1-F6EECF244321}">
                <p14:modId xmlns:p14="http://schemas.microsoft.com/office/powerpoint/2010/main" val="3715768734"/>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Thomas lui dit : « Seigneur, nous ne savons même pas où tu vas ; comment pourrions-nous savoir le chemin ? » </a:t>
                      </a:r>
                      <a:r>
                        <a:rPr lang="fr-FR" sz="3200" b="1" kern="1200" baseline="30000" dirty="0">
                          <a:solidFill>
                            <a:schemeClr val="tx1"/>
                          </a:solidFill>
                          <a:effectLst/>
                          <a:latin typeface="Book Antiqua" panose="02040602050305030304" pitchFamily="18" charset="0"/>
                          <a:ea typeface="+mn-ea"/>
                          <a:cs typeface="+mn-cs"/>
                        </a:rPr>
                        <a:t>6</a:t>
                      </a:r>
                      <a:r>
                        <a:rPr lang="fr-FR" sz="3200" b="1" kern="1200" dirty="0">
                          <a:solidFill>
                            <a:schemeClr val="tx1"/>
                          </a:solidFill>
                          <a:effectLst/>
                          <a:latin typeface="Book Antiqua" panose="02040602050305030304" pitchFamily="18" charset="0"/>
                          <a:ea typeface="+mn-ea"/>
                          <a:cs typeface="+mn-cs"/>
                        </a:rPr>
                        <a:t> Jésus lui répond : « Moi, je suis le Chemin, la Vérité et la Vie ; personne ne va vers le Père sans passer par moi.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Puisque vous me connaissez, vous connaîtrez aussi mon Père. Dès maintenant vous le connaissez, et vous l'avez vu. »</a:t>
                      </a:r>
                      <a:endParaRPr lang="fr-FR" sz="3200" b="1" dirty="0">
                        <a:latin typeface="Book Antiqua" panose="02040602050305030304" pitchFamily="18" charset="0"/>
                      </a:endParaRPr>
                    </a:p>
                  </a:txBody>
                  <a:tcPr/>
                </a:tc>
                <a:tc>
                  <a:txBody>
                    <a:bodyPr/>
                    <a:lstStyle/>
                    <a:p>
                      <a:pPr algn="just" rtl="1"/>
                      <a:r>
                        <a:rPr lang="ar-AE" sz="4000" b="1" dirty="0"/>
                        <a:t>قال له توما: يا سيد لسنا نعلم أين تذهب، فكيف تقدر أن نعرف الطريق. قال له يسوع: أنا هو الطريق والحق والحياة. ليس أحد يأتي الى الآب إلا بي. ولو كنتم عرفتموني لعرفتم أبي أيضا. ومن الآن تعرفونه </a:t>
                      </a:r>
                      <a:r>
                        <a:rPr lang="ar-AE" sz="4000" b="1" dirty="0" err="1"/>
                        <a:t>وققد</a:t>
                      </a:r>
                      <a:r>
                        <a:rPr lang="ar-AE" sz="4000" b="1" dirty="0"/>
                        <a:t> رأيتموه.</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17FD651C-CD7D-6C92-3C3F-6E5587F3C63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5835950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02614429"/>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kern="1200" baseline="30000" dirty="0">
                          <a:solidFill>
                            <a:schemeClr val="tx1"/>
                          </a:solidFill>
                          <a:effectLst/>
                          <a:latin typeface="Book Antiqua" panose="02040602050305030304" pitchFamily="18" charset="0"/>
                          <a:ea typeface="+mn-ea"/>
                          <a:cs typeface="+mn-cs"/>
                        </a:rPr>
                        <a:t>8</a:t>
                      </a:r>
                      <a:r>
                        <a:rPr lang="fr-FR" sz="2700" b="1" kern="1200" dirty="0">
                          <a:solidFill>
                            <a:schemeClr val="tx1"/>
                          </a:solidFill>
                          <a:effectLst/>
                          <a:latin typeface="Book Antiqua" panose="02040602050305030304" pitchFamily="18" charset="0"/>
                          <a:ea typeface="+mn-ea"/>
                          <a:cs typeface="+mn-cs"/>
                        </a:rPr>
                        <a:t> Philippe lui dit : « Seigneur, montre-nous le Père ; cela nous suffit. » </a:t>
                      </a:r>
                      <a:r>
                        <a:rPr lang="fr-FR" sz="2700" b="1" kern="1200" baseline="30000" dirty="0">
                          <a:solidFill>
                            <a:schemeClr val="tx1"/>
                          </a:solidFill>
                          <a:effectLst/>
                          <a:latin typeface="Book Antiqua" panose="02040602050305030304" pitchFamily="18" charset="0"/>
                          <a:ea typeface="+mn-ea"/>
                          <a:cs typeface="+mn-cs"/>
                        </a:rPr>
                        <a:t>9</a:t>
                      </a:r>
                      <a:r>
                        <a:rPr lang="fr-FR" sz="2700" b="1" kern="1200" dirty="0">
                          <a:solidFill>
                            <a:schemeClr val="tx1"/>
                          </a:solidFill>
                          <a:effectLst/>
                          <a:latin typeface="Book Antiqua" panose="02040602050305030304" pitchFamily="18" charset="0"/>
                          <a:ea typeface="+mn-ea"/>
                          <a:cs typeface="+mn-cs"/>
                        </a:rPr>
                        <a:t> Jésus lui répond : « Il y a si longtemps que je suis avec vous, et tu ne me connais pas, Philippe ! Celui qui m'a vu a vu le Père. </a:t>
                      </a:r>
                      <a:r>
                        <a:rPr lang="fr-FR" sz="2700" b="1" kern="1200" baseline="30000" dirty="0">
                          <a:solidFill>
                            <a:schemeClr val="tx1"/>
                          </a:solidFill>
                          <a:effectLst/>
                          <a:latin typeface="Book Antiqua" panose="02040602050305030304" pitchFamily="18" charset="0"/>
                          <a:ea typeface="+mn-ea"/>
                          <a:cs typeface="+mn-cs"/>
                        </a:rPr>
                        <a:t>10</a:t>
                      </a:r>
                      <a:r>
                        <a:rPr lang="fr-FR" sz="2700" b="1" kern="1200" dirty="0">
                          <a:solidFill>
                            <a:schemeClr val="tx1"/>
                          </a:solidFill>
                          <a:effectLst/>
                          <a:latin typeface="Book Antiqua" panose="02040602050305030304" pitchFamily="18" charset="0"/>
                          <a:ea typeface="+mn-ea"/>
                          <a:cs typeface="+mn-cs"/>
                        </a:rPr>
                        <a:t> Comment peux-tu dire : 'Montre-nous le Père' ? Tu ne crois donc pas que je suis dans le Père et que le Père est en moi ! Les paroles que je vous dis, je ne les dis pas de moi-même ; mais c'est le Père qui demeure en moi, et qui accomplit ses propres œuvres.</a:t>
                      </a:r>
                    </a:p>
                  </a:txBody>
                  <a:tcPr/>
                </a:tc>
                <a:tc>
                  <a:txBody>
                    <a:bodyPr/>
                    <a:lstStyle/>
                    <a:p>
                      <a:pPr algn="just" rtl="1"/>
                      <a:r>
                        <a:rPr lang="ar-AE" sz="3600" b="1" dirty="0">
                          <a:latin typeface="Book Antiqua" panose="02040602050305030304" pitchFamily="18" charset="0"/>
                        </a:rPr>
                        <a:t>قال له فيلبس: يا سيد أرنا الآب وكفانا. قال له يسوع: أنا معكم زمانا هذه مدته ولم تعرفني </a:t>
                      </a:r>
                      <a:r>
                        <a:rPr lang="ar-AE" sz="3600" b="1" dirty="0" err="1">
                          <a:latin typeface="Book Antiqua" panose="02040602050305030304" pitchFamily="18" charset="0"/>
                        </a:rPr>
                        <a:t>يافيلبس</a:t>
                      </a:r>
                      <a:r>
                        <a:rPr lang="ar-AE" sz="3600" b="1" dirty="0">
                          <a:latin typeface="Book Antiqua" panose="02040602050305030304" pitchFamily="18" charset="0"/>
                        </a:rPr>
                        <a:t>؟ الذي رآني فقد رأى الآب. فكيف تقول أنت أرنا الآب؟ ألست تؤمن أني أنا في الآب والآب فيّ؟ الكلام الذي أكلمكم به لست أكلمكم به من نفسي، لكن الآب الحال في هو يعمل الأعمال</a:t>
                      </a:r>
                      <a:r>
                        <a:rPr lang="fr-FR" sz="3600" b="1" dirty="0">
                          <a:latin typeface="Book Antiqua" panose="02040602050305030304" pitchFamily="18" charset="0"/>
                        </a:rPr>
                        <a:t>.</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4DB1346-CD63-BFF2-F560-5301C4E6F1A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0266450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B28F-787C-5756-B3E9-276E643790A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64918FC-0F86-22B5-413F-BB452977339E}"/>
              </a:ext>
            </a:extLst>
          </p:cNvPr>
          <p:cNvGraphicFramePr>
            <a:graphicFrameLocks noGrp="1"/>
          </p:cNvGraphicFramePr>
          <p:nvPr>
            <p:extLst>
              <p:ext uri="{D42A27DB-BD31-4B8C-83A1-F6EECF244321}">
                <p14:modId xmlns:p14="http://schemas.microsoft.com/office/powerpoint/2010/main" val="124301126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11</a:t>
                      </a:r>
                      <a:r>
                        <a:rPr lang="fr-FR" sz="3200" b="1" kern="1200" dirty="0">
                          <a:solidFill>
                            <a:schemeClr val="tx1"/>
                          </a:solidFill>
                          <a:effectLst/>
                          <a:latin typeface="Book Antiqua" panose="02040602050305030304" pitchFamily="18" charset="0"/>
                          <a:ea typeface="+mn-ea"/>
                          <a:cs typeface="+mn-cs"/>
                        </a:rPr>
                        <a:t> Croyez ce que je vous dis : je suis dans le Père, et le Père est en moi ; si vous ne croyez pas ma parole, croyez au moins à cause des œuvres. </a:t>
                      </a:r>
                      <a:r>
                        <a:rPr lang="fr-FR" sz="3200" b="1" kern="1200" baseline="30000" dirty="0">
                          <a:solidFill>
                            <a:schemeClr val="tx1"/>
                          </a:solidFill>
                          <a:effectLst/>
                          <a:latin typeface="Book Antiqua" panose="02040602050305030304" pitchFamily="18" charset="0"/>
                          <a:ea typeface="+mn-ea"/>
                          <a:cs typeface="+mn-cs"/>
                        </a:rPr>
                        <a:t>12</a:t>
                      </a:r>
                      <a:r>
                        <a:rPr lang="fr-FR" sz="3200" b="1" kern="1200" dirty="0">
                          <a:solidFill>
                            <a:schemeClr val="tx1"/>
                          </a:solidFill>
                          <a:effectLst/>
                          <a:latin typeface="Book Antiqua" panose="02040602050305030304" pitchFamily="18" charset="0"/>
                          <a:ea typeface="+mn-ea"/>
                          <a:cs typeface="+mn-cs"/>
                        </a:rPr>
                        <a:t> Amen, amen, je vous le dis : celui qui croit en moi accomplira les mêmes œuvres que moi. Il en accomplira même de plus grandes, puisque je pars vers le Père.</a:t>
                      </a:r>
                    </a:p>
                  </a:txBody>
                  <a:tcPr/>
                </a:tc>
                <a:tc>
                  <a:txBody>
                    <a:bodyPr/>
                    <a:lstStyle/>
                    <a:p>
                      <a:pPr algn="just" rtl="1"/>
                      <a:r>
                        <a:rPr lang="ar-AE" sz="4000" b="1" dirty="0">
                          <a:latin typeface="Book Antiqua" panose="02040602050305030304" pitchFamily="18" charset="0"/>
                        </a:rPr>
                        <a:t>صدقوني أني في ألآب والآب في، والا فصدقوني لأجل الأعمال نفسها. الحق </a:t>
                      </a:r>
                      <a:r>
                        <a:rPr lang="ar-AE" sz="4000" b="1" dirty="0" err="1">
                          <a:latin typeface="Book Antiqua" panose="02040602050305030304" pitchFamily="18" charset="0"/>
                        </a:rPr>
                        <a:t>الحق</a:t>
                      </a:r>
                      <a:r>
                        <a:rPr lang="ar-AE" sz="4000" b="1" dirty="0">
                          <a:latin typeface="Book Antiqua" panose="02040602050305030304" pitchFamily="18" charset="0"/>
                        </a:rPr>
                        <a:t> أقول لكم من يؤمن بي فالأعمال التي أنا أعملها يعملها هو أيضا ويعمل أعظم منها، </a:t>
                      </a:r>
                      <a:r>
                        <a:rPr lang="ar-AE" sz="4000" b="1" dirty="0" err="1">
                          <a:latin typeface="Book Antiqua" panose="02040602050305030304" pitchFamily="18" charset="0"/>
                        </a:rPr>
                        <a:t>لاني</a:t>
                      </a:r>
                      <a:r>
                        <a:rPr lang="ar-AE" sz="4000" b="1" dirty="0">
                          <a:latin typeface="Book Antiqua" panose="02040602050305030304" pitchFamily="18" charset="0"/>
                        </a:rPr>
                        <a:t> ماض الى ابي.</a:t>
                      </a:r>
                      <a:endParaRPr lang="ar-AE"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BBC93A0-6DDE-DF3B-2D3B-B4504A79787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4803749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30131491"/>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000" b="1" kern="1200" baseline="30000" dirty="0">
                          <a:solidFill>
                            <a:schemeClr val="tx1"/>
                          </a:solidFill>
                          <a:effectLst/>
                          <a:latin typeface="Book Antiqua" panose="02040602050305030304" pitchFamily="18" charset="0"/>
                          <a:ea typeface="+mn-ea"/>
                          <a:cs typeface="+mn-cs"/>
                        </a:rPr>
                        <a:t>13</a:t>
                      </a:r>
                      <a:r>
                        <a:rPr lang="fr-FR" sz="3000" b="1" kern="1200" dirty="0">
                          <a:solidFill>
                            <a:schemeClr val="tx1"/>
                          </a:solidFill>
                          <a:effectLst/>
                          <a:latin typeface="Book Antiqua" panose="02040602050305030304" pitchFamily="18" charset="0"/>
                          <a:ea typeface="+mn-ea"/>
                          <a:cs typeface="+mn-cs"/>
                        </a:rPr>
                        <a:t> Tout ce que vous demanderez en invoquant mon nom, je le ferai, afin que le Père soit glorifié dans le Fils. </a:t>
                      </a:r>
                      <a:r>
                        <a:rPr lang="fr-FR" sz="3000" b="1" kern="1200" baseline="30000" dirty="0">
                          <a:solidFill>
                            <a:schemeClr val="tx1"/>
                          </a:solidFill>
                          <a:effectLst/>
                          <a:latin typeface="Book Antiqua" panose="02040602050305030304" pitchFamily="18" charset="0"/>
                          <a:ea typeface="+mn-ea"/>
                          <a:cs typeface="+mn-cs"/>
                        </a:rPr>
                        <a:t>14</a:t>
                      </a:r>
                      <a:r>
                        <a:rPr lang="fr-FR" sz="3000" b="1" kern="1200" dirty="0">
                          <a:solidFill>
                            <a:schemeClr val="tx1"/>
                          </a:solidFill>
                          <a:effectLst/>
                          <a:latin typeface="Book Antiqua" panose="02040602050305030304" pitchFamily="18" charset="0"/>
                          <a:ea typeface="+mn-ea"/>
                          <a:cs typeface="+mn-cs"/>
                        </a:rPr>
                        <a:t> Si vous me demandez quelque chose en invoquant mon nom, moi, je le ferai. </a:t>
                      </a:r>
                      <a:r>
                        <a:rPr lang="fr-FR" sz="3000" b="1" kern="1200" baseline="30000" dirty="0">
                          <a:solidFill>
                            <a:schemeClr val="tx1"/>
                          </a:solidFill>
                          <a:effectLst/>
                          <a:latin typeface="Book Antiqua" panose="02040602050305030304" pitchFamily="18" charset="0"/>
                          <a:ea typeface="+mn-ea"/>
                          <a:cs typeface="+mn-cs"/>
                        </a:rPr>
                        <a:t>15</a:t>
                      </a:r>
                      <a:r>
                        <a:rPr lang="fr-FR" sz="3000" b="1" kern="1200" dirty="0">
                          <a:solidFill>
                            <a:schemeClr val="tx1"/>
                          </a:solidFill>
                          <a:effectLst/>
                          <a:latin typeface="Book Antiqua" panose="02040602050305030304" pitchFamily="18" charset="0"/>
                          <a:ea typeface="+mn-ea"/>
                          <a:cs typeface="+mn-cs"/>
                        </a:rPr>
                        <a:t> Si vous m'aimez, vous resterez fidèles à mes commandements. </a:t>
                      </a:r>
                      <a:r>
                        <a:rPr lang="fr-FR" sz="3000" b="1" kern="1200" baseline="30000" dirty="0">
                          <a:solidFill>
                            <a:schemeClr val="tx1"/>
                          </a:solidFill>
                          <a:effectLst/>
                          <a:latin typeface="Book Antiqua" panose="02040602050305030304" pitchFamily="18" charset="0"/>
                          <a:ea typeface="+mn-ea"/>
                          <a:cs typeface="+mn-cs"/>
                        </a:rPr>
                        <a:t>16</a:t>
                      </a:r>
                      <a:r>
                        <a:rPr lang="fr-FR" sz="3000" b="1" kern="1200" dirty="0">
                          <a:solidFill>
                            <a:schemeClr val="tx1"/>
                          </a:solidFill>
                          <a:effectLst/>
                          <a:latin typeface="Book Antiqua" panose="02040602050305030304" pitchFamily="18" charset="0"/>
                          <a:ea typeface="+mn-ea"/>
                          <a:cs typeface="+mn-cs"/>
                        </a:rPr>
                        <a:t> Moi, je prierai le Père, et il vous donnera un autre Défenseur qui sera pour toujours avec vous : </a:t>
                      </a:r>
                      <a:r>
                        <a:rPr lang="fr-FR" sz="3000" b="1" kern="1200" baseline="30000" dirty="0">
                          <a:solidFill>
                            <a:schemeClr val="tx1"/>
                          </a:solidFill>
                          <a:effectLst/>
                          <a:latin typeface="Book Antiqua" panose="02040602050305030304" pitchFamily="18" charset="0"/>
                          <a:ea typeface="+mn-ea"/>
                          <a:cs typeface="+mn-cs"/>
                        </a:rPr>
                        <a:t>17</a:t>
                      </a:r>
                      <a:r>
                        <a:rPr lang="fr-FR" sz="3000" b="1" kern="1200" dirty="0">
                          <a:solidFill>
                            <a:schemeClr val="tx1"/>
                          </a:solidFill>
                          <a:effectLst/>
                          <a:latin typeface="Book Antiqua" panose="02040602050305030304" pitchFamily="18" charset="0"/>
                          <a:ea typeface="+mn-ea"/>
                          <a:cs typeface="+mn-cs"/>
                        </a:rPr>
                        <a:t> c'est l'Esprit de vérité.</a:t>
                      </a:r>
                    </a:p>
                  </a:txBody>
                  <a:tcPr/>
                </a:tc>
                <a:tc>
                  <a:txBody>
                    <a:bodyPr/>
                    <a:lstStyle/>
                    <a:p>
                      <a:pPr algn="just" rtl="1"/>
                      <a:r>
                        <a:rPr lang="ar-AE" sz="4000" b="1" dirty="0">
                          <a:latin typeface="Book Antiqua" panose="02040602050305030304" pitchFamily="18" charset="0"/>
                        </a:rPr>
                        <a:t>ومهما سألتم بإسمي فذلك أفعله، ليتمجد الآب </a:t>
                      </a:r>
                      <a:r>
                        <a:rPr lang="ar-AE" sz="4000" b="1" dirty="0" err="1">
                          <a:latin typeface="Book Antiqua" panose="02040602050305030304" pitchFamily="18" charset="0"/>
                        </a:rPr>
                        <a:t>بالإبن</a:t>
                      </a:r>
                      <a:r>
                        <a:rPr lang="ar-AE" sz="4000" b="1" dirty="0">
                          <a:latin typeface="Book Antiqua" panose="02040602050305030304" pitchFamily="18" charset="0"/>
                        </a:rPr>
                        <a:t>. ان سألتم شيئا باسمي فاني افعله.</a:t>
                      </a:r>
                      <a:endParaRPr lang="fr-FR" sz="4000" b="1" dirty="0">
                        <a:latin typeface="Book Antiqua" panose="02040602050305030304" pitchFamily="18" charset="0"/>
                      </a:endParaRPr>
                    </a:p>
                    <a:p>
                      <a:pPr algn="just" rtl="1"/>
                      <a:r>
                        <a:rPr lang="ar-AE" sz="4000" b="1" dirty="0"/>
                        <a:t>ان كنتم </a:t>
                      </a:r>
                      <a:r>
                        <a:rPr lang="ar-AE" sz="4000" b="1" dirty="0" err="1"/>
                        <a:t>تجيونني</a:t>
                      </a:r>
                      <a:r>
                        <a:rPr lang="ar-AE" sz="4000" b="1" dirty="0"/>
                        <a:t> فاحفظوا وصاياي، وأنا أطلب من الآب فيعطيكم معزيا أخر ليمكث معكم الى الأبد، روح الحق</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350CF9E-CE57-91AD-E1FD-69A2BF32E14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2340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2614276212"/>
              </p:ext>
            </p:extLst>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parent d'Emmanuel.</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ليوحنا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السابق العظيم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للكاهن</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نَسيب عمانوئيل</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Iwannyc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pinis</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m`prodromoc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piouyb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pcuggenyc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nEmmanouyl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2784555588"/>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Jean-Baptiste - </a:t>
                      </a:r>
                      <a:r>
                        <a:rPr lang="ar-EG" sz="2400" b="1" dirty="0">
                          <a:solidFill>
                            <a:schemeClr val="tx1"/>
                          </a:solidFill>
                          <a:latin typeface="Book Antiqua" panose="02040602050305030304" pitchFamily="18" charset="0"/>
                          <a:cs typeface="Arial" charset="0"/>
                        </a:rPr>
                        <a:t>يوحنا المعمدان</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Rectangle 1">
            <a:hlinkClick r:id="rId3" action="ppaction://hlinksldjump"/>
            <a:extLst>
              <a:ext uri="{FF2B5EF4-FFF2-40B4-BE49-F238E27FC236}">
                <a16:creationId xmlns:a16="http://schemas.microsoft.com/office/drawing/2014/main" id="{1DE32C23-5B93-F902-B842-CB5927EC421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3A16-2B7A-1F6F-1A74-551CFF9C2511}"/>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13E2D3B-8A23-E9A1-7BA5-53049099A760}"/>
              </a:ext>
            </a:extLst>
          </p:cNvPr>
          <p:cNvGraphicFramePr>
            <a:graphicFrameLocks noGrp="1"/>
          </p:cNvGraphicFramePr>
          <p:nvPr>
            <p:extLst>
              <p:ext uri="{D42A27DB-BD31-4B8C-83A1-F6EECF244321}">
                <p14:modId xmlns:p14="http://schemas.microsoft.com/office/powerpoint/2010/main" val="101932778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Le monde est incapable de le recevoir, parce qu'il ne le voit pas et ne le connaît pas ; mais vous, vous le connaissez, </a:t>
                      </a:r>
                      <a:r>
                        <a:rPr lang="fr-FR" sz="2800" b="1" kern="1200" baseline="30000" dirty="0">
                          <a:solidFill>
                            <a:schemeClr val="tx1"/>
                          </a:solidFill>
                          <a:effectLst/>
                          <a:latin typeface="Book Antiqua" panose="02040602050305030304" pitchFamily="18" charset="0"/>
                          <a:ea typeface="+mn-ea"/>
                          <a:cs typeface="+mn-cs"/>
                        </a:rPr>
                        <a:t>18</a:t>
                      </a:r>
                      <a:r>
                        <a:rPr lang="fr-FR" sz="2800" b="1" kern="1200" dirty="0">
                          <a:solidFill>
                            <a:schemeClr val="tx1"/>
                          </a:solidFill>
                          <a:effectLst/>
                          <a:latin typeface="Book Antiqua" panose="02040602050305030304" pitchFamily="18" charset="0"/>
                          <a:ea typeface="+mn-ea"/>
                          <a:cs typeface="+mn-cs"/>
                        </a:rPr>
                        <a:t> parce qu'il demeure auprès de vous, et qu'il est en vous. Je ne vous laisserai pas orphelins, je reviens vers vous. </a:t>
                      </a:r>
                      <a:r>
                        <a:rPr lang="fr-FR" sz="2800" b="1" kern="1200" baseline="30000" dirty="0">
                          <a:solidFill>
                            <a:schemeClr val="tx1"/>
                          </a:solidFill>
                          <a:effectLst/>
                          <a:latin typeface="Book Antiqua" panose="02040602050305030304" pitchFamily="18" charset="0"/>
                          <a:ea typeface="+mn-ea"/>
                          <a:cs typeface="+mn-cs"/>
                        </a:rPr>
                        <a:t>19</a:t>
                      </a:r>
                      <a:r>
                        <a:rPr lang="fr-FR" sz="2800" b="1" kern="1200" dirty="0">
                          <a:solidFill>
                            <a:schemeClr val="tx1"/>
                          </a:solidFill>
                          <a:effectLst/>
                          <a:latin typeface="Book Antiqua" panose="02040602050305030304" pitchFamily="18" charset="0"/>
                          <a:ea typeface="+mn-ea"/>
                          <a:cs typeface="+mn-cs"/>
                        </a:rPr>
                        <a:t> D'ici peu de temps, le monde ne me verra plus, mais vous, vous me verrez vivant, et vous vivrez aussi.</a:t>
                      </a:r>
                    </a:p>
                    <a:p>
                      <a:pPr algn="just"/>
                      <a:endParaRPr lang="fr-FR" sz="2800" b="1" kern="1200" dirty="0">
                        <a:solidFill>
                          <a:schemeClr val="tx1"/>
                        </a:solidFill>
                        <a:effectLst/>
                        <a:latin typeface="Book Antiqua" panose="02040602050305030304" pitchFamily="18" charset="0"/>
                        <a:ea typeface="+mn-ea"/>
                        <a:cs typeface="+mn-cs"/>
                      </a:endParaRPr>
                    </a:p>
                    <a:p>
                      <a:pPr algn="just"/>
                      <a:r>
                        <a:rPr lang="fr-FR" sz="28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3800" b="1" dirty="0"/>
                        <a:t>الذي لا يستطيع العالم أن يقبله لأنه لا يراه ولا يعرفه. وأما أنتم فتعرفونه لأنه ماكث معكم ويكون فيكم. لا أترككم يتامى، إني آتي اليكم. بعد قليل لا يراني العالم أيضا، واما أنتم فترونني أني أنا حي فأنتم ستحيون.</a:t>
                      </a:r>
                      <a:endParaRPr lang="fr-FR" sz="3800" b="1" dirty="0"/>
                    </a:p>
                    <a:p>
                      <a:pPr algn="just" rtl="1"/>
                      <a:endParaRPr lang="fr-FR" sz="3800" b="1" dirty="0"/>
                    </a:p>
                    <a:p>
                      <a:pPr algn="just" rtl="1"/>
                      <a:r>
                        <a:rPr lang="ar-AE" sz="3800" b="1" dirty="0">
                          <a:solidFill>
                            <a:srgbClr val="C00000"/>
                          </a:solidFill>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80DA019D-7D10-B5AB-7052-5C82CC74B9E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68012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562155710"/>
              </p:ext>
            </p:extLst>
          </p:nvPr>
        </p:nvGraphicFramePr>
        <p:xfrm>
          <a:off x="422987" y="535661"/>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a:t>
                      </a:r>
                    </a:p>
                    <a:p>
                      <a:pPr algn="just">
                        <a:lnSpc>
                          <a:spcPct val="100000"/>
                        </a:lnSpc>
                      </a:pPr>
                      <a:r>
                        <a:rPr lang="fr-FR" sz="2800" b="1" kern="1200" dirty="0">
                          <a:solidFill>
                            <a:schemeClr val="tx1"/>
                          </a:solidFill>
                          <a:effectLst/>
                          <a:latin typeface="Book Antiqua" panose="02040602050305030304" pitchFamily="18" charset="0"/>
                          <a:ea typeface="+mn-ea"/>
                          <a:cs typeface="+mn-cs"/>
                        </a:rPr>
                        <a:t>Nous Te rendons grâce, Seigneur, Dieu des puissances pour tout ce que tu as fait, Tu conduis notre vie selon Ta miséricorde. Tu es le Seigneur qui éduque et c’est Toi qui guéris. Guéris ton (ta/tes) serviteur (servante) (s) (...) de toutes ses maladies. Délivre-le de tout mal et relève-le sain afin qu’il confesse ta </a:t>
                      </a:r>
                      <a:r>
                        <a:rPr lang="fr-FR" sz="2800" b="1" kern="1200" dirty="0" err="1">
                          <a:solidFill>
                            <a:schemeClr val="tx1"/>
                          </a:solidFill>
                          <a:effectLst/>
                          <a:latin typeface="Book Antiqua" panose="02040602050305030304" pitchFamily="18" charset="0"/>
                          <a:ea typeface="+mn-ea"/>
                          <a:cs typeface="+mn-cs"/>
                        </a:rPr>
                        <a:t>miséricode</a:t>
                      </a:r>
                      <a:r>
                        <a:rPr lang="fr-FR" sz="2800" b="1" kern="1200" dirty="0">
                          <a:solidFill>
                            <a:schemeClr val="tx1"/>
                          </a:solidFill>
                          <a:effectLst/>
                          <a:latin typeface="Book Antiqua" panose="02040602050305030304" pitchFamily="18" charset="0"/>
                          <a:ea typeface="+mn-ea"/>
                          <a:cs typeface="+mn-cs"/>
                        </a:rPr>
                        <a:t> et qu’il Te glorifie avec tous les fidèles de Ton Eglise tout le restant de sa vie.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600" b="1" dirty="0">
                          <a:latin typeface="Book Antiqua" panose="02040602050305030304" pitchFamily="18" charset="0"/>
                        </a:rPr>
                        <a:t>نشكرك أيها الرب إله القوات على كل ما صنعت لأنك برحمتك دبرت حياتنا. أنت هو الرب المؤدب أنت هو المشفى اشف يا رب عبدك ... من امراضه. وأنقذه من كل شر. أقمه صحيحا ليعترف برحمتك. ويمجدك مع شعبك في كنيستك جميع أيام حياته</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B6035FA-B7C8-7349-CE9A-51BF2A36666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46736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49243413"/>
              </p:ext>
            </p:extLst>
          </p:nvPr>
        </p:nvGraphicFramePr>
        <p:xfrm>
          <a:off x="422987" y="510604"/>
          <a:ext cx="11346026" cy="54559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740532">
                <a:tc>
                  <a:txBody>
                    <a:bodyPr/>
                    <a:lstStyle/>
                    <a:p>
                      <a:pPr marL="0" algn="just" defTabSz="914400" rtl="0" eaLnBrk="1" latinLnBrk="0" hangingPunct="1">
                        <a:lnSpc>
                          <a:spcPct val="100000"/>
                        </a:lnSpc>
                      </a:pPr>
                      <a:r>
                        <a:rPr lang="fr-FR" sz="3200" b="1" kern="1200" dirty="0">
                          <a:solidFill>
                            <a:schemeClr val="tx1"/>
                          </a:solidFill>
                          <a:effectLst/>
                          <a:latin typeface="Book Antiqua" panose="02040602050305030304" pitchFamily="18" charset="0"/>
                          <a:ea typeface="+mn-ea"/>
                          <a:cs typeface="+mn-cs"/>
                        </a:rPr>
                        <a:t>Par la grâce, la miséricorde et l’amour du genre humain de Ton Fils unique notre Seigneur, Dieu et Sauveur Jésus Christ par Qui la gloire, l’honneur, la magnificence et l’adoration Te sont dus avec Lui et le Saint-Esprit vivifiant et consubstantiel à Toi maintenant et toujours et dans les siècles des   siècles. Amen !</a:t>
                      </a:r>
                    </a:p>
                  </a:txBody>
                  <a:tcPr/>
                </a:tc>
                <a:tc>
                  <a:txBody>
                    <a:bodyPr/>
                    <a:lstStyle/>
                    <a:p>
                      <a:pPr algn="just" rtl="1"/>
                      <a:r>
                        <a:rPr lang="ar-AE" sz="3600" b="1" dirty="0">
                          <a:latin typeface="Book Antiqua" panose="02040602050305030304" pitchFamily="18" charset="0"/>
                        </a:rPr>
                        <a:t>بالنعمة </a:t>
                      </a:r>
                      <a:r>
                        <a:rPr lang="ar-AE" sz="3600" b="1" dirty="0" err="1">
                          <a:latin typeface="Book Antiqua" panose="02040602050305030304" pitchFamily="18" charset="0"/>
                        </a:rPr>
                        <a:t>والرآفات</a:t>
                      </a:r>
                      <a:r>
                        <a:rPr lang="ar-AE" sz="3600" b="1" dirty="0">
                          <a:latin typeface="Book Antiqua" panose="02040602050305030304" pitchFamily="18" charset="0"/>
                        </a:rPr>
                        <a:t> ومحبة البشر اللواتي لابنك الوحيد الجنس ربنا وإلهنا ومخلصنا يسوع المسيح</a:t>
                      </a:r>
                      <a:r>
                        <a:rPr lang="fr-FR" sz="3600" b="1" dirty="0">
                          <a:latin typeface="Book Antiqua" panose="02040602050305030304" pitchFamily="18" charset="0"/>
                        </a:rPr>
                        <a:t> </a:t>
                      </a:r>
                      <a:r>
                        <a:rPr lang="ar-AE" sz="3600" b="1" dirty="0"/>
                        <a:t>هذا الذي من قبله المجد والكرامة والعزة والسجود تليق بك معه، ومع الروح القدس المحيي المساوي لك</a:t>
                      </a:r>
                      <a:r>
                        <a:rPr lang="fr-FR" sz="3600" b="1" dirty="0"/>
                        <a:t> </a:t>
                      </a:r>
                      <a:r>
                        <a:rPr lang="ar-AE" sz="3600" b="1" dirty="0" err="1"/>
                        <a:t>الأن</a:t>
                      </a:r>
                      <a:r>
                        <a:rPr lang="ar-AE" sz="3600" b="1" dirty="0"/>
                        <a:t> وكل أوان والى دهر الدهور كلها. آمين.</a:t>
                      </a:r>
                      <a:endParaRPr lang="fr-FR"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F2C30666-DBE1-E273-5F72-4EADF5FF23A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0353713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1995054" y="527457"/>
            <a:ext cx="8201891" cy="2922325"/>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Sixième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السادسة</a:t>
            </a:r>
            <a:br>
              <a:rPr lang="fr-FR" sz="4800" b="1" dirty="0">
                <a:ln w="19050">
                  <a:solidFill>
                    <a:schemeClr val="tx1"/>
                  </a:solidFill>
                </a:ln>
                <a:solidFill>
                  <a:schemeClr val="bg1"/>
                </a:solidFill>
                <a:effectLst>
                  <a:outerShdw blurRad="38100" dist="38100" dir="2700000" algn="tl">
                    <a:srgbClr val="000000">
                      <a:alpha val="43137"/>
                    </a:srgbClr>
                  </a:outerShdw>
                </a:effectLst>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endParaRPr kumimoji="0" lang="fr-FR"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
        <p:nvSpPr>
          <p:cNvPr id="5" name="ZoneTexte 4">
            <a:extLst>
              <a:ext uri="{FF2B5EF4-FFF2-40B4-BE49-F238E27FC236}">
                <a16:creationId xmlns:a16="http://schemas.microsoft.com/office/drawing/2014/main" id="{B69834D1-F6E6-18CB-1D45-D1542A877842}"/>
              </a:ext>
            </a:extLst>
          </p:cNvPr>
          <p:cNvSpPr txBox="1"/>
          <p:nvPr/>
        </p:nvSpPr>
        <p:spPr>
          <a:xfrm>
            <a:off x="-1" y="3460173"/>
            <a:ext cx="12192000" cy="2609112"/>
          </a:xfrm>
          <a:prstGeom prst="rect">
            <a:avLst/>
          </a:prstGeom>
          <a:noFill/>
        </p:spPr>
        <p:txBody>
          <a:bodyPr wrap="square" rtlCol="0">
            <a:spAutoFit/>
          </a:bodyPr>
          <a:lstStyle/>
          <a:p>
            <a:pPr algn="ctr">
              <a:lnSpc>
                <a:spcPct val="150000"/>
              </a:lnSpc>
            </a:pPr>
            <a:r>
              <a:rPr lang="fr-FR" sz="28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Oraison – </a:t>
            </a:r>
            <a:r>
              <a:rPr lang="ar-AE" sz="2800" b="1" dirty="0" err="1">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أوشية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lnSpc>
                <a:spcPct val="150000"/>
              </a:lnSpc>
            </a:pP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2" name="Rectangle 1">
            <a:hlinkClick r:id="rId6" action="ppaction://hlinksldjump"/>
            <a:extLst>
              <a:ext uri="{FF2B5EF4-FFF2-40B4-BE49-F238E27FC236}">
                <a16:creationId xmlns:a16="http://schemas.microsoft.com/office/drawing/2014/main" id="{5ABE8918-396F-61AD-B1EA-0AF53F58C551}"/>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4461899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6E541-C465-BD57-791C-1641D248238C}"/>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2B0F0C17-8C0B-DCEC-BFDA-3B1AD240C970}"/>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592F6D28-4AC4-0202-A251-527F54E9C90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885360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4EE3-D233-5BBA-54A7-128D7AAF917E}"/>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CECF6FCE-18D8-31C9-99D5-2EA0BF49FA83}"/>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235EFB00-FEC7-8BB0-9A8E-2AD23EBB0BAF}"/>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2" name="Rectangle 1">
            <a:hlinkClick r:id="rId2" action="ppaction://hlinksldjump"/>
            <a:extLst>
              <a:ext uri="{FF2B5EF4-FFF2-40B4-BE49-F238E27FC236}">
                <a16:creationId xmlns:a16="http://schemas.microsoft.com/office/drawing/2014/main" id="{DF189947-E52F-B150-8141-90AE24EBF94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9423828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9E19-E0F8-750A-3FD2-AA46C3C2D871}"/>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60294EE5-6C9A-121C-10D5-CA27201DA87E}"/>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AC64E30D-2ECF-E79D-A65B-2FF182D7CEA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2257791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75CA656E-4023-1F76-EA31-830A384F6B0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1B02F237-DDB2-CB60-97FC-37FB3A9DF487}"/>
              </a:ext>
            </a:extLst>
          </p:cNvPr>
          <p:cNvGraphicFramePr>
            <a:graphicFrameLocks noGrp="1"/>
          </p:cNvGraphicFramePr>
          <p:nvPr>
            <p:extLst>
              <p:ext uri="{D42A27DB-BD31-4B8C-83A1-F6EECF244321}">
                <p14:modId xmlns:p14="http://schemas.microsoft.com/office/powerpoint/2010/main" val="1605142078"/>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وأيضاً فلنسأل الله ضابط الكل أبا ربنا وإلهنا ومخلصنا يسوع المسيح،</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نسأل ونطلب من صلاحك يا محب البشر،</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62763345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extLst>
              <p:ext uri="{D42A27DB-BD31-4B8C-83A1-F6EECF244321}">
                <p14:modId xmlns:p14="http://schemas.microsoft.com/office/powerpoint/2010/main" val="644451613"/>
              </p:ext>
            </p:extLst>
          </p:nvPr>
        </p:nvGraphicFramePr>
        <p:xfrm>
          <a:off x="0" y="1412533"/>
          <a:ext cx="12192000" cy="4353786"/>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35378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Ari`vmeu`i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nniyuci`a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ni`procvora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nisep`hmot</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ny`etau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er`procverin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Eoutai`o</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ou`wou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Souviens-Toi Seigneur, des dons, des offrandes et des actions de grâce de ceux qui les offrent </a:t>
                      </a:r>
                      <a:r>
                        <a:rPr lang="fr-FR" sz="3200" b="1" u="none" kern="1200" dirty="0">
                          <a:solidFill>
                            <a:schemeClr val="tx1"/>
                          </a:solidFill>
                          <a:effectLst/>
                          <a:latin typeface="Book Antiqua" panose="02040602050305030304" pitchFamily="18" charset="0"/>
                          <a:ea typeface="+mn-ea"/>
                          <a:cs typeface="+mn-cs"/>
                        </a:rPr>
                        <a:t>en honneur et gloire de Ton Saint Nom.</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أذكر يا رب صعائد وقرابين وشكر الذين</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يقربون</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كرامة ومجداً </a:t>
                      </a:r>
                      <a:r>
                        <a:rPr kumimoji="0" lang="ar-EG" sz="4300" b="1" i="0" u="none" strike="noStrike" cap="none" normalizeH="0" baseline="0" dirty="0" err="1">
                          <a:ln>
                            <a:noFill/>
                          </a:ln>
                          <a:solidFill>
                            <a:schemeClr val="tx1"/>
                          </a:solidFill>
                          <a:effectLst/>
                          <a:latin typeface="Book Antiqua" panose="02040602050305030304" pitchFamily="18" charset="0"/>
                          <a:cs typeface="Arial" charset="0"/>
                        </a:rPr>
                        <a:t>لإسمك</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 القدوس</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extLst>
              <p:ext uri="{D42A27DB-BD31-4B8C-83A1-F6EECF244321}">
                <p14:modId xmlns:p14="http://schemas.microsoft.com/office/powerpoint/2010/main" val="3807295863"/>
              </p:ext>
            </p:extLst>
          </p:nvPr>
        </p:nvGraphicFramePr>
        <p:xfrm>
          <a:off x="2032000" y="63448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Oraison</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des </a:t>
                      </a: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offrandes</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 القرابين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
        <p:nvSpPr>
          <p:cNvPr id="3" name="Rectangle 2">
            <a:hlinkClick r:id="rId3" action="ppaction://hlinksldjump"/>
            <a:extLst>
              <a:ext uri="{FF2B5EF4-FFF2-40B4-BE49-F238E27FC236}">
                <a16:creationId xmlns:a16="http://schemas.microsoft.com/office/drawing/2014/main" id="{770C4C9B-8486-59A2-CCAA-0E61547116D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593832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1736123250"/>
              </p:ext>
            </p:extLst>
          </p:nvPr>
        </p:nvGraphicFramePr>
        <p:xfrm>
          <a:off x="0" y="494522"/>
          <a:ext cx="12171680" cy="6083808"/>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557970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Twbh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ny`etfi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m`vrwous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nniyucia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ni`procvora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ni`apar,y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nineh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ni`c;oinoufi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ni`ckepacma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nijwm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nws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nikumillion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pima`nerswousi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P=,=c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sebi`w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Ieroucalym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tve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ntef,a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p>
                    <a:p>
                      <a:pPr algn="just"/>
                      <a:r>
                        <a:rPr lang="fr-FR" sz="2400" b="1" i="0" u="none" strike="noStrike" kern="1200" baseline="0" dirty="0">
                          <a:solidFill>
                            <a:schemeClr val="tx1"/>
                          </a:solidFill>
                          <a:latin typeface="Book Antiqua" panose="02040602050305030304" pitchFamily="18" charset="0"/>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600" b="1" i="0" u="none" strike="noStrike" cap="none" normalizeH="0" baseline="0" dirty="0">
                          <a:ln>
                            <a:noFill/>
                          </a:ln>
                          <a:solidFill>
                            <a:schemeClr val="tx1"/>
                          </a:solidFill>
                          <a:effectLst/>
                          <a:latin typeface="Book Antiqua" panose="02040602050305030304" pitchFamily="18" charset="0"/>
                          <a:cs typeface="Arial" charset="0"/>
                        </a:rPr>
                        <a:t>اطلبوا عن</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المهتمين</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بالصعائد</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والقرابين</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والبكور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والزيت</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والبخور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والستور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وكتب</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القراءة</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وأوانى</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المذبح</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لكي</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المسيح</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إلهنا</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يُكافئهم</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في</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أورشليم</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السمائية</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ويَغفر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لنا</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خطايانا</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2F8DFB8D-8042-9314-08D5-EB2EE8B67DF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7221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extLst>
              <p:ext uri="{D42A27DB-BD31-4B8C-83A1-F6EECF244321}">
                <p14:modId xmlns:p14="http://schemas.microsoft.com/office/powerpoint/2010/main" val="889490599"/>
              </p:ext>
            </p:extLst>
          </p:nvPr>
        </p:nvGraphicFramePr>
        <p:xfrm>
          <a:off x="0" y="498075"/>
          <a:ext cx="12192000" cy="6160373"/>
        </p:xfrm>
        <a:graphic>
          <a:graphicData uri="http://schemas.openxmlformats.org/drawingml/2006/table">
            <a:tbl>
              <a:tblPr/>
              <a:tblGrid>
                <a:gridCol w="6596743">
                  <a:extLst>
                    <a:ext uri="{9D8B030D-6E8A-4147-A177-3AD203B41FA5}">
                      <a16:colId xmlns:a16="http://schemas.microsoft.com/office/drawing/2014/main" val="20000"/>
                    </a:ext>
                  </a:extLst>
                </a:gridCol>
                <a:gridCol w="5595257">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les pères apôtres.</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de notre Seigneur Jésus-Christ.</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لسادَتي</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الآباء الرُّسل</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لتلاميذ</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ربنا يسوع المسيح</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nio</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n`apoctoloc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nima;ytyc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I=y=c P=,=c.</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1630149864"/>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Les Apôtres - </a:t>
                      </a:r>
                      <a:r>
                        <a:rPr lang="ar-EG" sz="2400" b="1" dirty="0">
                          <a:solidFill>
                            <a:schemeClr val="tx1"/>
                          </a:solidFill>
                          <a:latin typeface="Book Antiqua" panose="02040602050305030304" pitchFamily="18" charset="0"/>
                          <a:cs typeface="Arial" charset="0"/>
                        </a:rPr>
                        <a:t>الرُّسل</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Rectangle 1">
            <a:hlinkClick r:id="rId3" action="ppaction://hlinksldjump"/>
            <a:extLst>
              <a:ext uri="{FF2B5EF4-FFF2-40B4-BE49-F238E27FC236}">
                <a16:creationId xmlns:a16="http://schemas.microsoft.com/office/drawing/2014/main" id="{0570293B-FFB0-CADD-E121-2705829BA90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4466420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413372635"/>
              </p:ext>
            </p:extLst>
          </p:nvPr>
        </p:nvGraphicFramePr>
        <p:xfrm>
          <a:off x="0" y="499187"/>
          <a:ext cx="12191998" cy="6083559"/>
        </p:xfrm>
        <a:graphic>
          <a:graphicData uri="http://schemas.openxmlformats.org/drawingml/2006/table">
            <a:tbl>
              <a:tblPr/>
              <a:tblGrid>
                <a:gridCol w="4254758">
                  <a:extLst>
                    <a:ext uri="{9D8B030D-6E8A-4147-A177-3AD203B41FA5}">
                      <a16:colId xmlns:a16="http://schemas.microsoft.com/office/drawing/2014/main" val="20000"/>
                    </a:ext>
                  </a:extLst>
                </a:gridCol>
                <a:gridCol w="4335059">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60835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ele`ycon</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28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Sopou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pek;uciactyrion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nellogimon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tve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eou`c;oi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n`c;oinoufi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etekmetnis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nivyou`i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ebolhiten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psemsi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nekar,yaggeloc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0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Reçois-les sur Ton saint Autel céleste en odeur de l’encens qui monte devant Ta grandeur dans les cieux par le ministère de Tes Saints anges et archanges.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400" b="1" i="0" u="none" strike="noStrike" cap="none" normalizeH="0" baseline="0" dirty="0">
                          <a:ln>
                            <a:noFill/>
                          </a:ln>
                          <a:solidFill>
                            <a:srgbClr val="C00000"/>
                          </a:solidFill>
                          <a:effectLst/>
                          <a:latin typeface="Book Antiqua" panose="02040602050305030304" pitchFamily="18" charset="0"/>
                          <a:cs typeface="Arial" charset="0"/>
                        </a:rPr>
                        <a:t>الكاهن</a:t>
                      </a: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اقبلها</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إليكَ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على</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مذبَحِكَ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المقدس</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الناطق</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السمائى</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رائحة</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بخور</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تدخل</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إلى</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عظمتك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التي</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في</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السَّمَوات</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بواسطة</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خدمة</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ملائكتك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ورؤساء</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ملائكتك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2800" b="1" i="0" u="none" strike="noStrike" cap="none" normalizeH="0" baseline="0" dirty="0">
                          <a:ln>
                            <a:noFill/>
                          </a:ln>
                          <a:solidFill>
                            <a:schemeClr val="tx1"/>
                          </a:solidFill>
                          <a:effectLst/>
                          <a:latin typeface="Book Antiqua" panose="02040602050305030304" pitchFamily="18" charset="0"/>
                          <a:cs typeface="Arial" charset="0"/>
                        </a:rPr>
                        <a:t>المُقدسين</a:t>
                      </a:r>
                      <a:r>
                        <a:rPr kumimoji="0" lang="en-CA" sz="28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AF1425B1-83CD-45C4-49FA-C4BA37DDEEB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1597867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extLst>
              <p:ext uri="{D42A27DB-BD31-4B8C-83A1-F6EECF244321}">
                <p14:modId xmlns:p14="http://schemas.microsoft.com/office/powerpoint/2010/main" val="4120328613"/>
              </p:ext>
            </p:extLst>
          </p:nvPr>
        </p:nvGraphicFramePr>
        <p:xfrm>
          <a:off x="0" y="726647"/>
          <a:ext cx="12192000" cy="5207622"/>
        </p:xfrm>
        <a:graphic>
          <a:graphicData uri="http://schemas.openxmlformats.org/drawingml/2006/table">
            <a:tbl>
              <a:tblPr/>
              <a:tblGrid>
                <a:gridCol w="42672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5207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M`vry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etakswp</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nnidwron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myi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Abel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uci`a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Abraam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tebi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yra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on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nikeeu,arictyrion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sopou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Na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pihou`o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pikouji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nyethyp</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nye;ouwnh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Et comme Tu as accepté les offrandes d’Abel le juste, le sacrifice de notre père Abraham et les deux pièces de la veuve, </a:t>
                      </a:r>
                      <a:r>
                        <a:rPr lang="fr-FR" sz="2400" b="1" kern="1200" dirty="0">
                          <a:solidFill>
                            <a:schemeClr val="tx1"/>
                          </a:solidFill>
                          <a:effectLst/>
                          <a:latin typeface="Book Antiqua" panose="02040602050305030304" pitchFamily="18" charset="0"/>
                          <a:ea typeface="+mn-ea"/>
                          <a:cs typeface="+mn-cs"/>
                        </a:rPr>
                        <a:t>reçois aussi les offrandes d’action de grâce de Tes serviteurs, ceux qui sont dans l’abondance et ceux qui sont dans la peine, les cachées et les manifestées.</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وكما قبلتَ إليكَ قرابين هابيل الصدّيق وذبيحة أبينا إبراهيم وفلسى الأرملة. هكذا أيضاً نذور عبيدك اقبلها إليك. أصحاب الكثير وأصحاب القليل</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الخفيات والظاهرات </a:t>
                      </a:r>
                      <a:endParaRPr kumimoji="0" lang="ar-EG" sz="36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00596765-CB28-58D0-56D3-E17C3FF2AEA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8014440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extLst>
              <p:ext uri="{D42A27DB-BD31-4B8C-83A1-F6EECF244321}">
                <p14:modId xmlns:p14="http://schemas.microsoft.com/office/powerpoint/2010/main" val="73273191"/>
              </p:ext>
            </p:extLst>
          </p:nvPr>
        </p:nvGraphicFramePr>
        <p:xfrm>
          <a:off x="0" y="633296"/>
          <a:ext cx="12192000" cy="5915608"/>
        </p:xfrm>
        <a:graphic>
          <a:graphicData uri="http://schemas.openxmlformats.org/drawingml/2006/table">
            <a:tbl>
              <a:tblPr/>
              <a:tblGrid>
                <a:gridCol w="42587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716867">
                  <a:extLst>
                    <a:ext uri="{9D8B030D-6E8A-4147-A177-3AD203B41FA5}">
                      <a16:colId xmlns:a16="http://schemas.microsoft.com/office/drawing/2014/main" val="20002"/>
                    </a:ext>
                  </a:extLst>
                </a:gridCol>
              </a:tblGrid>
              <a:tr h="59156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Nye;ouws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e`i`ni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nak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ny`etau`ini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nak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pai`ehoou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voou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dwron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Moi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nniattako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n`tsebi`w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nnye;natako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nanivyou`i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n`tsebi`w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Nou`you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noutamion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mahou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aga;on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A ceux qui veulent offrir mais ne le peuvent pas, et à ceux qui T’ont offert ces offrandes aujourd’hui,</a:t>
                      </a:r>
                      <a:r>
                        <a:rPr lang="fr-FR" sz="2400" b="1" kern="1200" dirty="0">
                          <a:solidFill>
                            <a:schemeClr val="tx1"/>
                          </a:solidFill>
                          <a:effectLst/>
                          <a:latin typeface="Book Antiqua" panose="02040602050305030304" pitchFamily="18" charset="0"/>
                          <a:ea typeface="+mn-ea"/>
                          <a:cs typeface="+mn-cs"/>
                        </a:rPr>
                        <a:t> accorde-leur des biens incorruptibles au lieu des éphémères, des célestes au lieu des terrestres, des éternels au lieu des temporels. Leurs maisons et leurs greniers, remplis-les de tous les biens.</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والذين يُريدون أن يقدّموا لكَ وليس لهم. والذين قدّموا لكَ في هذا اليَوم هذه القرابين،</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أعطهم الباقيات عِوض الفانيات. السمائيات عِوض الأرضيات. الأبديات عِوض الزمنيات.</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بيوتهم ومخازنهم املأها من كل الخيرات.</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115F68B8-781A-A29F-16F4-9ECCB6CD506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8557577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2061966949"/>
              </p:ext>
            </p:extLst>
          </p:nvPr>
        </p:nvGraphicFramePr>
        <p:xfrm>
          <a:off x="0" y="463296"/>
          <a:ext cx="12192000" cy="5931408"/>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57826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Matakto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n`tjom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nekar,yaggeloc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M`vry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etauer`vmeu`i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aripoumeu`i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tekmetouro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paike`e`wn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mper,au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ncwk</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en-US" sz="21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kern="1200" dirty="0">
                          <a:solidFill>
                            <a:schemeClr val="tx1"/>
                          </a:solidFill>
                          <a:effectLst/>
                          <a:latin typeface="Book Antiqua" panose="02040602050305030304" pitchFamily="18" charset="0"/>
                          <a:ea typeface="+mn-ea"/>
                          <a:cs typeface="+mn-cs"/>
                        </a:rPr>
                        <a:t>préserve-les, Seigneur, par la force de Tes anges et de Tes archanges purs. Comme ils ont invoqué Ton saint Nom sur terre, souviens-Toi aussi, Seigneur, d’eux dans Ton Royaume et dans cette vie ne les éloigne pas de Toi.</a:t>
                      </a:r>
                      <a:endParaRPr kumimoji="0" lang="fr-CA" sz="105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1" i="0" u="none" strike="noStrike" cap="none" normalizeH="0" baseline="0" dirty="0">
                          <a:ln>
                            <a:noFill/>
                          </a:ln>
                          <a:solidFill>
                            <a:schemeClr val="tx1"/>
                          </a:solidFill>
                          <a:effectLst/>
                          <a:latin typeface="Book Antiqua" panose="02040602050305030304" pitchFamily="18" charset="0"/>
                          <a:cs typeface="Arial" charset="0"/>
                        </a:rPr>
                        <a:t>أحطهم يا رب بقوة ملائكتك ورؤساء ملائكتك الأطهار. وكما ذكروا أسمك القدوس على الأرض أذكرهم هم أيضاً يا ربُ</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500" b="1" i="0" u="none" strike="noStrike" cap="none" normalizeH="0" baseline="0" dirty="0">
                          <a:ln>
                            <a:noFill/>
                          </a:ln>
                          <a:solidFill>
                            <a:schemeClr val="tx1"/>
                          </a:solidFill>
                          <a:effectLst/>
                          <a:latin typeface="Book Antiqua" panose="02040602050305030304" pitchFamily="18" charset="0"/>
                          <a:cs typeface="Arial" charset="0"/>
                        </a:rPr>
                        <a:t>في مَلكوتك. وفى هذا الدهر لا تتركهم عنكَ.</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sz="35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511D2807-8734-F0AB-6D0B-8E745C72B58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724359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578169034"/>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3" name="Rectangle 2">
            <a:hlinkClick r:id="rId3" action="ppaction://hlinksldjump"/>
            <a:extLst>
              <a:ext uri="{FF2B5EF4-FFF2-40B4-BE49-F238E27FC236}">
                <a16:creationId xmlns:a16="http://schemas.microsoft.com/office/drawing/2014/main" id="{85E0EDDF-2ADB-6091-B95C-4F951EE4649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0873253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2126743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Colossiens 3 : 13 - 17</a:t>
                      </a:r>
                    </a:p>
                    <a:p>
                      <a:pPr algn="just"/>
                      <a:r>
                        <a:rPr lang="fr-FR" sz="3200" b="1" kern="1200" baseline="30000" dirty="0">
                          <a:solidFill>
                            <a:schemeClr val="tx1"/>
                          </a:solidFill>
                          <a:effectLst/>
                          <a:latin typeface="Book Antiqua" panose="02040602050305030304" pitchFamily="18" charset="0"/>
                          <a:ea typeface="+mn-ea"/>
                          <a:cs typeface="+mn-cs"/>
                        </a:rPr>
                        <a:t>12</a:t>
                      </a:r>
                      <a:r>
                        <a:rPr lang="fr-FR" sz="3200" b="1" kern="1200" dirty="0">
                          <a:solidFill>
                            <a:schemeClr val="tx1"/>
                          </a:solidFill>
                          <a:effectLst/>
                          <a:latin typeface="Book Antiqua" panose="02040602050305030304" pitchFamily="18" charset="0"/>
                          <a:ea typeface="+mn-ea"/>
                          <a:cs typeface="+mn-cs"/>
                        </a:rPr>
                        <a:t> Puisque vous avez été choisis par Dieu, que vous êtes ses fidèles et ses bien-aimés, revêtez votre cœur de tendresse et de bonté, d'humilité, de douceur, de patience. </a:t>
                      </a:r>
                      <a:r>
                        <a:rPr lang="fr-FR" sz="3200" b="1" kern="1200" baseline="30000" dirty="0">
                          <a:solidFill>
                            <a:schemeClr val="tx1"/>
                          </a:solidFill>
                          <a:effectLst/>
                          <a:latin typeface="Book Antiqua" panose="02040602050305030304" pitchFamily="18" charset="0"/>
                          <a:ea typeface="+mn-ea"/>
                          <a:cs typeface="+mn-cs"/>
                        </a:rPr>
                        <a:t>13 </a:t>
                      </a:r>
                      <a:r>
                        <a:rPr lang="fr-FR" sz="3200" b="1" kern="1200" dirty="0">
                          <a:solidFill>
                            <a:schemeClr val="tx1"/>
                          </a:solidFill>
                          <a:effectLst/>
                          <a:latin typeface="Book Antiqua" panose="02040602050305030304" pitchFamily="18" charset="0"/>
                          <a:ea typeface="+mn-ea"/>
                          <a:cs typeface="+mn-cs"/>
                        </a:rPr>
                        <a:t>Supportez-vous mutuellement, et pardonnez si vous avez des reproches à vous faire. Agissez comme le Seigneur : il vous a pardonné, faites de même.</a:t>
                      </a:r>
                      <a:endParaRPr lang="fr-FR" sz="3200" b="1" dirty="0">
                        <a:latin typeface="Book Antiqua" panose="02040602050305030304" pitchFamily="18" charset="0"/>
                      </a:endParaRPr>
                    </a:p>
                  </a:txBody>
                  <a:tcPr/>
                </a:tc>
                <a:tc>
                  <a:txBody>
                    <a:bodyPr/>
                    <a:lstStyle/>
                    <a:p>
                      <a:pPr algn="just" rtl="1"/>
                      <a:r>
                        <a:rPr lang="ar-AE" sz="2400" b="1" u="sng" dirty="0" err="1">
                          <a:latin typeface="Book Antiqua" panose="02040602050305030304" pitchFamily="18" charset="0"/>
                        </a:rPr>
                        <a:t>كولوسي</a:t>
                      </a:r>
                      <a:r>
                        <a:rPr lang="ar-AE" sz="2400" b="1" u="sng" dirty="0">
                          <a:latin typeface="Book Antiqua" panose="02040602050305030304" pitchFamily="18" charset="0"/>
                        </a:rPr>
                        <a:t> 3 : 13 – 17</a:t>
                      </a:r>
                      <a:endParaRPr lang="fr-FR" sz="2400" b="1" u="sng" dirty="0">
                        <a:latin typeface="Book Antiqua" panose="02040602050305030304" pitchFamily="18" charset="0"/>
                      </a:endParaRPr>
                    </a:p>
                    <a:p>
                      <a:pPr algn="just" rtl="1"/>
                      <a:r>
                        <a:rPr lang="ar-AE" sz="3900" b="1" dirty="0"/>
                        <a:t>فالبسوا مثل أصفياء الله المطهرين الأحباء مراحم، </a:t>
                      </a:r>
                      <a:r>
                        <a:rPr lang="ar-AE" sz="3900" b="1" dirty="0" err="1"/>
                        <a:t>رأفات</a:t>
                      </a:r>
                      <a:r>
                        <a:rPr lang="ar-AE" sz="3900" b="1" dirty="0"/>
                        <a:t>، صلاح، تواضع قلب، دعة، وطول روح. تحتملون بعضكم بعضا، وتغفرون لبعضكم بعضا. وإذا كان لوم بين واحد وآخر منكم فكما غفر المسيح لكم كذلك أنتم أيضا</a:t>
                      </a:r>
                      <a:r>
                        <a:rPr lang="fr-FR" sz="3900" b="1" dirty="0"/>
                        <a:t>.</a:t>
                      </a:r>
                      <a:endParaRPr lang="ar-AE" sz="39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7EB018C6-9C88-F06C-4733-B1AB460ED3D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4226250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C675-7FC8-C406-85A2-9006ED2123F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E05D5F0-3082-1398-5182-7D7CED4A1DFA}"/>
              </a:ext>
            </a:extLst>
          </p:cNvPr>
          <p:cNvGraphicFramePr>
            <a:graphicFrameLocks noGrp="1"/>
          </p:cNvGraphicFramePr>
          <p:nvPr>
            <p:extLst>
              <p:ext uri="{D42A27DB-BD31-4B8C-83A1-F6EECF244321}">
                <p14:modId xmlns:p14="http://schemas.microsoft.com/office/powerpoint/2010/main" val="4194539410"/>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14</a:t>
                      </a:r>
                      <a:r>
                        <a:rPr lang="fr-FR" sz="3200" b="1" kern="1200" dirty="0">
                          <a:solidFill>
                            <a:schemeClr val="tx1"/>
                          </a:solidFill>
                          <a:effectLst/>
                          <a:latin typeface="Book Antiqua" panose="02040602050305030304" pitchFamily="18" charset="0"/>
                          <a:ea typeface="+mn-ea"/>
                          <a:cs typeface="+mn-cs"/>
                        </a:rPr>
                        <a:t> Par-dessus tout cela, qu'il y ait l'amour : c'est lui qui fait l'unité dans la perfection. </a:t>
                      </a:r>
                      <a:r>
                        <a:rPr lang="fr-FR" sz="3200" b="1" kern="1200" baseline="30000" dirty="0">
                          <a:solidFill>
                            <a:schemeClr val="tx1"/>
                          </a:solidFill>
                          <a:effectLst/>
                          <a:latin typeface="Book Antiqua" panose="02040602050305030304" pitchFamily="18" charset="0"/>
                          <a:ea typeface="+mn-ea"/>
                          <a:cs typeface="+mn-cs"/>
                        </a:rPr>
                        <a:t>15</a:t>
                      </a:r>
                      <a:r>
                        <a:rPr lang="fr-FR" sz="3200" b="1" kern="1200" dirty="0">
                          <a:solidFill>
                            <a:schemeClr val="tx1"/>
                          </a:solidFill>
                          <a:effectLst/>
                          <a:latin typeface="Book Antiqua" panose="02040602050305030304" pitchFamily="18" charset="0"/>
                          <a:ea typeface="+mn-ea"/>
                          <a:cs typeface="+mn-cs"/>
                        </a:rPr>
                        <a:t> Et que, dans vos cœurs, règne la paix du Christ à laquelle vous avez été appelés pour former en lui un seul corps. Vivez dans l'action de grâce. 16 Que la parole du Christ habite en vous dans toute sa richesse ;</a:t>
                      </a:r>
                      <a:endParaRPr lang="fr-FR" sz="3200" b="1" dirty="0">
                        <a:latin typeface="Book Antiqua" panose="02040602050305030304" pitchFamily="18" charset="0"/>
                      </a:endParaRPr>
                    </a:p>
                  </a:txBody>
                  <a:tcPr/>
                </a:tc>
                <a:tc>
                  <a:txBody>
                    <a:bodyPr/>
                    <a:lstStyle/>
                    <a:p>
                      <a:pPr algn="just" rtl="1"/>
                      <a:r>
                        <a:rPr lang="ar-AE" sz="4400" b="1" dirty="0"/>
                        <a:t>وعلى هذه جميعها المحبة التي هي رباط الكمال. وسلام المسيح فليثبت في قلوبكم، هذه التي لها دعيتم بجسد واحد.</a:t>
                      </a:r>
                      <a:r>
                        <a:rPr lang="fr-FR" sz="4400" b="1" dirty="0"/>
                        <a:t> </a:t>
                      </a:r>
                      <a:r>
                        <a:rPr lang="ar-AE" sz="4400" b="1" dirty="0"/>
                        <a:t>فكونوا شاكرين وكلمة الرب فلتسكن فيكم بغنى.</a:t>
                      </a:r>
                      <a:endParaRPr lang="fr-FR" sz="44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FABA597-36BD-5D0C-2B2B-52465284B7C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7075774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08117747"/>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instruisez-vous et reprenez-vous les uns les autres avec une vraie sagesse ; par des psaumes, des hymnes et de libres louanges, chantez à Dieu, dans vos cœurs, votre reconnaissance. </a:t>
                      </a:r>
                      <a:r>
                        <a:rPr lang="fr-FR" sz="2800" b="1" kern="1200" baseline="30000" dirty="0">
                          <a:solidFill>
                            <a:schemeClr val="tx1"/>
                          </a:solidFill>
                          <a:effectLst/>
                          <a:latin typeface="Book Antiqua" panose="02040602050305030304" pitchFamily="18" charset="0"/>
                          <a:ea typeface="+mn-ea"/>
                          <a:cs typeface="+mn-cs"/>
                        </a:rPr>
                        <a:t>17</a:t>
                      </a:r>
                      <a:r>
                        <a:rPr lang="fr-FR" sz="2800" b="1" kern="1200" dirty="0">
                          <a:solidFill>
                            <a:schemeClr val="tx1"/>
                          </a:solidFill>
                          <a:effectLst/>
                          <a:latin typeface="Book Antiqua" panose="02040602050305030304" pitchFamily="18" charset="0"/>
                          <a:ea typeface="+mn-ea"/>
                          <a:cs typeface="+mn-cs"/>
                        </a:rPr>
                        <a:t> Et tout ce que vous dites, tout ce que vous faites, que ce soit toujours au nom du Seigneur Jésus Christ, en offrant par lui votre action de grâce à Dieu le Père.</a:t>
                      </a:r>
                    </a:p>
                    <a:p>
                      <a:pPr algn="just"/>
                      <a:endParaRPr lang="fr-FR" sz="2800" b="1" kern="1200" dirty="0">
                        <a:solidFill>
                          <a:schemeClr val="tx1"/>
                        </a:solidFill>
                        <a:effectLst/>
                        <a:latin typeface="Book Antiqua" panose="02040602050305030304" pitchFamily="18" charset="0"/>
                        <a:ea typeface="+mn-ea"/>
                        <a:cs typeface="+mn-cs"/>
                      </a:endParaRPr>
                    </a:p>
                    <a:p>
                      <a:pPr algn="just"/>
                      <a:r>
                        <a:rPr lang="fr-FR" sz="28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3600" b="1" dirty="0">
                          <a:latin typeface="Book Antiqua" panose="02040602050305030304" pitchFamily="18" charset="0"/>
                        </a:rPr>
                        <a:t>وبكل حكمة تعلمون وتؤدبون نفوسكم بالمزامير والتسابيح وتراتيل روحية. وكل ما تعملونه بالقول أو بالفعل، كل شيء باسم ربنا يسوع المسيح اذ تشكرون الله الآب من جهته.</a:t>
                      </a:r>
                      <a:endParaRPr lang="fr-FR" sz="3600" b="1" dirty="0">
                        <a:latin typeface="Book Antiqua" panose="02040602050305030304" pitchFamily="18" charset="0"/>
                      </a:endParaRPr>
                    </a:p>
                    <a:p>
                      <a:pPr algn="just" rtl="1"/>
                      <a:endParaRPr lang="fr-FR" sz="3600" b="1" dirty="0">
                        <a:latin typeface="Book Antiqua" panose="02040602050305030304" pitchFamily="18" charset="0"/>
                      </a:endParaRPr>
                    </a:p>
                    <a:p>
                      <a:pPr algn="just" rtl="1"/>
                      <a:endParaRPr lang="fr-FR" sz="3600" b="1" dirty="0">
                        <a:latin typeface="Book Antiqua" panose="02040602050305030304" pitchFamily="18" charset="0"/>
                      </a:endParaRPr>
                    </a:p>
                    <a:p>
                      <a:pPr algn="just" rtl="1"/>
                      <a:r>
                        <a:rPr lang="ar-AE" sz="3600" b="1" dirty="0">
                          <a:solidFill>
                            <a:srgbClr val="C00000"/>
                          </a:solidFill>
                          <a:latin typeface="Book Antiqua" panose="02040602050305030304" pitchFamily="18" charset="0"/>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DEFEF9E1-8B37-8480-B7BC-6063DAE79C5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7667897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382554" y="1191461"/>
          <a:ext cx="11374017" cy="5278231"/>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5278231">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C9510C0A-2393-1423-3765-9900022B473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82271378"/>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nvPr>
        </p:nvGraphicFramePr>
        <p:xfrm>
          <a:off x="363894" y="579412"/>
          <a:ext cx="11392676" cy="5829808"/>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582980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42E400F5-BDB1-9B76-66B8-85299D8EEF5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087546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extLst>
              <p:ext uri="{D42A27DB-BD31-4B8C-83A1-F6EECF244321}">
                <p14:modId xmlns:p14="http://schemas.microsoft.com/office/powerpoint/2010/main" val="3608807101"/>
              </p:ext>
            </p:extLst>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l'apôtre, Abba Marc </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 contemplateur de Dieu.</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أيها الشهيد</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للإنجيلي</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للرسول</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أنبا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مرقس ناظر الإله</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nak `w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pimarturoc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pieuaggelictyc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pi`apoctoloc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Abba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Markoc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pi;ewrimoc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2430098670"/>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Saint Marc </a:t>
                      </a:r>
                      <a:r>
                        <a:rPr lang="en-CA" sz="2400" b="1" dirty="0" err="1">
                          <a:solidFill>
                            <a:schemeClr val="tx1"/>
                          </a:solidFill>
                          <a:latin typeface="Book Antiqua" panose="02040602050305030304" pitchFamily="18" charset="0"/>
                          <a:cs typeface="Arial" charset="0"/>
                        </a:rPr>
                        <a:t>l’apôtre</a:t>
                      </a:r>
                      <a:r>
                        <a:rPr lang="en-CA" sz="2400" b="1" dirty="0">
                          <a:solidFill>
                            <a:schemeClr val="tx1"/>
                          </a:solidFill>
                          <a:latin typeface="Book Antiqua" panose="02040602050305030304" pitchFamily="18" charset="0"/>
                          <a:cs typeface="Arial" charset="0"/>
                        </a:rPr>
                        <a:t> - </a:t>
                      </a:r>
                      <a:r>
                        <a:rPr lang="ar-EG" sz="2400" b="1" dirty="0">
                          <a:solidFill>
                            <a:schemeClr val="tx1"/>
                          </a:solidFill>
                          <a:latin typeface="Book Antiqua" panose="02040602050305030304" pitchFamily="18" charset="0"/>
                          <a:cs typeface="Arial" charset="0"/>
                        </a:rPr>
                        <a:t>مارمرقس الرسول</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Rectangle 3">
            <a:hlinkClick r:id="rId3" action="ppaction://hlinksldjump"/>
            <a:extLst>
              <a:ext uri="{FF2B5EF4-FFF2-40B4-BE49-F238E27FC236}">
                <a16:creationId xmlns:a16="http://schemas.microsoft.com/office/drawing/2014/main" id="{EC28930E-FE27-AD72-4FBC-BE8BCD16174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4996348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615AF31E-BB01-B94A-61F6-8E1576502B1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01079792"/>
      </p:ext>
    </p:extLst>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2335319274"/>
              </p:ext>
            </p:extLst>
          </p:nvPr>
        </p:nvGraphicFramePr>
        <p:xfrm>
          <a:off x="401216" y="475861"/>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4B3A0C3C-DDD7-2C2C-189A-771F87E2C7A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37472464"/>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D645D0A6-18AB-18EE-B2F7-9418AF5DAA5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7762412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537738348"/>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B728DCC3-9321-ABE5-D4CA-867FDC7DC4D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3112323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159761345"/>
              </p:ext>
            </p:extLst>
          </p:nvPr>
        </p:nvGraphicFramePr>
        <p:xfrm>
          <a:off x="379785" y="683704"/>
          <a:ext cx="11305251" cy="5767896"/>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59496">
                <a:tc>
                  <a:txBody>
                    <a:bodyPr/>
                    <a:lstStyle/>
                    <a:p>
                      <a:pPr algn="just">
                        <a:lnSpc>
                          <a:spcPct val="115000"/>
                        </a:lnSpc>
                        <a:spcAft>
                          <a:spcPts val="0"/>
                        </a:spcAft>
                      </a:pP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28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Pidi`akwn</a:t>
                      </a:r>
                      <a:r>
                        <a:rPr lang="fr-FR" sz="24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CS Avva Shenouda" panose="020B7200000000000000" pitchFamily="34" charset="0"/>
                          <a:ea typeface="+mn-ea"/>
                          <a:cs typeface="+mn-cs"/>
                        </a:rPr>
                        <a:t>`</a:t>
                      </a:r>
                      <a:r>
                        <a:rPr lang="fr-FR" sz="2400" b="1" kern="1200" dirty="0" err="1">
                          <a:solidFill>
                            <a:schemeClr val="tx1"/>
                          </a:solidFill>
                          <a:effectLst/>
                          <a:latin typeface="CS Avva Shenouda" panose="020B7200000000000000" pitchFamily="34" charset="0"/>
                          <a:ea typeface="+mn-ea"/>
                          <a:cs typeface="+mn-cs"/>
                        </a:rPr>
                        <a:t>Proceuxac;e</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uper</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tou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agiou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euaggeliou</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28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DD2A9AB3-967C-D522-D38C-7AEAF99884D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341368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880395545"/>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240F5A24-6649-D85F-E584-6920A089C42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705EB2AF-2E26-06EE-8386-AAA6FCA73B38}"/>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E56FC7BD-4CC4-67B8-14B5-3FDEA4D9F793}"/>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364789936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2280580388"/>
              </p:ext>
            </p:extLst>
          </p:nvPr>
        </p:nvGraphicFramePr>
        <p:xfrm>
          <a:off x="2032000" y="76153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2685536739"/>
              </p:ext>
            </p:extLst>
          </p:nvPr>
        </p:nvGraphicFramePr>
        <p:xfrm>
          <a:off x="390331" y="1782148"/>
          <a:ext cx="11411338" cy="4589720"/>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45897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A1117445-204A-1C2C-2043-A35B73795CA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4847391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FF47FC85-2051-73D3-56BD-FCE47E95FBD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6163218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360434401"/>
              </p:ext>
            </p:extLst>
          </p:nvPr>
        </p:nvGraphicFramePr>
        <p:xfrm>
          <a:off x="422987" y="507648"/>
          <a:ext cx="11346026" cy="48463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258809">
                <a:tc>
                  <a:txBody>
                    <a:bodyPr/>
                    <a:lstStyle/>
                    <a:p>
                      <a:pPr algn="just"/>
                      <a:r>
                        <a:rPr lang="fr-FR" sz="2400" b="1" u="sng" dirty="0">
                          <a:latin typeface="Book Antiqua" panose="02040602050305030304" pitchFamily="18" charset="0"/>
                        </a:rPr>
                        <a:t>Psaumes 4 : 1</a:t>
                      </a:r>
                    </a:p>
                    <a:p>
                      <a:pPr algn="just"/>
                      <a:r>
                        <a:rPr lang="fr-FR" sz="3600" b="1" dirty="0">
                          <a:latin typeface="Book Antiqua" panose="02040602050305030304" pitchFamily="18" charset="0"/>
                        </a:rPr>
                        <a:t>Quand je t’ai invoqué, tu m’as exaucé, Dieu de ma justice ! Dans la tribulation, tu as mis au large mon âme, aie pitié de moi, exauce ma prière.</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4 : 1</a:t>
                      </a:r>
                      <a:endParaRPr lang="fr-FR" sz="2400" b="1" u="sng" dirty="0">
                        <a:latin typeface="Book Antiqua" panose="02040602050305030304" pitchFamily="18" charset="0"/>
                      </a:endParaRPr>
                    </a:p>
                    <a:p>
                      <a:pPr algn="just" rtl="1"/>
                      <a:r>
                        <a:rPr lang="ar-AE" sz="4400" b="1" dirty="0"/>
                        <a:t>إذ صرخت سمعتني يا إله برى. وفي الشدة فرجت عنى. </a:t>
                      </a:r>
                      <a:r>
                        <a:rPr lang="ar-AE" sz="4400" b="1" dirty="0" err="1"/>
                        <a:t>تراءف</a:t>
                      </a:r>
                      <a:r>
                        <a:rPr lang="ar-AE" sz="4400" b="1" dirty="0"/>
                        <a:t> على يا الله واسمع صلاتي</a:t>
                      </a:r>
                      <a:endParaRPr lang="fr-FR" sz="4400" b="1" dirty="0"/>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89F6D4D4-C322-DE2D-3439-5934975156E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290497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635583184"/>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7 : 36 - 50</a:t>
                      </a:r>
                    </a:p>
                    <a:p>
                      <a:pPr algn="just"/>
                      <a:r>
                        <a:rPr lang="fr-FR" sz="2700" b="1" kern="1200" baseline="30000" dirty="0">
                          <a:solidFill>
                            <a:schemeClr val="tx1"/>
                          </a:solidFill>
                          <a:effectLst/>
                          <a:latin typeface="Book Antiqua" panose="02040602050305030304" pitchFamily="18" charset="0"/>
                          <a:ea typeface="+mn-ea"/>
                          <a:cs typeface="+mn-cs"/>
                        </a:rPr>
                        <a:t>36</a:t>
                      </a:r>
                      <a:r>
                        <a:rPr lang="fr-FR" sz="2700" b="1" kern="1200" dirty="0">
                          <a:solidFill>
                            <a:schemeClr val="tx1"/>
                          </a:solidFill>
                          <a:effectLst/>
                          <a:latin typeface="Book Antiqua" panose="02040602050305030304" pitchFamily="18" charset="0"/>
                          <a:ea typeface="+mn-ea"/>
                          <a:cs typeface="+mn-cs"/>
                        </a:rPr>
                        <a:t> Un pharisien avait invité Jésus à manger avec lui. Jésus entra chez lui et prit place à table. </a:t>
                      </a:r>
                      <a:r>
                        <a:rPr lang="fr-FR" sz="2700" b="1" kern="1200" baseline="30000" dirty="0">
                          <a:solidFill>
                            <a:schemeClr val="tx1"/>
                          </a:solidFill>
                          <a:effectLst/>
                          <a:latin typeface="Book Antiqua" panose="02040602050305030304" pitchFamily="18" charset="0"/>
                          <a:ea typeface="+mn-ea"/>
                          <a:cs typeface="+mn-cs"/>
                        </a:rPr>
                        <a:t>37</a:t>
                      </a:r>
                      <a:r>
                        <a:rPr lang="fr-FR" sz="2700" b="1" kern="1200" dirty="0">
                          <a:solidFill>
                            <a:schemeClr val="tx1"/>
                          </a:solidFill>
                          <a:effectLst/>
                          <a:latin typeface="Book Antiqua" panose="02040602050305030304" pitchFamily="18" charset="0"/>
                          <a:ea typeface="+mn-ea"/>
                          <a:cs typeface="+mn-cs"/>
                        </a:rPr>
                        <a:t> Survint une femme de la ville, une pécheresse. Elle avait appris que Jésus mangeait chez le pharisien, et elle apportait un vase précieux plein de parfum. </a:t>
                      </a:r>
                      <a:r>
                        <a:rPr lang="fr-FR" sz="2700" b="1" kern="1200" baseline="30000" dirty="0">
                          <a:solidFill>
                            <a:schemeClr val="tx1"/>
                          </a:solidFill>
                          <a:effectLst/>
                          <a:latin typeface="Book Antiqua" panose="02040602050305030304" pitchFamily="18" charset="0"/>
                          <a:ea typeface="+mn-ea"/>
                          <a:cs typeface="+mn-cs"/>
                        </a:rPr>
                        <a:t>38</a:t>
                      </a:r>
                      <a:r>
                        <a:rPr lang="fr-FR" sz="2700" b="1" kern="1200" dirty="0">
                          <a:solidFill>
                            <a:schemeClr val="tx1"/>
                          </a:solidFill>
                          <a:effectLst/>
                          <a:latin typeface="Book Antiqua" panose="02040602050305030304" pitchFamily="18" charset="0"/>
                          <a:ea typeface="+mn-ea"/>
                          <a:cs typeface="+mn-cs"/>
                        </a:rPr>
                        <a:t> Tout en pleurs, elle se tenait derrière lui, à ses pieds, et ses larmes mouillaient les pieds de Jésus. Elle les essuyait avec ses cheveux, les couvrait de baisers et y versait le parfum.</a:t>
                      </a:r>
                    </a:p>
                  </a:txBody>
                  <a:tcPr/>
                </a:tc>
                <a:tc>
                  <a:txBody>
                    <a:bodyPr/>
                    <a:lstStyle/>
                    <a:p>
                      <a:pPr algn="just" rtl="1"/>
                      <a:r>
                        <a:rPr lang="ar-AE" sz="2400" b="1" u="sng" dirty="0">
                          <a:latin typeface="Book Antiqua" panose="02040602050305030304" pitchFamily="18" charset="0"/>
                        </a:rPr>
                        <a:t>لوقا 7 : 36 – 50</a:t>
                      </a:r>
                      <a:endParaRPr lang="fr-FR" sz="2400" b="1" u="sng" dirty="0">
                        <a:latin typeface="Book Antiqua" panose="02040602050305030304" pitchFamily="18" charset="0"/>
                      </a:endParaRPr>
                    </a:p>
                    <a:p>
                      <a:pPr algn="just" rtl="1"/>
                      <a:r>
                        <a:rPr lang="ar-AE" sz="3500" b="1" dirty="0"/>
                        <a:t>فطلب اليه واحد من الفريسين أن يأكل معه. فدخل بيت ذلك الفريسي وجلس. وكان في المدينة امرأة خاطئة. فلما علمت أنه متكئ في بيت ذلك الفريسي، أخذت قارورة طيب ووقفت من ورائه عند رجليه باكية. وبدأت تبل قدميه بدموعها، وتمسحهما بشعر رأسها. وكانت تقبل قدميه وتدهنهما بالطيب.</a:t>
                      </a:r>
                      <a:endParaRPr lang="fr-FR" sz="35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7F80DF25-F410-13E8-33DD-B05BBF81F00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5746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extLst>
              <p:ext uri="{D42A27DB-BD31-4B8C-83A1-F6EECF244321}">
                <p14:modId xmlns:p14="http://schemas.microsoft.com/office/powerpoint/2010/main" val="562647517"/>
              </p:ext>
            </p:extLst>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 l’archidiacre</a:t>
                      </a:r>
                      <a:br>
                        <a:rPr kumimoji="0" lang="fr-CA" sz="3200" b="1" i="0" u="none" strike="noStrike" cap="none" normalizeH="0" baseline="0" dirty="0">
                          <a:ln>
                            <a:noFill/>
                          </a:ln>
                          <a:solidFill>
                            <a:schemeClr val="tx1"/>
                          </a:solidFill>
                          <a:effectLst/>
                          <a:latin typeface="Book Antiqua" panose="02040602050305030304" pitchFamily="18" charset="0"/>
                          <a:cs typeface="Arial"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charset="0"/>
                        </a:rPr>
                        <a:t>béni.</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لإسطفانوس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أول الشهداء</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لرئيس الشمامسة</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المُبارَك.</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Ctevanoc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pisorp</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mmarturoc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piar,ydi`akwn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et`cmarwout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2474950241"/>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Saint Étienne - </a:t>
                      </a:r>
                      <a:r>
                        <a:rPr lang="ar-EG" sz="2400" b="1" dirty="0">
                          <a:solidFill>
                            <a:schemeClr val="tx1"/>
                          </a:solidFill>
                          <a:latin typeface="Book Antiqua" panose="02040602050305030304" pitchFamily="18" charset="0"/>
                          <a:cs typeface="Arial" charset="0"/>
                        </a:rPr>
                        <a:t>الشهيد إسطفانوس</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Rectangle 1">
            <a:hlinkClick r:id="rId3" action="ppaction://hlinksldjump"/>
            <a:extLst>
              <a:ext uri="{FF2B5EF4-FFF2-40B4-BE49-F238E27FC236}">
                <a16:creationId xmlns:a16="http://schemas.microsoft.com/office/drawing/2014/main" id="{BFF571BA-CB0F-DA83-C16B-FDD5431BA57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B58A0-4DD0-536B-A07B-FE5F4A200F0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DC8C285-C7F5-D837-FC21-8BD6D24AA0B2}"/>
              </a:ext>
            </a:extLst>
          </p:cNvPr>
          <p:cNvGraphicFramePr>
            <a:graphicFrameLocks noGrp="1"/>
          </p:cNvGraphicFramePr>
          <p:nvPr>
            <p:extLst>
              <p:ext uri="{D42A27DB-BD31-4B8C-83A1-F6EECF244321}">
                <p14:modId xmlns:p14="http://schemas.microsoft.com/office/powerpoint/2010/main" val="2896065498"/>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39</a:t>
                      </a:r>
                      <a:r>
                        <a:rPr lang="fr-FR" sz="3200" b="1" kern="1200" dirty="0">
                          <a:solidFill>
                            <a:schemeClr val="tx1"/>
                          </a:solidFill>
                          <a:effectLst/>
                          <a:latin typeface="Book Antiqua" panose="02040602050305030304" pitchFamily="18" charset="0"/>
                          <a:ea typeface="+mn-ea"/>
                          <a:cs typeface="+mn-cs"/>
                        </a:rPr>
                        <a:t> En voyant cela, le pharisien qui avait invité Jésus se dit en lui-même : « Si cet homme était prophète, il saurait qui est cette femme qui le touche, et ce qu'elle est : une pécheresse. » </a:t>
                      </a:r>
                      <a:r>
                        <a:rPr lang="fr-FR" sz="3200" b="1" kern="1200" baseline="30000" dirty="0">
                          <a:solidFill>
                            <a:schemeClr val="tx1"/>
                          </a:solidFill>
                          <a:effectLst/>
                          <a:latin typeface="Book Antiqua" panose="02040602050305030304" pitchFamily="18" charset="0"/>
                          <a:ea typeface="+mn-ea"/>
                          <a:cs typeface="+mn-cs"/>
                        </a:rPr>
                        <a:t>40</a:t>
                      </a:r>
                      <a:r>
                        <a:rPr lang="fr-FR" sz="3200" b="1" kern="1200" dirty="0">
                          <a:solidFill>
                            <a:schemeClr val="tx1"/>
                          </a:solidFill>
                          <a:effectLst/>
                          <a:latin typeface="Book Antiqua" panose="02040602050305030304" pitchFamily="18" charset="0"/>
                          <a:ea typeface="+mn-ea"/>
                          <a:cs typeface="+mn-cs"/>
                        </a:rPr>
                        <a:t> Jésus prit la parole : « Simon, j'ai quelque chose à te dire. - Parle, Maître. » </a:t>
                      </a:r>
                      <a:endParaRPr lang="fr-FR" sz="3200" b="1" dirty="0">
                        <a:latin typeface="Book Antiqua" panose="02040602050305030304" pitchFamily="18" charset="0"/>
                      </a:endParaRPr>
                    </a:p>
                  </a:txBody>
                  <a:tcPr/>
                </a:tc>
                <a:tc>
                  <a:txBody>
                    <a:bodyPr/>
                    <a:lstStyle/>
                    <a:p>
                      <a:pPr algn="just" rtl="1"/>
                      <a:r>
                        <a:rPr lang="ar-AE" sz="4000" b="1" dirty="0"/>
                        <a:t>فلما رأى ذلك الفريسي الذي دعاه فكر قائلا في نفسه: لو كان هذا نبيا لعلم ما هذه وكيف هذه المرأة التي لمسته، انها خاطئة. فأجاب يسوع وقال له: </a:t>
                      </a:r>
                      <a:r>
                        <a:rPr lang="ar-AE" sz="4000" b="1" dirty="0" err="1"/>
                        <a:t>ياسمعان</a:t>
                      </a:r>
                      <a:r>
                        <a:rPr lang="ar-AE" sz="4000" b="1" dirty="0"/>
                        <a:t> عندي كلام أقوله لك. أما هو فقال: قل يا معلم.</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46E5400C-DC27-0D02-3256-D641F2FEB2B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6143902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061728352"/>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41</a:t>
                      </a:r>
                      <a:r>
                        <a:rPr lang="fr-FR" sz="3200" b="1" kern="1200" dirty="0">
                          <a:solidFill>
                            <a:schemeClr val="tx1"/>
                          </a:solidFill>
                          <a:effectLst/>
                          <a:latin typeface="Book Antiqua" panose="02040602050305030304" pitchFamily="18" charset="0"/>
                          <a:ea typeface="+mn-ea"/>
                          <a:cs typeface="+mn-cs"/>
                        </a:rPr>
                        <a:t> Jésus reprit : « Un créancier avait deux débiteurs ; le premier lui devait cinq cents pièces d'argent, l'autre cinquante. </a:t>
                      </a:r>
                      <a:r>
                        <a:rPr lang="fr-FR" sz="3200" b="1" kern="1200" baseline="30000" dirty="0">
                          <a:solidFill>
                            <a:schemeClr val="tx1"/>
                          </a:solidFill>
                          <a:effectLst/>
                          <a:latin typeface="Book Antiqua" panose="02040602050305030304" pitchFamily="18" charset="0"/>
                          <a:ea typeface="+mn-ea"/>
                          <a:cs typeface="+mn-cs"/>
                        </a:rPr>
                        <a:t>42</a:t>
                      </a:r>
                      <a:r>
                        <a:rPr lang="fr-FR" sz="3200" b="1" kern="1200" dirty="0">
                          <a:solidFill>
                            <a:schemeClr val="tx1"/>
                          </a:solidFill>
                          <a:effectLst/>
                          <a:latin typeface="Book Antiqua" panose="02040602050305030304" pitchFamily="18" charset="0"/>
                          <a:ea typeface="+mn-ea"/>
                          <a:cs typeface="+mn-cs"/>
                        </a:rPr>
                        <a:t> Comme ni l'un ni l'autre ne pouvait rembourser, il remit à tous deux leur dette. Lequel des deux l'aimera davantage ? » </a:t>
                      </a:r>
                      <a:r>
                        <a:rPr lang="fr-FR" sz="3200" b="1" kern="1200" baseline="30000" dirty="0">
                          <a:solidFill>
                            <a:schemeClr val="tx1"/>
                          </a:solidFill>
                          <a:effectLst/>
                          <a:latin typeface="Book Antiqua" panose="02040602050305030304" pitchFamily="18" charset="0"/>
                          <a:ea typeface="+mn-ea"/>
                          <a:cs typeface="+mn-cs"/>
                        </a:rPr>
                        <a:t>43</a:t>
                      </a:r>
                      <a:r>
                        <a:rPr lang="fr-FR" sz="3200" b="1" kern="1200" dirty="0">
                          <a:solidFill>
                            <a:schemeClr val="tx1"/>
                          </a:solidFill>
                          <a:effectLst/>
                          <a:latin typeface="Book Antiqua" panose="02040602050305030304" pitchFamily="18" charset="0"/>
                          <a:ea typeface="+mn-ea"/>
                          <a:cs typeface="+mn-cs"/>
                        </a:rPr>
                        <a:t> Simon répondit : « C'est celui à qui il a remis davantage, il me semble. — Tu as raison », lui dit Jésus.</a:t>
                      </a:r>
                    </a:p>
                  </a:txBody>
                  <a:tcPr/>
                </a:tc>
                <a:tc>
                  <a:txBody>
                    <a:bodyPr/>
                    <a:lstStyle/>
                    <a:p>
                      <a:pPr algn="just" rtl="1"/>
                      <a:r>
                        <a:rPr lang="ar-AE" sz="4000" b="1" dirty="0">
                          <a:latin typeface="Book Antiqua" panose="02040602050305030304" pitchFamily="18" charset="0"/>
                        </a:rPr>
                        <a:t>فأجاب يسوع وقال له: يوجد غريمان عليهما </a:t>
                      </a:r>
                      <a:r>
                        <a:rPr lang="ar-AE" sz="4000" b="1" dirty="0" err="1">
                          <a:latin typeface="Book Antiqua" panose="02040602050305030304" pitchFamily="18" charset="0"/>
                        </a:rPr>
                        <a:t>لانسان</a:t>
                      </a:r>
                      <a:r>
                        <a:rPr lang="ar-AE" sz="4000" b="1" dirty="0">
                          <a:latin typeface="Book Antiqua" panose="02040602050305030304" pitchFamily="18" charset="0"/>
                        </a:rPr>
                        <a:t> دين، على الواحد خمسمائة دينار وعلى الآخر خمسون. ولم يكن لهما ما يوفيان فوهب لهما ما عليهما. </a:t>
                      </a:r>
                      <a:r>
                        <a:rPr lang="ar-AE" sz="4000" b="1" dirty="0" err="1">
                          <a:latin typeface="Book Antiqua" panose="02040602050305030304" pitchFamily="18" charset="0"/>
                        </a:rPr>
                        <a:t>فأياهما</a:t>
                      </a:r>
                      <a:r>
                        <a:rPr lang="ar-AE" sz="4000" b="1" dirty="0">
                          <a:latin typeface="Book Antiqua" panose="02040602050305030304" pitchFamily="18" charset="0"/>
                        </a:rPr>
                        <a:t> يكون أكثر حبا له؟ أجاب سمعان وقال: أظن أن الذي وهب له الأكثر. قال له بالحق حكمت.</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164B4DB-8F12-F9E8-0DBA-B19F645D596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2098392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2921-9496-CC76-DA6B-D3615921D27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EBBF5C-72C9-12DB-4D3B-33000265F7EC}"/>
              </a:ext>
            </a:extLst>
          </p:cNvPr>
          <p:cNvGraphicFramePr>
            <a:graphicFrameLocks noGrp="1"/>
          </p:cNvGraphicFramePr>
          <p:nvPr>
            <p:extLst>
              <p:ext uri="{D42A27DB-BD31-4B8C-83A1-F6EECF244321}">
                <p14:modId xmlns:p14="http://schemas.microsoft.com/office/powerpoint/2010/main" val="1509374595"/>
              </p:ext>
            </p:extLst>
          </p:nvPr>
        </p:nvGraphicFramePr>
        <p:xfrm>
          <a:off x="422987" y="511880"/>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600" b="1" kern="1200" baseline="30000" dirty="0">
                          <a:solidFill>
                            <a:schemeClr val="tx1"/>
                          </a:solidFill>
                          <a:effectLst/>
                          <a:latin typeface="Book Antiqua" panose="02040602050305030304" pitchFamily="18" charset="0"/>
                          <a:ea typeface="+mn-ea"/>
                          <a:cs typeface="+mn-cs"/>
                        </a:rPr>
                        <a:t>44</a:t>
                      </a:r>
                      <a:r>
                        <a:rPr lang="fr-FR" sz="2600" b="1" kern="1200" dirty="0">
                          <a:solidFill>
                            <a:schemeClr val="tx1"/>
                          </a:solidFill>
                          <a:effectLst/>
                          <a:latin typeface="Book Antiqua" panose="02040602050305030304" pitchFamily="18" charset="0"/>
                          <a:ea typeface="+mn-ea"/>
                          <a:cs typeface="+mn-cs"/>
                        </a:rPr>
                        <a:t> Il se tourna vers la femme, en disant à Simon : « Tu vois cette femme ? Je suis entré chez toi, et tu ne m’as pas versé d’eau sur les pieds ; elle, elle les a mouillés de ses larmes et essuyés avec ses cheveux. </a:t>
                      </a:r>
                      <a:r>
                        <a:rPr lang="fr-FR" sz="2600" b="1" kern="1200" baseline="30000" dirty="0">
                          <a:solidFill>
                            <a:schemeClr val="tx1"/>
                          </a:solidFill>
                          <a:effectLst/>
                          <a:latin typeface="Book Antiqua" panose="02040602050305030304" pitchFamily="18" charset="0"/>
                          <a:ea typeface="+mn-ea"/>
                          <a:cs typeface="+mn-cs"/>
                        </a:rPr>
                        <a:t>45</a:t>
                      </a:r>
                      <a:r>
                        <a:rPr lang="fr-FR" sz="2600" b="1" kern="1200" dirty="0">
                          <a:solidFill>
                            <a:schemeClr val="tx1"/>
                          </a:solidFill>
                          <a:effectLst/>
                          <a:latin typeface="Book Antiqua" panose="02040602050305030304" pitchFamily="18" charset="0"/>
                          <a:ea typeface="+mn-ea"/>
                          <a:cs typeface="+mn-cs"/>
                        </a:rPr>
                        <a:t> Tu ne m’as pas embrassé ; elle, depuis son entrée, elle n’a pas cessé d’embrasser mes pieds. </a:t>
                      </a:r>
                      <a:r>
                        <a:rPr lang="fr-FR" sz="2600" b="1" kern="1200" baseline="30000" dirty="0">
                          <a:solidFill>
                            <a:schemeClr val="tx1"/>
                          </a:solidFill>
                          <a:effectLst/>
                          <a:latin typeface="Book Antiqua" panose="02040602050305030304" pitchFamily="18" charset="0"/>
                          <a:ea typeface="+mn-ea"/>
                          <a:cs typeface="+mn-cs"/>
                        </a:rPr>
                        <a:t>46</a:t>
                      </a:r>
                      <a:r>
                        <a:rPr lang="fr-FR" sz="2600" b="1" kern="1200" dirty="0">
                          <a:solidFill>
                            <a:schemeClr val="tx1"/>
                          </a:solidFill>
                          <a:effectLst/>
                          <a:latin typeface="Book Antiqua" panose="02040602050305030304" pitchFamily="18" charset="0"/>
                          <a:ea typeface="+mn-ea"/>
                          <a:cs typeface="+mn-cs"/>
                        </a:rPr>
                        <a:t> Tu ne m’as pas versé de parfum sur la tête ; elle, elle m’a versé un parfum précieux sur les pieds. </a:t>
                      </a:r>
                      <a:r>
                        <a:rPr lang="fr-FR" sz="2600" b="1" kern="1200" baseline="30000" dirty="0">
                          <a:solidFill>
                            <a:schemeClr val="tx1"/>
                          </a:solidFill>
                          <a:effectLst/>
                          <a:latin typeface="Book Antiqua" panose="02040602050305030304" pitchFamily="18" charset="0"/>
                          <a:ea typeface="+mn-ea"/>
                          <a:cs typeface="+mn-cs"/>
                        </a:rPr>
                        <a:t>47</a:t>
                      </a:r>
                      <a:r>
                        <a:rPr lang="fr-FR" sz="2600" b="1" kern="1200" dirty="0">
                          <a:solidFill>
                            <a:schemeClr val="tx1"/>
                          </a:solidFill>
                          <a:effectLst/>
                          <a:latin typeface="Book Antiqua" panose="02040602050305030304" pitchFamily="18" charset="0"/>
                          <a:ea typeface="+mn-ea"/>
                          <a:cs typeface="+mn-cs"/>
                        </a:rPr>
                        <a:t> Je te le dis : si ses péchés, ses nombreux péchés, sont pardonnés, c’est à cause de son grand amour. Mais celui à qui on pardonne peu montre peu d’amour. » </a:t>
                      </a:r>
                    </a:p>
                  </a:txBody>
                  <a:tcPr/>
                </a:tc>
                <a:tc>
                  <a:txBody>
                    <a:bodyPr/>
                    <a:lstStyle/>
                    <a:p>
                      <a:pPr algn="just" rtl="1"/>
                      <a:r>
                        <a:rPr lang="ar-AE" sz="3200" b="1" dirty="0"/>
                        <a:t>ثم التفت الى المرأة وقال لسمعان: ترى هذه المرأة، أني دخلت بيتك فلم تسكب على رجلي ماء، وهذه بلت رجلي بدموعها ومسحتهما بشعر رأسها. أنت لم تُقَبلني، وهذه منذ دَخَلَت بيتك لم تكف عن تقبيل قدمي. أنت لم تدهن رأسي بزيت، وهذه دهنت بالطيب قدمي. من أجل ذلك أقول لك أن خطاياها الكثيرة مغفورة لها لأنها أحبت كثيرا، والذي يُترك له قليل يحب قليلا.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4063AC8-5326-C673-98E3-38FB3CB9DD7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4070877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260032344"/>
              </p:ext>
            </p:extLst>
          </p:nvPr>
        </p:nvGraphicFramePr>
        <p:xfrm>
          <a:off x="422987" y="493819"/>
          <a:ext cx="11346026" cy="59588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216228">
                <a:tc>
                  <a:txBody>
                    <a:bodyPr/>
                    <a:lstStyle/>
                    <a:p>
                      <a:pPr algn="just"/>
                      <a:r>
                        <a:rPr lang="fr-FR" sz="3500" b="1" kern="1200" baseline="30000" dirty="0">
                          <a:solidFill>
                            <a:schemeClr val="tx1"/>
                          </a:solidFill>
                          <a:effectLst/>
                          <a:latin typeface="Book Antiqua" panose="02040602050305030304" pitchFamily="18" charset="0"/>
                          <a:ea typeface="+mn-ea"/>
                          <a:cs typeface="+mn-cs"/>
                        </a:rPr>
                        <a:t>48</a:t>
                      </a:r>
                      <a:r>
                        <a:rPr lang="fr-FR" sz="3500" b="1" kern="1200" dirty="0">
                          <a:solidFill>
                            <a:schemeClr val="tx1"/>
                          </a:solidFill>
                          <a:effectLst/>
                          <a:latin typeface="Book Antiqua" panose="02040602050305030304" pitchFamily="18" charset="0"/>
                          <a:ea typeface="+mn-ea"/>
                          <a:cs typeface="+mn-cs"/>
                        </a:rPr>
                        <a:t> Puis il s'adressa à la femme : « Tes péchés sont pardonnés. » </a:t>
                      </a:r>
                      <a:r>
                        <a:rPr lang="fr-FR" sz="3500" b="1" kern="1200" baseline="30000" dirty="0">
                          <a:solidFill>
                            <a:schemeClr val="tx1"/>
                          </a:solidFill>
                          <a:effectLst/>
                          <a:latin typeface="Book Antiqua" panose="02040602050305030304" pitchFamily="18" charset="0"/>
                          <a:ea typeface="+mn-ea"/>
                          <a:cs typeface="+mn-cs"/>
                        </a:rPr>
                        <a:t>49</a:t>
                      </a:r>
                      <a:r>
                        <a:rPr lang="fr-FR" sz="3500" b="1" kern="1200" dirty="0">
                          <a:solidFill>
                            <a:schemeClr val="tx1"/>
                          </a:solidFill>
                          <a:effectLst/>
                          <a:latin typeface="Book Antiqua" panose="02040602050305030304" pitchFamily="18" charset="0"/>
                          <a:ea typeface="+mn-ea"/>
                          <a:cs typeface="+mn-cs"/>
                        </a:rPr>
                        <a:t> Les invités se dirent : «Qui est cet homme, qui va jusqu'à pardonner les péchés ? » </a:t>
                      </a:r>
                      <a:r>
                        <a:rPr lang="fr-FR" sz="3500" b="1" kern="1200" baseline="30000" dirty="0">
                          <a:solidFill>
                            <a:schemeClr val="tx1"/>
                          </a:solidFill>
                          <a:effectLst/>
                          <a:latin typeface="Book Antiqua" panose="02040602050305030304" pitchFamily="18" charset="0"/>
                          <a:ea typeface="+mn-ea"/>
                          <a:cs typeface="+mn-cs"/>
                        </a:rPr>
                        <a:t>50</a:t>
                      </a:r>
                      <a:r>
                        <a:rPr lang="fr-FR" sz="3500" b="1" kern="1200" dirty="0">
                          <a:solidFill>
                            <a:schemeClr val="tx1"/>
                          </a:solidFill>
                          <a:effectLst/>
                          <a:latin typeface="Book Antiqua" panose="02040602050305030304" pitchFamily="18" charset="0"/>
                          <a:ea typeface="+mn-ea"/>
                          <a:cs typeface="+mn-cs"/>
                        </a:rPr>
                        <a:t> Jésus dit alors à la femme : « Ta foi t'a sauvée. Va en paix ! »</a:t>
                      </a:r>
                    </a:p>
                    <a:p>
                      <a:pPr algn="just"/>
                      <a:endParaRPr lang="fr-FR" sz="3500" b="1" kern="1200" dirty="0">
                        <a:solidFill>
                          <a:schemeClr val="tx1"/>
                        </a:solidFill>
                        <a:effectLst/>
                        <a:latin typeface="Book Antiqua" panose="02040602050305030304" pitchFamily="18" charset="0"/>
                        <a:ea typeface="+mn-ea"/>
                        <a:cs typeface="+mn-cs"/>
                      </a:endParaRPr>
                    </a:p>
                    <a:p>
                      <a:pPr algn="just"/>
                      <a:r>
                        <a:rPr lang="fr-FR" sz="35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4000" b="1" dirty="0">
                          <a:latin typeface="Book Antiqua" panose="02040602050305030304" pitchFamily="18" charset="0"/>
                        </a:rPr>
                        <a:t>ثم قال لها: مغفورة لك خطاياك. فبدأ المتكئون يقولون في أنفسهم: من هذا الذي يغفر الخطايا؟ فقال للمرأة: اذهبي بسلام، ايمانك خلصك.</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r>
                        <a:rPr lang="ar-AE" sz="4000" b="1" dirty="0">
                          <a:solidFill>
                            <a:srgbClr val="C00000"/>
                          </a:solidFill>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D3C39DFD-3C5B-44E3-7B49-298E763921A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3432649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57261960"/>
              </p:ext>
            </p:extLst>
          </p:nvPr>
        </p:nvGraphicFramePr>
        <p:xfrm>
          <a:off x="422987" y="514879"/>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a:t>
                      </a:r>
                    </a:p>
                    <a:p>
                      <a:pPr algn="just">
                        <a:lnSpc>
                          <a:spcPct val="100000"/>
                        </a:lnSpc>
                      </a:pPr>
                      <a:r>
                        <a:rPr lang="fr-FR" sz="3200" b="1" kern="1200" dirty="0">
                          <a:solidFill>
                            <a:schemeClr val="tx1"/>
                          </a:solidFill>
                          <a:effectLst/>
                          <a:latin typeface="Book Antiqua" panose="02040602050305030304" pitchFamily="18" charset="0"/>
                          <a:ea typeface="+mn-ea"/>
                          <a:cs typeface="+mn-cs"/>
                        </a:rPr>
                        <a:t>Ô Dieu des âmes et des corps et Seigneur des puissances, Toi qui donne la consolation, Tu es le Roi de tous les rois et Tu écoutes tous ceux qui crient vers Toi en implorant le secours. Nous T’implorons, nous tes serviteurs, pour ton serviteur (...), selon Ta miséricorde accorde-lui Ton salut.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4000" b="1" dirty="0">
                          <a:latin typeface="Book Antiqua" panose="02040602050305030304" pitchFamily="18" charset="0"/>
                        </a:rPr>
                        <a:t>يا إله الأرواح والأجساد ورب القوات. إله كل عزاء ملك جميع الملوك سامع كل الذين يصرخون نحو معونتك. نحن عبيدك نسأل ونتضرع إليك لكي تذكر عبدك ... برحمتك الكثيرة تعهده بخلاصك.</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E6C9C88-9333-91AE-7C09-7501EE93718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9571181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0F5C6-034B-14B3-E566-1F57ED0B7FC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EDB1EF8-C38A-DF96-C10C-A2750933BB30}"/>
              </a:ext>
            </a:extLst>
          </p:cNvPr>
          <p:cNvGraphicFramePr>
            <a:graphicFrameLocks noGrp="1"/>
          </p:cNvGraphicFramePr>
          <p:nvPr>
            <p:extLst>
              <p:ext uri="{D42A27DB-BD31-4B8C-83A1-F6EECF244321}">
                <p14:modId xmlns:p14="http://schemas.microsoft.com/office/powerpoint/2010/main" val="1220331043"/>
              </p:ext>
            </p:extLst>
          </p:nvPr>
        </p:nvGraphicFramePr>
        <p:xfrm>
          <a:off x="422987" y="514879"/>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3200" b="1" kern="1200" dirty="0">
                          <a:solidFill>
                            <a:schemeClr val="tx1"/>
                          </a:solidFill>
                          <a:effectLst/>
                          <a:latin typeface="Book Antiqua" panose="02040602050305030304" pitchFamily="18" charset="0"/>
                          <a:ea typeface="+mn-ea"/>
                          <a:cs typeface="+mn-cs"/>
                        </a:rPr>
                        <a:t>Guéris-le et relève-le de sa maladie. Qu’il revienne à ton église, sain de corps, d’esprit et d’âme. Relève-le afin qu’il proclame la gloire et l’amour du genre humain de Ton Fils Unique par Qui Tu es béni avec le Saint Esprit vivifiant et consubstantiel à Toi, maintenant et toujours et pour les siècles des siècles. Amen !</a:t>
                      </a:r>
                    </a:p>
                  </a:txBody>
                  <a:tcPr/>
                </a:tc>
                <a:tc>
                  <a:txBody>
                    <a:bodyPr/>
                    <a:lstStyle/>
                    <a:p>
                      <a:pPr algn="just" rtl="1"/>
                      <a:r>
                        <a:rPr lang="ar-AE" sz="3600" b="1" dirty="0"/>
                        <a:t>انزع عنه كل مرض. أقمه من رقاد سقمه. انعم به على كنيستك معافي النفس والجسد والروح أنهضه لينطق بالمجد بمحبة البشر التي لابنك الوحيد.  هذا الذي تباركت معه ومع الروح القدس المحيي المساوي معك الآن وكل أوان وإلي دهر الدهور آمين.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5D5AEDE3-CF80-5AF5-1D43-635416A61AD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9004828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2026227" y="546938"/>
            <a:ext cx="8139545" cy="2882062"/>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Septième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السابعة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sasf</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endParaRPr kumimoji="0" lang="fr-FR"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
        <p:nvSpPr>
          <p:cNvPr id="5" name="ZoneTexte 4">
            <a:extLst>
              <a:ext uri="{FF2B5EF4-FFF2-40B4-BE49-F238E27FC236}">
                <a16:creationId xmlns:a16="http://schemas.microsoft.com/office/drawing/2014/main" id="{DE93AD95-C519-CFC9-200F-9E680DA9608A}"/>
              </a:ext>
            </a:extLst>
          </p:cNvPr>
          <p:cNvSpPr txBox="1"/>
          <p:nvPr/>
        </p:nvSpPr>
        <p:spPr>
          <a:xfrm>
            <a:off x="0" y="3262744"/>
            <a:ext cx="12192000" cy="2803524"/>
          </a:xfrm>
          <a:prstGeom prst="rect">
            <a:avLst/>
          </a:prstGeom>
          <a:noFill/>
        </p:spPr>
        <p:txBody>
          <a:bodyPr wrap="square" rtlCol="0" anchor="ctr">
            <a:spAutoFit/>
          </a:bodyPr>
          <a:lstStyle/>
          <a:p>
            <a:pPr algn="ctr">
              <a:lnSpc>
                <a:spcPct val="150000"/>
              </a:lnSpc>
            </a:pPr>
            <a:r>
              <a:rPr lang="fr-FR" sz="24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Oraison – </a:t>
            </a:r>
            <a:r>
              <a:rPr lang="ar-AE" sz="2400" b="1" dirty="0" err="1">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أوشية</a:t>
            </a:r>
            <a:endParaRPr lang="fr-FR" sz="2400" b="1" dirty="0">
              <a:ln w="3175">
                <a:solidFill>
                  <a:schemeClr val="bg1">
                    <a:lumMod val="75000"/>
                  </a:schemeClr>
                </a:solidFill>
              </a:ln>
              <a:latin typeface="Book Antiqua" panose="02040602050305030304" pitchFamily="18" charset="0"/>
            </a:endParaRPr>
          </a:p>
          <a:p>
            <a:pPr algn="ctr">
              <a:lnSpc>
                <a:spcPct val="150000"/>
              </a:lnSpc>
            </a:pPr>
            <a:r>
              <a:rPr lang="fr-FR" sz="24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Épître – </a:t>
            </a:r>
            <a:r>
              <a:rPr lang="ar-AE" sz="24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رسالة</a:t>
            </a:r>
            <a:endParaRPr lang="fr-FR" sz="2400" b="1" dirty="0">
              <a:ln w="3175">
                <a:solidFill>
                  <a:schemeClr val="bg1">
                    <a:lumMod val="75000"/>
                  </a:schemeClr>
                </a:solidFill>
              </a:ln>
              <a:latin typeface="Book Antiqua" panose="02040602050305030304" pitchFamily="18" charset="0"/>
            </a:endParaRPr>
          </a:p>
          <a:p>
            <a:pPr algn="ctr">
              <a:lnSpc>
                <a:spcPct val="150000"/>
              </a:lnSpc>
            </a:pPr>
            <a:r>
              <a:rPr lang="fr-FR" sz="24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Trisagion, </a:t>
            </a:r>
            <a:r>
              <a:rPr lang="fr-FR" sz="24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É</a:t>
            </a:r>
            <a:r>
              <a:rPr lang="fr-FR" sz="24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vangile - </a:t>
            </a:r>
            <a:r>
              <a:rPr lang="ar-AE" sz="24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الثلاثة </a:t>
            </a:r>
            <a:r>
              <a:rPr lang="ar-AE" sz="2400" b="1" dirty="0" err="1">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تقديسات</a:t>
            </a:r>
            <a:r>
              <a:rPr lang="ar-AE" sz="24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الإنجيل</a:t>
            </a:r>
            <a:endParaRPr lang="fr-FR" sz="2400" b="1" dirty="0">
              <a:ln w="3175">
                <a:solidFill>
                  <a:schemeClr val="bg1">
                    <a:lumMod val="75000"/>
                  </a:schemeClr>
                </a:solidFill>
              </a:ln>
              <a:latin typeface="Book Antiqua" panose="02040602050305030304" pitchFamily="18" charset="0"/>
            </a:endParaRPr>
          </a:p>
          <a:p>
            <a:pPr algn="ctr">
              <a:lnSpc>
                <a:spcPct val="150000"/>
              </a:lnSpc>
            </a:pPr>
            <a:r>
              <a:rPr lang="fr-FR" sz="24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Litanies – </a:t>
            </a:r>
            <a:r>
              <a:rPr lang="ar-AE" sz="24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طلبات</a:t>
            </a:r>
            <a:endParaRPr lang="fr-FR" sz="2400" b="1" dirty="0">
              <a:ln w="3175">
                <a:solidFill>
                  <a:schemeClr val="bg1">
                    <a:lumMod val="75000"/>
                  </a:schemeClr>
                </a:solidFill>
              </a:ln>
              <a:latin typeface="Book Antiqua" panose="02040602050305030304" pitchFamily="18" charset="0"/>
            </a:endParaRPr>
          </a:p>
          <a:p>
            <a:pPr algn="ctr">
              <a:lnSpc>
                <a:spcPct val="150000"/>
              </a:lnSpc>
            </a:pPr>
            <a:r>
              <a:rPr lang="fr-FR" sz="24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Conclusion – </a:t>
            </a:r>
            <a:r>
              <a:rPr lang="ar-AE" sz="24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ختام</a:t>
            </a:r>
            <a:endParaRPr lang="fr-FR" sz="2400" b="1" dirty="0">
              <a:ln w="3175">
                <a:solidFill>
                  <a:schemeClr val="bg1">
                    <a:lumMod val="75000"/>
                  </a:schemeClr>
                </a:solidFill>
              </a:ln>
              <a:latin typeface="Book Antiqua" panose="02040602050305030304" pitchFamily="18" charset="0"/>
            </a:endParaRPr>
          </a:p>
        </p:txBody>
      </p:sp>
      <p:sp>
        <p:nvSpPr>
          <p:cNvPr id="2" name="Rectangle 1">
            <a:hlinkClick r:id="rId7" action="ppaction://hlinksldjump"/>
            <a:extLst>
              <a:ext uri="{FF2B5EF4-FFF2-40B4-BE49-F238E27FC236}">
                <a16:creationId xmlns:a16="http://schemas.microsoft.com/office/drawing/2014/main" id="{AD610DE2-6A9A-6AD6-6714-8460759B0D81}"/>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5901449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022EC-A6C4-D659-B745-9E89C318A5D7}"/>
            </a:ext>
          </a:extLst>
        </p:cNvPr>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FB9790E9-3E25-1685-BDCF-ACB0A01B4331}"/>
              </a:ext>
            </a:extLst>
          </p:cNvPr>
          <p:cNvGraphicFramePr>
            <a:graphicFrameLocks/>
          </p:cNvGraphicFramePr>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89ABCA15-72EA-83BE-63B8-0FD6EB89D8A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3470541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81F7-AB4B-3577-879C-07664BB5D880}"/>
            </a:ext>
          </a:extLst>
        </p:cNvPr>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87BEF96D-5D22-8481-46D4-F3AD4261173E}"/>
              </a:ext>
            </a:extLst>
          </p:cNvPr>
          <p:cNvGraphicFramePr>
            <a:graphicFrameLocks/>
          </p:cNvGraphicFramePr>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25002F27-F0CB-6867-8A56-9157976A7C9E}"/>
              </a:ext>
            </a:extLst>
          </p:cNvPr>
          <p:cNvSpPr txBox="1"/>
          <p:nvPr/>
        </p:nvSpPr>
        <p:spPr>
          <a:xfrm>
            <a:off x="544030" y="526360"/>
            <a:ext cx="11103935"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Ariten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nem`psa</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njoc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ousep`hmot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Je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Peniwt</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et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nivyou`i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mareftoubo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pekran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marec`i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nje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tekmetouro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peteh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marefswpi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tve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pikahi</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penwik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rac]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myif</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mvoou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ny`eteron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nan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`m`</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vry</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hwn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nten,w</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nny`ete</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ntan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ouoh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mperenten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eqoun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epiracmoc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alla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nahmen</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ebol</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ha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pipethwou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qen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Pi`,</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rictoc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Iycouc</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Pen{</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oic</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je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wk</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te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metouro</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jom</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pi`wou</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sa `</a:t>
            </a:r>
            <a:r>
              <a:rPr kumimoji="0" lang="fr-FR" sz="2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eneh</a:t>
            </a:r>
            <a:r>
              <a:rPr kumimoji="0" lang="fr-FR" sz="2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r>
              <a:rPr kumimoji="0" lang="fr-FR"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Amyn</a:t>
            </a:r>
            <a:r>
              <a:rPr kumimoji="0" lang="fr-FR"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a:t>
            </a:r>
          </a:p>
        </p:txBody>
      </p:sp>
      <p:sp>
        <p:nvSpPr>
          <p:cNvPr id="2" name="Rectangle 1">
            <a:hlinkClick r:id="rId2" action="ppaction://hlinksldjump"/>
            <a:extLst>
              <a:ext uri="{FF2B5EF4-FFF2-40B4-BE49-F238E27FC236}">
                <a16:creationId xmlns:a16="http://schemas.microsoft.com/office/drawing/2014/main" id="{A5109905-F4AA-4067-4F09-C035BE75E08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5234587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E0C3-CCFC-D98E-4370-085197270E5A}"/>
            </a:ext>
          </a:extLst>
        </p:cNvPr>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3F237C8-620B-14E0-8295-8E1411D0838C}"/>
              </a:ext>
            </a:extLst>
          </p:cNvPr>
          <p:cNvGraphicFramePr>
            <a:graphicFrameLocks noGrp="1"/>
          </p:cNvGraphicFramePr>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5423932D-891D-4AB7-FA48-E06989E5064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8885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3186961221"/>
              </p:ext>
            </p:extLst>
          </p:nvPr>
        </p:nvGraphicFramePr>
        <p:xfrm>
          <a:off x="0" y="613976"/>
          <a:ext cx="12192000" cy="6019800"/>
        </p:xfrm>
        <a:graphic>
          <a:graphicData uri="http://schemas.openxmlformats.org/drawingml/2006/table">
            <a:tbl>
              <a:tblPr/>
              <a:tblGrid>
                <a:gridCol w="6895322">
                  <a:extLst>
                    <a:ext uri="{9D8B030D-6E8A-4147-A177-3AD203B41FA5}">
                      <a16:colId xmlns:a16="http://schemas.microsoft.com/office/drawing/2014/main" val="20000"/>
                    </a:ext>
                  </a:extLst>
                </a:gridCol>
                <a:gridCol w="5296678">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1" i="0" u="none" strike="noStrike" cap="none" normalizeH="0" baseline="0" dirty="0">
                          <a:ln>
                            <a:noFill/>
                          </a:ln>
                          <a:solidFill>
                            <a:schemeClr val="tx1"/>
                          </a:solidFill>
                          <a:effectLst/>
                          <a:latin typeface="Book Antiqua" panose="02040602050305030304" pitchFamily="18" charset="0"/>
                          <a:cs typeface="Arial" pitchFamily="34" charset="0"/>
                        </a:rPr>
                        <a:t>Salut à vous ô martyrs, salut aux courageux héros, salut aux persévérants, </a:t>
                      </a:r>
                      <a:r>
                        <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rPr>
                        <a:t>Mon seigneur le roi Georges, Théodore le stratège, </a:t>
                      </a:r>
                      <a:r>
                        <a:rPr kumimoji="0" lang="en-US" sz="2700" b="1" i="0" u="none" strike="noStrike" cap="none" normalizeH="0" baseline="0" dirty="0" err="1">
                          <a:ln>
                            <a:noFill/>
                          </a:ln>
                          <a:solidFill>
                            <a:schemeClr val="tx1"/>
                          </a:solidFill>
                          <a:effectLst/>
                          <a:latin typeface="Book Antiqua" panose="02040602050305030304" pitchFamily="18" charset="0"/>
                          <a:cs typeface="Arial" charset="0"/>
                        </a:rPr>
                        <a:t>Philopatir</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Mercorios, </a:t>
                      </a:r>
                      <a:r>
                        <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rPr>
                        <a:t>le saint Abba Mina</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السلام لكم أيها الشهداء</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السلام </a:t>
                      </a:r>
                      <a:r>
                        <a:rPr kumimoji="0" lang="ar-EG" sz="2900" b="1" i="0" u="none" strike="noStrike" cap="none" normalizeH="0" baseline="0" dirty="0" err="1">
                          <a:ln>
                            <a:noFill/>
                          </a:ln>
                          <a:solidFill>
                            <a:schemeClr val="tx1"/>
                          </a:solidFill>
                          <a:effectLst/>
                          <a:latin typeface="Book Antiqua" panose="02040602050305030304" pitchFamily="18" charset="0"/>
                          <a:cs typeface="Arial" charset="0"/>
                        </a:rPr>
                        <a:t>للشجعان</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الأبطال</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السلام للابسي الجهاد</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سيدي الملك جيؤرجيوس،</a:t>
                      </a:r>
                      <a:r>
                        <a:rPr kumimoji="0" lang="fr-FR"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ثيؤذوروس الآسفهسلار، فيلوباتير مرقوريوس،</a:t>
                      </a:r>
                      <a:r>
                        <a:rPr kumimoji="0" lang="en-US"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القديس أبا مينا.</a:t>
                      </a:r>
                      <a:endParaRPr kumimoji="0" lang="en-US"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nwten</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`w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nimarturoc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niswij</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ngenneoc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nia;lovoroc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pa[</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pouro</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Gewrgioc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e`odwroc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pictratilatyc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Vilopatyr</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Merkourioc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pi`agioc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`Apa Myna.</a:t>
                      </a: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3459639846"/>
              </p:ext>
            </p:extLst>
          </p:nvPr>
        </p:nvGraphicFramePr>
        <p:xfrm>
          <a:off x="2032000" y="0"/>
          <a:ext cx="8128000" cy="646431"/>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646431">
                <a:tc>
                  <a:txBody>
                    <a:bodyPr/>
                    <a:lstStyle/>
                    <a:p>
                      <a:pPr algn="ctr">
                        <a:lnSpc>
                          <a:spcPct val="80000"/>
                        </a:lnSpc>
                        <a:spcBef>
                          <a:spcPct val="0"/>
                        </a:spcBef>
                      </a:pPr>
                      <a:r>
                        <a:rPr lang="en-CA" sz="2100" b="1" dirty="0">
                          <a:solidFill>
                            <a:schemeClr val="tx1"/>
                          </a:solidFill>
                          <a:latin typeface="Book Antiqua" panose="02040602050305030304" pitchFamily="18" charset="0"/>
                        </a:rPr>
                        <a:t>Sts Georges, Théodore, </a:t>
                      </a:r>
                      <a:r>
                        <a:rPr lang="en-CA" sz="2100" b="1" dirty="0" err="1">
                          <a:solidFill>
                            <a:schemeClr val="tx1"/>
                          </a:solidFill>
                        </a:rPr>
                        <a:t>Mercorios</a:t>
                      </a:r>
                      <a:r>
                        <a:rPr lang="en-CA" sz="2100" b="1" dirty="0">
                          <a:solidFill>
                            <a:schemeClr val="tx1"/>
                          </a:solidFill>
                        </a:rPr>
                        <a:t>, Mina</a:t>
                      </a:r>
                      <a:endParaRPr lang="ar-EG" sz="2100" b="1" dirty="0">
                        <a:solidFill>
                          <a:schemeClr val="tx1"/>
                        </a:solidFill>
                      </a:endParaRPr>
                    </a:p>
                    <a:p>
                      <a:pPr algn="ctr">
                        <a:lnSpc>
                          <a:spcPct val="80000"/>
                        </a:lnSpc>
                        <a:spcBef>
                          <a:spcPct val="0"/>
                        </a:spcBef>
                      </a:pPr>
                      <a:r>
                        <a:rPr lang="ar-EG" sz="2100" b="1" dirty="0">
                          <a:solidFill>
                            <a:schemeClr val="tx1"/>
                          </a:solidFill>
                        </a:rPr>
                        <a:t>مارجرجس والأمير تادرس وأبى سيفين </a:t>
                      </a:r>
                      <a:r>
                        <a:rPr lang="ar-EG" sz="2100" b="1" dirty="0" err="1">
                          <a:solidFill>
                            <a:schemeClr val="tx1"/>
                          </a:solidFill>
                        </a:rPr>
                        <a:t>ومارمينا</a:t>
                      </a:r>
                      <a:endParaRPr lang="fr-FR" sz="2100" b="1" dirty="0">
                        <a:solidFill>
                          <a:schemeClr val="tx1"/>
                        </a:solidFill>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Rectangle 1">
            <a:hlinkClick r:id="rId3" action="ppaction://hlinksldjump"/>
            <a:extLst>
              <a:ext uri="{FF2B5EF4-FFF2-40B4-BE49-F238E27FC236}">
                <a16:creationId xmlns:a16="http://schemas.microsoft.com/office/drawing/2014/main" id="{CAED0B0D-D5DA-6E02-D199-56128F1162D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Text Box 29">
            <a:hlinkClick r:id="rId4" action="ppaction://hlinksldjump"/>
            <a:extLst>
              <a:ext uri="{FF2B5EF4-FFF2-40B4-BE49-F238E27FC236}">
                <a16:creationId xmlns:a16="http://schemas.microsoft.com/office/drawing/2014/main" id="{6B033307-B857-3144-8DAB-D98502066B1B}"/>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BF3D5423-6011-E35F-A33C-8CA2FBA5991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Tableau 2">
            <a:extLst>
              <a:ext uri="{FF2B5EF4-FFF2-40B4-BE49-F238E27FC236}">
                <a16:creationId xmlns:a16="http://schemas.microsoft.com/office/drawing/2014/main" id="{5A8DEADE-2A71-C3AF-B608-D38A82004391}"/>
              </a:ext>
            </a:extLst>
          </p:cNvPr>
          <p:cNvGraphicFramePr>
            <a:graphicFrameLocks noGrp="1"/>
          </p:cNvGraphicFramePr>
          <p:nvPr>
            <p:extLst>
              <p:ext uri="{D42A27DB-BD31-4B8C-83A1-F6EECF244321}">
                <p14:modId xmlns:p14="http://schemas.microsoft.com/office/powerpoint/2010/main" val="1181119784"/>
              </p:ext>
            </p:extLst>
          </p:nvPr>
        </p:nvGraphicFramePr>
        <p:xfrm>
          <a:off x="457393" y="515358"/>
          <a:ext cx="11277213" cy="5812145"/>
        </p:xfrm>
        <a:graphic>
          <a:graphicData uri="http://schemas.openxmlformats.org/drawingml/2006/table">
            <a:tbl>
              <a:tblPr firstRow="1" bandRow="1">
                <a:tableStyleId>{5C22544A-7EE6-4342-B048-85BDC9FD1C3A}</a:tableStyleId>
              </a:tblPr>
              <a:tblGrid>
                <a:gridCol w="4353598">
                  <a:extLst>
                    <a:ext uri="{9D8B030D-6E8A-4147-A177-3AD203B41FA5}">
                      <a16:colId xmlns:a16="http://schemas.microsoft.com/office/drawing/2014/main" val="4000093288"/>
                    </a:ext>
                  </a:extLst>
                </a:gridCol>
                <a:gridCol w="3678382">
                  <a:extLst>
                    <a:ext uri="{9D8B030D-6E8A-4147-A177-3AD203B41FA5}">
                      <a16:colId xmlns:a16="http://schemas.microsoft.com/office/drawing/2014/main" val="4164998953"/>
                    </a:ext>
                  </a:extLst>
                </a:gridCol>
                <a:gridCol w="3245233">
                  <a:extLst>
                    <a:ext uri="{9D8B030D-6E8A-4147-A177-3AD203B41FA5}">
                      <a16:colId xmlns:a16="http://schemas.microsoft.com/office/drawing/2014/main" val="3812654652"/>
                    </a:ext>
                  </a:extLst>
                </a:gridCol>
              </a:tblGrid>
              <a:tr h="447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a:t>
                      </a:r>
                      <a:endParaRPr lang="fr-FR" sz="2400" dirty="0">
                        <a:solidFill>
                          <a:srgbClr val="C0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821378"/>
                  </a:ext>
                </a:extLst>
              </a:tr>
              <a:tr h="5354945">
                <a:tc>
                  <a:txBody>
                    <a:bodyPr/>
                    <a:lstStyle/>
                    <a:p>
                      <a:pPr algn="just">
                        <a:lnSpc>
                          <a:spcPct val="100000"/>
                        </a:lnSpc>
                        <a:spcAft>
                          <a:spcPts val="1200"/>
                        </a:spcAft>
                      </a:pP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endPar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00000"/>
                        </a:lnSpc>
                        <a:spcAft>
                          <a:spcPts val="1200"/>
                        </a:spcAft>
                      </a:pP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00000"/>
                        </a:lnSpc>
                        <a:spcAft>
                          <a:spcPts val="1200"/>
                        </a:spcAft>
                      </a:pPr>
                      <a:endPar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00000"/>
                        </a:lnSpc>
                        <a:spcAft>
                          <a:spcPts val="1200"/>
                        </a:spcAft>
                      </a:pPr>
                      <a:r>
                        <a:rPr lang="fr-FR" sz="28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وأيضاً فلنسأل الله ضابط الكل أبا ربنا وإلهنا ومخلصنا يسوع المسيح،</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endParaRPr lang="fr-FR"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00000"/>
                        </a:lnSpc>
                        <a:spcAft>
                          <a:spcPts val="1000"/>
                        </a:spcAft>
                      </a:pPr>
                      <a:r>
                        <a:rPr lang="ar-SA" sz="4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نسأل ونطلب من صلاحك يا محب البشر،</a:t>
                      </a:r>
                      <a:endParaRPr lang="fr-FR"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85022157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extLst>
              <p:ext uri="{D42A27DB-BD31-4B8C-83A1-F6EECF244321}">
                <p14:modId xmlns:p14="http://schemas.microsoft.com/office/powerpoint/2010/main" val="1808905897"/>
              </p:ext>
            </p:extLst>
          </p:nvPr>
        </p:nvGraphicFramePr>
        <p:xfrm>
          <a:off x="0" y="1393872"/>
          <a:ext cx="12192000" cy="4372447"/>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372447">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a:solidFill>
                            <a:schemeClr val="bg1"/>
                          </a:solidFill>
                          <a:effectLst/>
                          <a:latin typeface="CS Avva Shenouda" panose="020B7200000000000000" pitchFamily="34" charset="0"/>
                          <a:ea typeface="Times New Roman" panose="02020603050405020304" pitchFamily="18" charset="0"/>
                          <a:cs typeface="Times New Roman" panose="02020603050405020304" pitchFamily="18" charset="0"/>
                        </a:rPr>
                        <a:t>`</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Ari`vmeu`i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nnikaty,oumenoc</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b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b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peklaoc</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Nai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nwou</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Matajrwou</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pinah</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etcoutwn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eqoun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erok</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Souviens-toi, Seigneur, des catéchumènes de Ton peuple, aie pitié d’eux.</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Enracine les dans Ta Foi orthodoxe.</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اذكر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يارب</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موعوظى</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شعبك.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إﺭﺤﻤﻬﻡ</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300" b="1" i="0" u="none" strike="noStrike" cap="none" normalizeH="0" baseline="0" dirty="0">
                          <a:ln>
                            <a:noFill/>
                          </a:ln>
                          <a:solidFill>
                            <a:schemeClr val="tx1"/>
                          </a:solidFill>
                          <a:effectLst/>
                          <a:latin typeface="Book Antiqua" panose="02040602050305030304" pitchFamily="18" charset="0"/>
                          <a:cs typeface="Arial" charset="0"/>
                        </a:rPr>
                        <a:t>ثبتهم </a:t>
                      </a:r>
                      <a:r>
                        <a:rPr kumimoji="0" lang="ar-AE" sz="43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AE" sz="4300" b="1" i="0" u="none" strike="noStrike" cap="none" normalizeH="0" baseline="0" dirty="0">
                          <a:ln>
                            <a:noFill/>
                          </a:ln>
                          <a:solidFill>
                            <a:schemeClr val="tx1"/>
                          </a:solidFill>
                          <a:effectLst/>
                          <a:latin typeface="Book Antiqua" panose="02040602050305030304" pitchFamily="18" charset="0"/>
                          <a:cs typeface="Arial" charset="0"/>
                        </a:rPr>
                        <a:t> الإيمان المستقيم بك.</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extLst>
              <p:ext uri="{D42A27DB-BD31-4B8C-83A1-F6EECF244321}">
                <p14:modId xmlns:p14="http://schemas.microsoft.com/office/powerpoint/2010/main" val="889401081"/>
              </p:ext>
            </p:extLst>
          </p:nvPr>
        </p:nvGraphicFramePr>
        <p:xfrm>
          <a:off x="2032000" y="63448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Oraison</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des </a:t>
                      </a: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catéchumènes</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 الموعوظين </a:t>
                      </a:r>
                      <a:r>
                        <a:rPr kumimoji="0" lang="fr-FR" sz="24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
        <p:nvSpPr>
          <p:cNvPr id="2" name="Rectangle 1">
            <a:hlinkClick r:id="rId3" action="ppaction://hlinksldjump"/>
            <a:extLst>
              <a:ext uri="{FF2B5EF4-FFF2-40B4-BE49-F238E27FC236}">
                <a16:creationId xmlns:a16="http://schemas.microsoft.com/office/drawing/2014/main" id="{FD0780FB-EBE7-B7F3-800D-C08AA00CBAC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4445504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1899243298"/>
              </p:ext>
            </p:extLst>
          </p:nvPr>
        </p:nvGraphicFramePr>
        <p:xfrm>
          <a:off x="0" y="709127"/>
          <a:ext cx="12171680" cy="5085184"/>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508518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Twbh</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ejen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nikaty,oumenoc</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penlaoc</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hina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Pi`,</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rictoc</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Pennou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cmou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erwou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nteftajrwou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pinah</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etcoutwn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sa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pinifi</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nqa`e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ntef,a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nennobi</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nan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ebol</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diacre :</a:t>
                      </a:r>
                    </a:p>
                    <a:p>
                      <a:pPr algn="just"/>
                      <a:r>
                        <a:rPr lang="fr-FR" sz="3200" b="1" i="0" u="none" strike="noStrike" kern="1200" baseline="0" dirty="0">
                          <a:solidFill>
                            <a:schemeClr val="tx1"/>
                          </a:solidFill>
                          <a:latin typeface="Book Antiqua" panose="02040602050305030304" pitchFamily="18" charset="0"/>
                          <a:ea typeface="+mn-ea"/>
                          <a:cs typeface="+mn-cs"/>
                        </a:rPr>
                        <a:t>Implorez pour les catéchumènes de notre peuple pour que le Christ notre Dieu les enracine dans la Foi orthodoxe jusqu'au dernier soupir et qu'il nous pardonne nos péchés.</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اطلبوا عن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موعوظى</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ﺸﻌﺒﻨﺎ</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لكي المسيح إلهنا يثبتهم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الإيمان المستقيم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ﺇﻟﻰ</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ﺍﻟﻨﻔﺱ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ﺍﻷﺨﻴﺭ</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ويغفر لنا خطايانا.</a:t>
                      </a:r>
                      <a:endParaRPr kumimoji="0" lang="en-CA"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FCE23358-062E-3C22-EECF-1AC88B72448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1254151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1612003520"/>
              </p:ext>
            </p:extLst>
          </p:nvPr>
        </p:nvGraphicFramePr>
        <p:xfrm>
          <a:off x="0" y="606490"/>
          <a:ext cx="12191998" cy="5711952"/>
        </p:xfrm>
        <a:graphic>
          <a:graphicData uri="http://schemas.openxmlformats.org/drawingml/2006/table">
            <a:tbl>
              <a:tblPr/>
              <a:tblGrid>
                <a:gridCol w="4111821">
                  <a:extLst>
                    <a:ext uri="{9D8B030D-6E8A-4147-A177-3AD203B41FA5}">
                      <a16:colId xmlns:a16="http://schemas.microsoft.com/office/drawing/2014/main" val="20000"/>
                    </a:ext>
                  </a:extLst>
                </a:gridCol>
                <a:gridCol w="4477996">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529978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ele`ycon</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a:t>
                      </a:r>
                      <a:endParaRPr kumimoji="0" lang="en-US" sz="28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Cwjp</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niben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mmetsamse</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idwlon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hitou</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ebolqen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pouhyt</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Peknomoc</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tekho</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nekentoly</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nekme;myi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nekouahcahni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=e=;=u @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matajrwou</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`n`</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qryi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pouhyt</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0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Ôte de leurs cœurs tout reste de l’adoration des idoles.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Mets en eux Ta Loi, Ta crainte, Tes commandements, Ta justice et Tes saintes injonctions.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400" b="1" i="0" u="none" strike="noStrike" cap="none" normalizeH="0" baseline="0" dirty="0">
                          <a:ln>
                            <a:noFill/>
                          </a:ln>
                          <a:solidFill>
                            <a:srgbClr val="C00000"/>
                          </a:solidFill>
                          <a:effectLst/>
                          <a:latin typeface="Book Antiqua" panose="02040602050305030304" pitchFamily="18" charset="0"/>
                          <a:cs typeface="Arial" charset="0"/>
                        </a:rPr>
                        <a:t>الكاهن</a:t>
                      </a: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وكل بقايا عبادة الأوثان انزعها من قلوبهم.</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ناموسك وصاياك وحقوقك وأوامرك المقدسة ثبتها </a:t>
                      </a:r>
                      <a:r>
                        <a:rPr kumimoji="0" lang="ar-AE" sz="32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 قلوبهم.</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46DE2235-C043-39BC-B264-6FA8A9B3677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6348495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3675199962"/>
              </p:ext>
            </p:extLst>
          </p:nvPr>
        </p:nvGraphicFramePr>
        <p:xfrm>
          <a:off x="0" y="0"/>
          <a:ext cx="12192000" cy="6217920"/>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5693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Myic</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e;roucouen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p­tajro</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nnicaji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etauerkaty,in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mmwou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n­qytou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Qen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picyou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de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et;ys</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marouer`pem`psa</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mpijwkem</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piou`ahem</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mici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e`p,w</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ebol</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nounobi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Ekcob</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mmwou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nouervei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pek`pneuma</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e;ouab</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a:t>
                      </a:r>
                      <a:endParaRPr kumimoji="0" lang="en-US" sz="21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400" b="1" u="none" kern="1200" dirty="0">
                          <a:solidFill>
                            <a:schemeClr val="tx1"/>
                          </a:solidFill>
                          <a:effectLst/>
                          <a:latin typeface="Book Antiqua" panose="02040602050305030304" pitchFamily="18" charset="0"/>
                          <a:ea typeface="+mn-ea"/>
                          <a:cs typeface="+mn-cs"/>
                        </a:rPr>
                        <a:t>Donne-leur de connaître la permanence des paroles qui leur ont été enseignées.</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400" b="1" u="none" kern="1200" dirty="0">
                          <a:solidFill>
                            <a:schemeClr val="tx1"/>
                          </a:solidFill>
                          <a:effectLst/>
                          <a:latin typeface="Book Antiqua" panose="02040602050305030304" pitchFamily="18" charset="0"/>
                          <a:ea typeface="+mn-ea"/>
                          <a:cs typeface="+mn-cs"/>
                        </a:rPr>
                        <a:t>Et au moment déterminé, qu’ils soient rendus dignes du bain de la nouvelle naissance pour la rémission de leurs péchés.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Ainsi, Tu les prépares pour être un sanctuaire pour Ton Esprit Saint.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1" i="0" u="none" strike="noStrike" cap="none" normalizeH="0" baseline="0" dirty="0">
                          <a:ln>
                            <a:noFill/>
                          </a:ln>
                          <a:solidFill>
                            <a:schemeClr val="tx1"/>
                          </a:solidFill>
                          <a:effectLst/>
                          <a:latin typeface="Book Antiqua" panose="02040602050305030304" pitchFamily="18" charset="0"/>
                          <a:cs typeface="Arial" charset="0"/>
                        </a:rPr>
                        <a:t>امنحهم أن يفهموا ثبات الكلام الذي وعظوا به.</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وفى زمن محدود ليستحقوا حميم الميلاد الجديد ومغفرة الخطايا.</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أعدهم هيكلاً لروحك القدوس.</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3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sz="35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F6D4AA74-F65C-CA78-23BA-DE85827CF8D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8801741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1051938873"/>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
        <p:nvSpPr>
          <p:cNvPr id="3" name="Rectangle 2">
            <a:hlinkClick r:id="rId3" action="ppaction://hlinksldjump"/>
            <a:extLst>
              <a:ext uri="{FF2B5EF4-FFF2-40B4-BE49-F238E27FC236}">
                <a16:creationId xmlns:a16="http://schemas.microsoft.com/office/drawing/2014/main" id="{9F0D118C-1C1D-8AE5-716E-9A78E1BA656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7711776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80505114"/>
              </p:ext>
            </p:extLst>
          </p:nvPr>
        </p:nvGraphicFramePr>
        <p:xfrm>
          <a:off x="422987" y="511880"/>
          <a:ext cx="11346026" cy="600456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Éphésiens 6 : 10 - 18</a:t>
                      </a:r>
                    </a:p>
                    <a:p>
                      <a:pPr algn="just"/>
                      <a:r>
                        <a:rPr lang="fr-FR" sz="2600" b="1" kern="1200" baseline="30000" dirty="0">
                          <a:solidFill>
                            <a:schemeClr val="tx1"/>
                          </a:solidFill>
                          <a:effectLst/>
                          <a:latin typeface="Book Antiqua" panose="02040602050305030304" pitchFamily="18" charset="0"/>
                          <a:ea typeface="+mn-ea"/>
                          <a:cs typeface="+mn-cs"/>
                        </a:rPr>
                        <a:t>10</a:t>
                      </a:r>
                      <a:r>
                        <a:rPr lang="fr-FR" sz="2600" b="1" kern="1200" dirty="0">
                          <a:solidFill>
                            <a:schemeClr val="tx1"/>
                          </a:solidFill>
                          <a:effectLst/>
                          <a:latin typeface="Book Antiqua" panose="02040602050305030304" pitchFamily="18" charset="0"/>
                          <a:ea typeface="+mn-ea"/>
                          <a:cs typeface="+mn-cs"/>
                        </a:rPr>
                        <a:t> Enfin, puisez votre énergie dans le Seigneur et dans la vigueur de sa force.</a:t>
                      </a:r>
                    </a:p>
                    <a:p>
                      <a:pPr algn="just"/>
                      <a:r>
                        <a:rPr lang="fr-FR" sz="2600" b="1" kern="1200" baseline="30000" dirty="0">
                          <a:solidFill>
                            <a:schemeClr val="tx1"/>
                          </a:solidFill>
                          <a:effectLst/>
                          <a:latin typeface="Book Antiqua" panose="02040602050305030304" pitchFamily="18" charset="0"/>
                          <a:ea typeface="+mn-ea"/>
                          <a:cs typeface="+mn-cs"/>
                        </a:rPr>
                        <a:t>11</a:t>
                      </a:r>
                      <a:r>
                        <a:rPr lang="fr-FR" sz="2600" b="1" kern="1200" dirty="0">
                          <a:solidFill>
                            <a:schemeClr val="tx1"/>
                          </a:solidFill>
                          <a:effectLst/>
                          <a:latin typeface="Book Antiqua" panose="02040602050305030304" pitchFamily="18" charset="0"/>
                          <a:ea typeface="+mn-ea"/>
                          <a:cs typeface="+mn-cs"/>
                        </a:rPr>
                        <a:t> Revêtez l'équipement de Dieu pour le combat, afin de pouvoir tenir contre les manœuvres du démon. </a:t>
                      </a:r>
                      <a:r>
                        <a:rPr lang="fr-FR" sz="2600" b="1" kern="1200" baseline="30000" dirty="0">
                          <a:solidFill>
                            <a:schemeClr val="tx1"/>
                          </a:solidFill>
                          <a:effectLst/>
                          <a:latin typeface="Book Antiqua" panose="02040602050305030304" pitchFamily="18" charset="0"/>
                          <a:ea typeface="+mn-ea"/>
                          <a:cs typeface="+mn-cs"/>
                        </a:rPr>
                        <a:t>12</a:t>
                      </a:r>
                      <a:r>
                        <a:rPr lang="fr-FR" sz="2600" b="1" kern="1200" dirty="0">
                          <a:solidFill>
                            <a:schemeClr val="tx1"/>
                          </a:solidFill>
                          <a:effectLst/>
                          <a:latin typeface="Book Antiqua" panose="02040602050305030304" pitchFamily="18" charset="0"/>
                          <a:ea typeface="+mn-ea"/>
                          <a:cs typeface="+mn-cs"/>
                        </a:rPr>
                        <a:t> Car nous ne luttons pas contre des hommes, mais contre les forces invisibles, les puissances des ténèbres qui dominent le monde, les esprits du mal qui sont au-dessus de nous. </a:t>
                      </a:r>
                      <a:r>
                        <a:rPr lang="fr-FR" sz="2600" b="1" kern="1200" baseline="30000" dirty="0">
                          <a:solidFill>
                            <a:schemeClr val="tx1"/>
                          </a:solidFill>
                          <a:effectLst/>
                          <a:latin typeface="Book Antiqua" panose="02040602050305030304" pitchFamily="18" charset="0"/>
                          <a:ea typeface="+mn-ea"/>
                          <a:cs typeface="+mn-cs"/>
                        </a:rPr>
                        <a:t>13</a:t>
                      </a:r>
                      <a:r>
                        <a:rPr lang="fr-FR" sz="2600" b="1" kern="1200" dirty="0">
                          <a:solidFill>
                            <a:schemeClr val="tx1"/>
                          </a:solidFill>
                          <a:effectLst/>
                          <a:latin typeface="Book Antiqua" panose="02040602050305030304" pitchFamily="18" charset="0"/>
                          <a:ea typeface="+mn-ea"/>
                          <a:cs typeface="+mn-cs"/>
                        </a:rPr>
                        <a:t> Pour cela, prenez l'équipement de Dieu pour le combat ; ainsi, quand viendra le jour du malheur, vous pourrez tout mettre en œuvre pour résister et tenir debout.</a:t>
                      </a:r>
                      <a:endParaRPr lang="fr-FR" sz="26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أفسس 6 : 10 – 18</a:t>
                      </a:r>
                      <a:endParaRPr lang="fr-FR" sz="2400" b="1" u="sng" dirty="0">
                        <a:latin typeface="Book Antiqua" panose="02040602050305030304" pitchFamily="18" charset="0"/>
                      </a:endParaRPr>
                    </a:p>
                    <a:p>
                      <a:pPr algn="just" rtl="1"/>
                      <a:r>
                        <a:rPr lang="ar-AE" sz="2800" b="1" dirty="0"/>
                        <a:t>أخيرا يا اخوتي تقووا في الرب، وفي عزة قوته.</a:t>
                      </a:r>
                      <a:endParaRPr lang="fr-FR" sz="2800" b="1" dirty="0"/>
                    </a:p>
                    <a:p>
                      <a:pPr algn="just" rtl="1"/>
                      <a:r>
                        <a:rPr lang="ar-AE" sz="2800" b="1" dirty="0"/>
                        <a:t>والبسوا سلاح الله الكامل، لكي تقدروا أن تقفوا قبال حيل ابليس. لأن حربنا ليس كائن لنا قبال لحم ودم، بل ضد الرؤساء وقبال السلاطين: ضد ضابطي عالم الظلمة، قبال روحانيات الشر في جو السماء. من أجل هذا خذوا لكم جميع سلاح الله، لكي تستطيعوا أن تقفوا في يوم السوء. وإذا فعلتم كل شيء انهضوا وقوموا على أرجلكم،</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FE8D965F-9CBE-6C69-7751-14DE6B8FA75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5711300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0842-1DC8-6559-0866-7D3472D77E0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E254AD5-4619-1AFD-9039-DAA4B3E661DD}"/>
              </a:ext>
            </a:extLst>
          </p:cNvPr>
          <p:cNvGraphicFramePr>
            <a:graphicFrameLocks noGrp="1"/>
          </p:cNvGraphicFramePr>
          <p:nvPr>
            <p:extLst>
              <p:ext uri="{D42A27DB-BD31-4B8C-83A1-F6EECF244321}">
                <p14:modId xmlns:p14="http://schemas.microsoft.com/office/powerpoint/2010/main" val="3760485166"/>
              </p:ext>
            </p:extLst>
          </p:nvPr>
        </p:nvGraphicFramePr>
        <p:xfrm>
          <a:off x="422987" y="511880"/>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600" b="1" kern="1200" baseline="30000" dirty="0">
                          <a:solidFill>
                            <a:schemeClr val="tx1"/>
                          </a:solidFill>
                          <a:effectLst/>
                          <a:latin typeface="Book Antiqua" panose="02040602050305030304" pitchFamily="18" charset="0"/>
                          <a:ea typeface="+mn-ea"/>
                          <a:cs typeface="+mn-cs"/>
                        </a:rPr>
                        <a:t>14</a:t>
                      </a:r>
                      <a:r>
                        <a:rPr lang="fr-FR" sz="2600" b="1" kern="1200" dirty="0">
                          <a:solidFill>
                            <a:schemeClr val="tx1"/>
                          </a:solidFill>
                          <a:effectLst/>
                          <a:latin typeface="Book Antiqua" panose="02040602050305030304" pitchFamily="18" charset="0"/>
                          <a:ea typeface="+mn-ea"/>
                          <a:cs typeface="+mn-cs"/>
                        </a:rPr>
                        <a:t> Tenez donc, ayant autour des reins le ceinturon de la vérité, portant la cuirasse de la justice, </a:t>
                      </a:r>
                      <a:r>
                        <a:rPr lang="fr-FR" sz="2600" b="1" kern="1200" baseline="30000" dirty="0">
                          <a:solidFill>
                            <a:schemeClr val="tx1"/>
                          </a:solidFill>
                          <a:effectLst/>
                          <a:latin typeface="Book Antiqua" panose="02040602050305030304" pitchFamily="18" charset="0"/>
                          <a:ea typeface="+mn-ea"/>
                          <a:cs typeface="+mn-cs"/>
                        </a:rPr>
                        <a:t>15</a:t>
                      </a:r>
                      <a:r>
                        <a:rPr lang="fr-FR" sz="2600" b="1" kern="1200" dirty="0">
                          <a:solidFill>
                            <a:schemeClr val="tx1"/>
                          </a:solidFill>
                          <a:effectLst/>
                          <a:latin typeface="Book Antiqua" panose="02040602050305030304" pitchFamily="18" charset="0"/>
                          <a:ea typeface="+mn-ea"/>
                          <a:cs typeface="+mn-cs"/>
                        </a:rPr>
                        <a:t> les pieds chaussés de l'ardeur à annoncer l’Evangile de la paix, </a:t>
                      </a:r>
                      <a:r>
                        <a:rPr lang="fr-FR" sz="2600" b="1" kern="1200" baseline="30000" dirty="0">
                          <a:solidFill>
                            <a:schemeClr val="tx1"/>
                          </a:solidFill>
                          <a:effectLst/>
                          <a:latin typeface="Book Antiqua" panose="02040602050305030304" pitchFamily="18" charset="0"/>
                          <a:ea typeface="+mn-ea"/>
                          <a:cs typeface="+mn-cs"/>
                        </a:rPr>
                        <a:t>16</a:t>
                      </a:r>
                      <a:r>
                        <a:rPr lang="fr-FR" sz="2600" b="1" kern="1200" dirty="0">
                          <a:solidFill>
                            <a:schemeClr val="tx1"/>
                          </a:solidFill>
                          <a:effectLst/>
                          <a:latin typeface="Book Antiqua" panose="02040602050305030304" pitchFamily="18" charset="0"/>
                          <a:ea typeface="+mn-ea"/>
                          <a:cs typeface="+mn-cs"/>
                        </a:rPr>
                        <a:t> et ne quittant jamais le bouclier de la foi, qui vous permettra d'arrêter toutes les flèches enflammées du Mauvais. </a:t>
                      </a:r>
                      <a:r>
                        <a:rPr lang="fr-FR" sz="2600" b="1" kern="1200" baseline="30000" dirty="0">
                          <a:solidFill>
                            <a:schemeClr val="tx1"/>
                          </a:solidFill>
                          <a:effectLst/>
                          <a:latin typeface="Book Antiqua" panose="02040602050305030304" pitchFamily="18" charset="0"/>
                          <a:ea typeface="+mn-ea"/>
                          <a:cs typeface="+mn-cs"/>
                        </a:rPr>
                        <a:t>17</a:t>
                      </a:r>
                      <a:r>
                        <a:rPr lang="fr-FR" sz="2600" b="1" kern="1200" dirty="0">
                          <a:solidFill>
                            <a:schemeClr val="tx1"/>
                          </a:solidFill>
                          <a:effectLst/>
                          <a:latin typeface="Book Antiqua" panose="02040602050305030304" pitchFamily="18" charset="0"/>
                          <a:ea typeface="+mn-ea"/>
                          <a:cs typeface="+mn-cs"/>
                        </a:rPr>
                        <a:t> Prenez le casque du salut et l'épée de l'Esprit, c'est-à-dire la parole de Dieu. </a:t>
                      </a:r>
                      <a:r>
                        <a:rPr lang="fr-FR" sz="2600" b="1" kern="1200" baseline="30000" dirty="0">
                          <a:solidFill>
                            <a:schemeClr val="tx1"/>
                          </a:solidFill>
                          <a:effectLst/>
                          <a:latin typeface="Book Antiqua" panose="02040602050305030304" pitchFamily="18" charset="0"/>
                          <a:ea typeface="+mn-ea"/>
                          <a:cs typeface="+mn-cs"/>
                        </a:rPr>
                        <a:t>18</a:t>
                      </a:r>
                      <a:r>
                        <a:rPr lang="fr-FR" sz="2600" b="1" kern="1200" dirty="0">
                          <a:solidFill>
                            <a:schemeClr val="tx1"/>
                          </a:solidFill>
                          <a:effectLst/>
                          <a:latin typeface="Book Antiqua" panose="02040602050305030304" pitchFamily="18" charset="0"/>
                          <a:ea typeface="+mn-ea"/>
                          <a:cs typeface="+mn-cs"/>
                        </a:rPr>
                        <a:t> En toute circonstance, que l'Esprit vous donne de prier et de supplier.</a:t>
                      </a:r>
                    </a:p>
                    <a:p>
                      <a:pPr algn="just"/>
                      <a:endParaRPr lang="fr-FR" sz="2600" b="1" kern="1200" dirty="0">
                        <a:solidFill>
                          <a:schemeClr val="tx1"/>
                        </a:solidFill>
                        <a:effectLst/>
                        <a:latin typeface="Book Antiqua" panose="02040602050305030304" pitchFamily="18" charset="0"/>
                        <a:ea typeface="+mn-ea"/>
                        <a:cs typeface="+mn-cs"/>
                      </a:endParaRPr>
                    </a:p>
                    <a:p>
                      <a:pPr algn="just"/>
                      <a:r>
                        <a:rPr lang="fr-FR" sz="2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3200" b="1" dirty="0"/>
                        <a:t>مشتدين على حقويكم بالحق. والبسوا درع البر. والبسوا حذاء في ارجلكم باستعداد انجيل السلام. وفي كل شيء خذوا لكم ترس الإيمان، هذا الذي به تقدرون أن تطفئوا جميع سهام الشرير الملتهبة نارا. خذوا لكم خوذة الخلاص وسيف الروح، الذي هو كلام الله. وبكل صلاة وطلبة تصلون في كل حين بالروح.</a:t>
                      </a:r>
                      <a:endParaRPr lang="fr-FR" sz="3200" b="1" dirty="0"/>
                    </a:p>
                    <a:p>
                      <a:pPr algn="just" rtl="1"/>
                      <a:endParaRPr lang="fr-FR" sz="3200" b="1" dirty="0"/>
                    </a:p>
                    <a:p>
                      <a:pPr algn="just" rtl="1"/>
                      <a:r>
                        <a:rPr lang="ar-AE" sz="3200" b="1" dirty="0">
                          <a:solidFill>
                            <a:srgbClr val="C00000"/>
                          </a:solidFill>
                        </a:rPr>
                        <a:t>نعمة الله الآب تحل على جميعنا أمين.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28782E6C-EAB0-0FEF-3235-6E66E8A1094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2072121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382554" y="1191461"/>
          <a:ext cx="11374017" cy="5278231"/>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5278231">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0B3CDF69-1D8F-59FE-490D-2092F39C117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12135705"/>
      </p:ext>
    </p:extLst>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nvPr>
        </p:nvGraphicFramePr>
        <p:xfrm>
          <a:off x="363894" y="579412"/>
          <a:ext cx="11392676" cy="5829808"/>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582980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D3B33167-AE15-8475-F71C-11127756BD0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891597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extLst>
              <p:ext uri="{D42A27DB-BD31-4B8C-83A1-F6EECF244321}">
                <p14:modId xmlns:p14="http://schemas.microsoft.com/office/powerpoint/2010/main" val="3513477098"/>
              </p:ext>
            </p:extLst>
          </p:nvPr>
        </p:nvGraphicFramePr>
        <p:xfrm>
          <a:off x="0" y="514024"/>
          <a:ext cx="12192000" cy="5709920"/>
        </p:xfrm>
        <a:graphic>
          <a:graphicData uri="http://schemas.openxmlformats.org/drawingml/2006/table">
            <a:tbl>
              <a:tblPr/>
              <a:tblGrid>
                <a:gridCol w="6718041">
                  <a:extLst>
                    <a:ext uri="{9D8B030D-6E8A-4147-A177-3AD203B41FA5}">
                      <a16:colId xmlns:a16="http://schemas.microsoft.com/office/drawing/2014/main" val="20000"/>
                    </a:ext>
                  </a:extLst>
                </a:gridCol>
                <a:gridCol w="5473959">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Salut à notre père Abba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la lanterne du monachisme.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Salut à notre père Abba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le bien-aimé du Christ.</a:t>
                      </a:r>
                      <a:endParaRPr kumimoji="0" lang="en-US" sz="3200" b="1" i="0" u="none" strike="noStrike" kern="1200" cap="none" normalizeH="0" baseline="0" dirty="0">
                        <a:ln>
                          <a:noFill/>
                        </a:ln>
                        <a:solidFill>
                          <a:schemeClr val="tx1"/>
                        </a:solidFill>
                        <a:effectLst/>
                        <a:latin typeface="Book Antiqua" panose="02040602050305030304" pitchFamily="18"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لأبينا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أنبا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أنطونيوس،</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سراج الرهبنة</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لأبينا أنبا بولا،</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حبيب المسيح.</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Abba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Antwnioc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piqybc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metmona,oc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Abba Paule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pimenrit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P=,=c.</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extLst>
              <p:ext uri="{D42A27DB-BD31-4B8C-83A1-F6EECF244321}">
                <p14:modId xmlns:p14="http://schemas.microsoft.com/office/powerpoint/2010/main" val="232084491"/>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St Antoine &amp; St Paul - </a:t>
                      </a:r>
                      <a:r>
                        <a:rPr kumimoji="0" lang="ar-EG"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Rectangle 2">
            <a:hlinkClick r:id="rId3" action="ppaction://hlinksldjump"/>
            <a:extLst>
              <a:ext uri="{FF2B5EF4-FFF2-40B4-BE49-F238E27FC236}">
                <a16:creationId xmlns:a16="http://schemas.microsoft.com/office/drawing/2014/main" id="{B8BD3B96-0A4C-244F-BDA6-E6C78D7ACE6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4" name="Text Box 29">
            <a:hlinkClick r:id="rId4" action="ppaction://hlinksldjump"/>
            <a:extLst>
              <a:ext uri="{FF2B5EF4-FFF2-40B4-BE49-F238E27FC236}">
                <a16:creationId xmlns:a16="http://schemas.microsoft.com/office/drawing/2014/main" id="{26875808-4540-AF48-F727-A979A6B0776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403189592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51A19D87-8DD7-9F4F-AF87-CE43B2C964B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30033823"/>
      </p:ext>
    </p:extLst>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1851348589"/>
              </p:ext>
            </p:extLst>
          </p:nvPr>
        </p:nvGraphicFramePr>
        <p:xfrm>
          <a:off x="401216" y="475861"/>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8C65E92E-FD16-A042-3C64-9A9B9BF99C9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23660458"/>
      </p:ext>
    </p:extLst>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5E6FF743-A1C3-E1F7-7E26-F2BC25154C6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0999842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880967883"/>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1E78ACF1-5818-A536-29AE-AD04F984247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577462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830263373"/>
              </p:ext>
            </p:extLst>
          </p:nvPr>
        </p:nvGraphicFramePr>
        <p:xfrm>
          <a:off x="379785" y="746720"/>
          <a:ext cx="11305251" cy="5453266"/>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332382">
                <a:tc>
                  <a:txBody>
                    <a:bodyPr/>
                    <a:lstStyle/>
                    <a:p>
                      <a:pPr algn="just">
                        <a:lnSpc>
                          <a:spcPct val="115000"/>
                        </a:lnSpc>
                        <a:spcAft>
                          <a:spcPts val="0"/>
                        </a:spcAft>
                      </a:pP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28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560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Pidi`akwn</a:t>
                      </a:r>
                      <a:r>
                        <a:rPr lang="fr-FR" sz="24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t>
                      </a:r>
                      <a:r>
                        <a:rPr lang="fr-FR" sz="2000" b="1" kern="1200" dirty="0" err="1">
                          <a:solidFill>
                            <a:schemeClr val="tx1"/>
                          </a:solidFill>
                          <a:effectLst/>
                          <a:latin typeface="CS Avva Shenouda" panose="020B7200000000000000" pitchFamily="34" charset="0"/>
                          <a:ea typeface="+mn-ea"/>
                          <a:cs typeface="+mn-cs"/>
                        </a:rPr>
                        <a:t>Proceuxac;e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uper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agiou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euaggeliou</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diacre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28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560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F06BC4E2-9EB3-2642-7056-79CB835EA51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1465330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532297733"/>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216B6DD7-E0AA-36EE-B3A7-676BFF622D8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54192F88-D1A3-945C-3154-01C4697065BC}"/>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C60F8DFF-8E9C-73A9-CB8D-24248E095314}"/>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53310143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513047489"/>
              </p:ext>
            </p:extLst>
          </p:nvPr>
        </p:nvGraphicFramePr>
        <p:xfrm>
          <a:off x="2032000" y="817515"/>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2607870439"/>
              </p:ext>
            </p:extLst>
          </p:nvPr>
        </p:nvGraphicFramePr>
        <p:xfrm>
          <a:off x="390331" y="1879973"/>
          <a:ext cx="11411338" cy="3261194"/>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326119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B66DB188-3EF5-7D67-2E1A-5B03500F200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5430033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FC07CD59-419F-D6E1-8FB9-55DDD29BE9D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136131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008566009"/>
              </p:ext>
            </p:extLst>
          </p:nvPr>
        </p:nvGraphicFramePr>
        <p:xfrm>
          <a:off x="422987" y="535383"/>
          <a:ext cx="11346026" cy="43586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479110">
                <a:tc>
                  <a:txBody>
                    <a:bodyPr/>
                    <a:lstStyle/>
                    <a:p>
                      <a:pPr algn="just"/>
                      <a:r>
                        <a:rPr lang="fr-FR" sz="2400" b="1" u="sng" dirty="0">
                          <a:latin typeface="Book Antiqua" panose="02040602050305030304" pitchFamily="18" charset="0"/>
                        </a:rPr>
                        <a:t>Psaumes 24 : 17 - 18</a:t>
                      </a:r>
                    </a:p>
                    <a:p>
                      <a:pPr algn="just"/>
                      <a:r>
                        <a:rPr lang="fr-FR" sz="3200" b="1" dirty="0">
                          <a:latin typeface="Book Antiqua" panose="02040602050305030304" pitchFamily="18" charset="0"/>
                        </a:rPr>
                        <a:t>Vois mon humilité et mon labeur, et pardonne-moi tous mes péchés. Garde mon âme et délivre-moi, que je ne sois pas couvert de honte, car j’ai mis en toi mon espérance.</a:t>
                      </a:r>
                    </a:p>
                    <a:p>
                      <a:pPr algn="just"/>
                      <a:endParaRPr lang="fr-FR" sz="3200" b="1" dirty="0">
                        <a:latin typeface="Book Antiqua" panose="02040602050305030304" pitchFamily="18" charset="0"/>
                      </a:endParaRPr>
                    </a:p>
                    <a:p>
                      <a:pPr algn="just"/>
                      <a:r>
                        <a:rPr lang="fr-FR" sz="32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24 : 17 – 18</a:t>
                      </a:r>
                      <a:endParaRPr lang="fr-FR" sz="2400" b="1" u="sng" dirty="0">
                        <a:latin typeface="Book Antiqua" panose="02040602050305030304" pitchFamily="18" charset="0"/>
                      </a:endParaRPr>
                    </a:p>
                    <a:p>
                      <a:pPr algn="just" rtl="1"/>
                      <a:r>
                        <a:rPr lang="ar-AE" sz="4000" b="1" dirty="0"/>
                        <a:t>احفظ نفسي ولا تحزنني فاني عليك توكلت.</a:t>
                      </a:r>
                      <a:r>
                        <a:rPr lang="fr-FR" sz="4000" b="1" dirty="0"/>
                        <a:t> </a:t>
                      </a:r>
                      <a:r>
                        <a:rPr lang="ar-AE" sz="4000" b="1" dirty="0"/>
                        <a:t>أنظر الى تواضعي وتعبي واغفر لي جميع خطاياي.</a:t>
                      </a:r>
                      <a:endParaRPr lang="fr-FR" sz="4000" b="1" dirty="0"/>
                    </a:p>
                    <a:p>
                      <a:pPr algn="just" rtl="1"/>
                      <a:endParaRPr lang="fr-FR" sz="4000" b="1" dirty="0"/>
                    </a:p>
                    <a:p>
                      <a:pPr algn="just" rtl="1"/>
                      <a:r>
                        <a:rPr lang="ar-AE" sz="4000" b="1" dirty="0" err="1">
                          <a:solidFill>
                            <a:srgbClr val="C00000"/>
                          </a:solidFill>
                        </a:rPr>
                        <a:t>هَلِّلُويا</a:t>
                      </a:r>
                      <a:r>
                        <a:rPr lang="ar-AE" sz="4000" b="1" dirty="0">
                          <a:solidFill>
                            <a:srgbClr val="C00000"/>
                          </a:solidFill>
                        </a:rPr>
                        <a:t>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A48261C6-36B3-0AAB-89AF-5256145256A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8676188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59001847"/>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Matthieu 6 : 14 - 18</a:t>
                      </a:r>
                    </a:p>
                    <a:p>
                      <a:pPr algn="just"/>
                      <a:r>
                        <a:rPr lang="fr-FR" sz="2800" b="1" kern="1200" baseline="30000" dirty="0">
                          <a:solidFill>
                            <a:schemeClr val="tx1"/>
                          </a:solidFill>
                          <a:effectLst/>
                          <a:latin typeface="Book Antiqua" panose="02040602050305030304" pitchFamily="18" charset="0"/>
                          <a:ea typeface="+mn-ea"/>
                          <a:cs typeface="+mn-cs"/>
                        </a:rPr>
                        <a:t>14</a:t>
                      </a:r>
                      <a:r>
                        <a:rPr lang="fr-FR" sz="2800" b="1" kern="1200" dirty="0">
                          <a:solidFill>
                            <a:schemeClr val="tx1"/>
                          </a:solidFill>
                          <a:effectLst/>
                          <a:latin typeface="Book Antiqua" panose="02040602050305030304" pitchFamily="18" charset="0"/>
                          <a:ea typeface="+mn-ea"/>
                          <a:cs typeface="+mn-cs"/>
                        </a:rPr>
                        <a:t> Car, si vous pardonnez aux hommes leurs fautes, votre Père céleste vous pardonnera aussi. </a:t>
                      </a:r>
                      <a:r>
                        <a:rPr lang="fr-FR" sz="2800" b="1" kern="1200" baseline="30000" dirty="0">
                          <a:solidFill>
                            <a:schemeClr val="tx1"/>
                          </a:solidFill>
                          <a:effectLst/>
                          <a:latin typeface="Book Antiqua" panose="02040602050305030304" pitchFamily="18" charset="0"/>
                          <a:ea typeface="+mn-ea"/>
                          <a:cs typeface="+mn-cs"/>
                        </a:rPr>
                        <a:t>15</a:t>
                      </a:r>
                      <a:r>
                        <a:rPr lang="fr-FR" sz="2800" b="1" kern="1200" dirty="0">
                          <a:solidFill>
                            <a:schemeClr val="tx1"/>
                          </a:solidFill>
                          <a:effectLst/>
                          <a:latin typeface="Book Antiqua" panose="02040602050305030304" pitchFamily="18" charset="0"/>
                          <a:ea typeface="+mn-ea"/>
                          <a:cs typeface="+mn-cs"/>
                        </a:rPr>
                        <a:t> Mais si vous ne pardonnez pas aux hommes, à vous non plus votre Père ne pardonnera pas vos fautes.</a:t>
                      </a:r>
                      <a:r>
                        <a:rPr lang="fr-FR" sz="2800" b="1" kern="1200" baseline="0" dirty="0">
                          <a:solidFill>
                            <a:schemeClr val="tx1"/>
                          </a:solidFill>
                          <a:effectLst/>
                          <a:latin typeface="Book Antiqua" panose="02040602050305030304" pitchFamily="18" charset="0"/>
                          <a:ea typeface="+mn-ea"/>
                          <a:cs typeface="+mn-cs"/>
                        </a:rPr>
                        <a:t> </a:t>
                      </a:r>
                      <a:r>
                        <a:rPr lang="fr-FR" sz="2800" b="1" kern="1200" baseline="30000" dirty="0">
                          <a:solidFill>
                            <a:schemeClr val="tx1"/>
                          </a:solidFill>
                          <a:effectLst/>
                          <a:latin typeface="Book Antiqua" panose="02040602050305030304" pitchFamily="18" charset="0"/>
                          <a:ea typeface="+mn-ea"/>
                          <a:cs typeface="+mn-cs"/>
                        </a:rPr>
                        <a:t>16</a:t>
                      </a:r>
                      <a:r>
                        <a:rPr lang="fr-FR" sz="2800" b="1" kern="1200" dirty="0">
                          <a:solidFill>
                            <a:schemeClr val="tx1"/>
                          </a:solidFill>
                          <a:effectLst/>
                          <a:latin typeface="Book Antiqua" panose="02040602050305030304" pitchFamily="18" charset="0"/>
                          <a:ea typeface="+mn-ea"/>
                          <a:cs typeface="+mn-cs"/>
                        </a:rPr>
                        <a:t> Et quand vous jeûnez, ne prenez pas un air abattu, comme ceux qui se donnent en spectacle :</a:t>
                      </a:r>
                    </a:p>
                  </a:txBody>
                  <a:tcPr/>
                </a:tc>
                <a:tc>
                  <a:txBody>
                    <a:bodyPr/>
                    <a:lstStyle/>
                    <a:p>
                      <a:pPr algn="just" rtl="1"/>
                      <a:r>
                        <a:rPr lang="ar-AE" sz="2400" b="1" u="sng" dirty="0">
                          <a:latin typeface="Book Antiqua" panose="02040602050305030304" pitchFamily="18" charset="0"/>
                        </a:rPr>
                        <a:t>متى 6 : 14 – 18</a:t>
                      </a:r>
                      <a:endParaRPr lang="fr-FR" sz="2400" b="1" u="sng" dirty="0">
                        <a:latin typeface="Book Antiqua" panose="02040602050305030304" pitchFamily="18" charset="0"/>
                      </a:endParaRPr>
                    </a:p>
                    <a:p>
                      <a:pPr algn="just" rtl="1"/>
                      <a:r>
                        <a:rPr lang="ar-AE" sz="4000" b="1" dirty="0"/>
                        <a:t>فان غفرتم للناس خطاياهم يغفر لكم </a:t>
                      </a:r>
                      <a:r>
                        <a:rPr lang="ar-AE" sz="4000" b="1" dirty="0" err="1"/>
                        <a:t>أبوكك</a:t>
                      </a:r>
                      <a:r>
                        <a:rPr lang="ar-AE" sz="4000" b="1" dirty="0"/>
                        <a:t> الماوي خطاياكم.</a:t>
                      </a:r>
                      <a:r>
                        <a:rPr lang="fr-FR" sz="4000" b="1" dirty="0"/>
                        <a:t> </a:t>
                      </a:r>
                      <a:r>
                        <a:rPr lang="ar-AE" sz="4000" b="1" dirty="0"/>
                        <a:t>وان لم تغفروا للناس سيئاتهم فلا يغفر لكم أبوكم أيضا خطاياكم.</a:t>
                      </a:r>
                      <a:r>
                        <a:rPr lang="fr-FR" sz="4000" b="1" dirty="0"/>
                        <a:t> </a:t>
                      </a:r>
                      <a:r>
                        <a:rPr lang="ar-AE" sz="4000" b="1" dirty="0"/>
                        <a:t>وإذا صمتم فلا تكونوا كالمرائين،</a:t>
                      </a:r>
                      <a:endParaRPr lang="fr-FR"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6F7D63AE-9C23-5C96-68CE-59FA6C1ACB4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3384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2166504" y="533307"/>
            <a:ext cx="7858991" cy="2396929"/>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t>Première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الأولى</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b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isorp</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1F30F796-A5B1-3959-DD5F-D754512823B8}"/>
              </a:ext>
            </a:extLst>
          </p:cNvPr>
          <p:cNvSpPr txBox="1"/>
          <p:nvPr/>
        </p:nvSpPr>
        <p:spPr>
          <a:xfrm>
            <a:off x="0" y="2951018"/>
            <a:ext cx="12192000" cy="3108543"/>
          </a:xfrm>
          <a:prstGeom prst="rect">
            <a:avLst/>
          </a:prstGeom>
          <a:noFill/>
        </p:spPr>
        <p:txBody>
          <a:bodyPr wrap="square" rtlCol="0">
            <a:spAutoFit/>
          </a:bodyPr>
          <a:lstStyle/>
          <a:p>
            <a:pPr algn="ctr"/>
            <a:r>
              <a:rPr lang="fr-FR" sz="28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Prière d’action de grâce - </a:t>
            </a:r>
            <a:r>
              <a:rPr lang="ar-AE" sz="2800" b="1" dirty="0">
                <a:ln w="3175">
                  <a:solidFill>
                    <a:schemeClr val="bg1">
                      <a:lumMod val="75000"/>
                    </a:schemeClr>
                  </a:solidFill>
                </a:ln>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صلاة الشكر</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Oraison des malades – </a:t>
            </a:r>
            <a:r>
              <a:rPr lang="ar-AE" sz="2800" b="1" dirty="0" err="1">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أوشية</a:t>
            </a:r>
            <a:r>
              <a:rPr lang="ar-AE" sz="2800" b="1" dirty="0">
                <a:ln w="3175">
                  <a:solidFill>
                    <a:schemeClr val="bg1">
                      <a:lumMod val="75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المرضى</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Épître – </a:t>
            </a:r>
            <a:r>
              <a:rPr lang="ar-AE" sz="2800" b="1" dirty="0">
                <a:ln w="3175">
                  <a:solidFill>
                    <a:schemeClr val="bg1">
                      <a:lumMod val="75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رسالة</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Trisagion, </a:t>
            </a:r>
            <a:r>
              <a:rPr lang="fr-FR" sz="2800" b="1" dirty="0">
                <a:ln w="3175">
                  <a:solidFill>
                    <a:schemeClr val="bg1">
                      <a:lumMod val="75000"/>
                    </a:schemeClr>
                  </a:solidFill>
                </a:ln>
                <a:latin typeface="Book Antiqua" panose="02040602050305030304" pitchFamily="18" charset="0"/>
                <a:ea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É</a:t>
            </a:r>
            <a:r>
              <a:rPr lang="fr-FR"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vangile - </a:t>
            </a:r>
            <a:r>
              <a:rPr lang="ar-AE"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الثلاثة </a:t>
            </a:r>
            <a:r>
              <a:rPr lang="ar-AE" sz="2800" b="1" dirty="0" err="1">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تقديسات</a:t>
            </a:r>
            <a:r>
              <a:rPr lang="ar-AE" sz="2800" b="1" dirty="0">
                <a:ln w="3175">
                  <a:solidFill>
                    <a:schemeClr val="bg1">
                      <a:lumMod val="75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الإنجيل</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3 oraisons &amp; Credo - </a:t>
            </a:r>
            <a:r>
              <a:rPr lang="ar-AE" sz="2800" b="1" dirty="0">
                <a:ln w="3175">
                  <a:solidFill>
                    <a:schemeClr val="bg1">
                      <a:lumMod val="75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3 أواشي وقانون الإيمان</a:t>
            </a:r>
            <a:endParaRPr lang="fr-FR" sz="2800" b="1" dirty="0">
              <a:ln w="3175">
                <a:solidFill>
                  <a:schemeClr val="bg1">
                    <a:lumMod val="75000"/>
                  </a:schemeClr>
                </a:solidFill>
              </a:ln>
              <a:latin typeface="Book Antiqua" panose="02040602050305030304" pitchFamily="18" charset="0"/>
            </a:endParaRPr>
          </a:p>
          <a:p>
            <a:pPr algn="ctr"/>
            <a:r>
              <a:rPr lang="fr-FR" sz="28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Litanies – </a:t>
            </a:r>
            <a:r>
              <a:rPr lang="ar-AE" sz="2800" b="1" dirty="0">
                <a:ln w="3175">
                  <a:solidFill>
                    <a:schemeClr val="bg1">
                      <a:lumMod val="75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طلبات</a:t>
            </a:r>
            <a:endParaRPr lang="fr-FR" sz="2800" b="1" dirty="0">
              <a:ln w="3175">
                <a:solidFill>
                  <a:schemeClr val="bg1">
                    <a:lumMod val="75000"/>
                  </a:schemeClr>
                </a:solidFill>
              </a:ln>
              <a:latin typeface="Book Antiqua" panose="02040602050305030304" pitchFamily="18" charset="0"/>
            </a:endParaRPr>
          </a:p>
        </p:txBody>
      </p:sp>
      <p:sp>
        <p:nvSpPr>
          <p:cNvPr id="5" name="Rectangle 4">
            <a:hlinkClick r:id="rId9" action="ppaction://hlinksldjump"/>
            <a:extLst>
              <a:ext uri="{FF2B5EF4-FFF2-40B4-BE49-F238E27FC236}">
                <a16:creationId xmlns:a16="http://schemas.microsoft.com/office/drawing/2014/main" id="{565C66D6-80B5-3179-7A53-FE96318905D2}"/>
              </a:ext>
            </a:extLst>
          </p:cNvPr>
          <p:cNvSpPr/>
          <p:nvPr/>
        </p:nvSpPr>
        <p:spPr>
          <a:xfrm>
            <a:off x="10981455" y="6511582"/>
            <a:ext cx="1210545"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7" name="Rectangle 6">
            <a:hlinkClick r:id="rId9" action="ppaction://hlinksldjump"/>
            <a:extLst>
              <a:ext uri="{FF2B5EF4-FFF2-40B4-BE49-F238E27FC236}">
                <a16:creationId xmlns:a16="http://schemas.microsoft.com/office/drawing/2014/main" id="{4282263F-A3EE-372C-C644-3DA540D794E3}"/>
              </a:ext>
            </a:extLst>
          </p:cNvPr>
          <p:cNvSpPr/>
          <p:nvPr/>
        </p:nvSpPr>
        <p:spPr>
          <a:xfrm>
            <a:off x="9860973" y="6338455"/>
            <a:ext cx="2331027" cy="519545"/>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MENU PRINCIPAL</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6093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extLst>
              <p:ext uri="{D42A27DB-BD31-4B8C-83A1-F6EECF244321}">
                <p14:modId xmlns:p14="http://schemas.microsoft.com/office/powerpoint/2010/main" val="4198890933"/>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Conclusion - </a:t>
                      </a:r>
                      <a:r>
                        <a:rPr kumimoji="0" lang="ar-EG"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الختام</a:t>
                      </a:r>
                      <a:endParaRPr kumimoji="0" lang="en-C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extLst>
              <p:ext uri="{D42A27DB-BD31-4B8C-83A1-F6EECF244321}">
                <p14:modId xmlns:p14="http://schemas.microsoft.com/office/powerpoint/2010/main" val="2667055404"/>
              </p:ext>
            </p:extLst>
          </p:nvPr>
        </p:nvGraphicFramePr>
        <p:xfrm>
          <a:off x="0" y="521543"/>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085150834"/>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Par les intercessions, de la mère de Dieu,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Ô Seigneur, accorde-nous la rémission de nos péchés.</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بشفاعات</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والدة الإله </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القديسة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يا ربُّ أنعِمْ لَنا،</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بمغفِرةِ خطايانا.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Hiten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ni`precbi`a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e`otokoc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`P{</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ari`hmot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nan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mpi,w</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3" name="Rectangle 2">
            <a:hlinkClick r:id="rId3" action="ppaction://hlinksldjump"/>
            <a:extLst>
              <a:ext uri="{FF2B5EF4-FFF2-40B4-BE49-F238E27FC236}">
                <a16:creationId xmlns:a16="http://schemas.microsoft.com/office/drawing/2014/main" id="{E325C414-E49D-3C13-1106-E613A18F3AC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2AC5-165D-323F-098A-87CBEEA3227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2C6D500-F0D4-8701-1891-2B5866ECA898}"/>
              </a:ext>
            </a:extLst>
          </p:cNvPr>
          <p:cNvGraphicFramePr>
            <a:graphicFrameLocks noGrp="1"/>
          </p:cNvGraphicFramePr>
          <p:nvPr>
            <p:extLst>
              <p:ext uri="{D42A27DB-BD31-4B8C-83A1-F6EECF244321}">
                <p14:modId xmlns:p14="http://schemas.microsoft.com/office/powerpoint/2010/main" val="3058536034"/>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ils se composent une mine défaite pour bien montrer aux hommes qu'ils jeûnent. Amen, je vous le déclare : ceux-là ont touché leur récompense. </a:t>
                      </a:r>
                      <a:r>
                        <a:rPr lang="fr-FR" sz="2800" b="1" kern="1200" baseline="30000" dirty="0">
                          <a:solidFill>
                            <a:schemeClr val="tx1"/>
                          </a:solidFill>
                          <a:effectLst/>
                          <a:latin typeface="Book Antiqua" panose="02040602050305030304" pitchFamily="18" charset="0"/>
                          <a:ea typeface="+mn-ea"/>
                          <a:cs typeface="+mn-cs"/>
                        </a:rPr>
                        <a:t>17</a:t>
                      </a:r>
                      <a:r>
                        <a:rPr lang="fr-FR" sz="2800" b="1" kern="1200" dirty="0">
                          <a:solidFill>
                            <a:schemeClr val="tx1"/>
                          </a:solidFill>
                          <a:effectLst/>
                          <a:latin typeface="Book Antiqua" panose="02040602050305030304" pitchFamily="18" charset="0"/>
                          <a:ea typeface="+mn-ea"/>
                          <a:cs typeface="+mn-cs"/>
                        </a:rPr>
                        <a:t> Mais toi, quand tu jeûnes, parfume-toi la tête et </a:t>
                      </a:r>
                      <a:r>
                        <a:rPr lang="fr-FR" sz="2800" b="1" kern="1200" dirty="0" err="1">
                          <a:solidFill>
                            <a:schemeClr val="tx1"/>
                          </a:solidFill>
                          <a:effectLst/>
                          <a:latin typeface="Book Antiqua" panose="02040602050305030304" pitchFamily="18" charset="0"/>
                          <a:ea typeface="+mn-ea"/>
                          <a:cs typeface="+mn-cs"/>
                        </a:rPr>
                        <a:t>lave-toi</a:t>
                      </a:r>
                      <a:r>
                        <a:rPr lang="fr-FR" sz="2800" b="1" kern="1200" dirty="0">
                          <a:solidFill>
                            <a:schemeClr val="tx1"/>
                          </a:solidFill>
                          <a:effectLst/>
                          <a:latin typeface="Book Antiqua" panose="02040602050305030304" pitchFamily="18" charset="0"/>
                          <a:ea typeface="+mn-ea"/>
                          <a:cs typeface="+mn-cs"/>
                        </a:rPr>
                        <a:t> le visage ; </a:t>
                      </a:r>
                      <a:r>
                        <a:rPr lang="fr-FR" sz="2800" b="1" kern="1200" baseline="30000" dirty="0">
                          <a:solidFill>
                            <a:schemeClr val="tx1"/>
                          </a:solidFill>
                          <a:effectLst/>
                          <a:latin typeface="Book Antiqua" panose="02040602050305030304" pitchFamily="18" charset="0"/>
                          <a:ea typeface="+mn-ea"/>
                          <a:cs typeface="+mn-cs"/>
                        </a:rPr>
                        <a:t>18</a:t>
                      </a:r>
                      <a:r>
                        <a:rPr lang="fr-FR" sz="2800" b="1" kern="1200" dirty="0">
                          <a:solidFill>
                            <a:schemeClr val="tx1"/>
                          </a:solidFill>
                          <a:effectLst/>
                          <a:latin typeface="Book Antiqua" panose="02040602050305030304" pitchFamily="18" charset="0"/>
                          <a:ea typeface="+mn-ea"/>
                          <a:cs typeface="+mn-cs"/>
                        </a:rPr>
                        <a:t> ainsi, ton jeûne ne sera pas connu des hommes, mais seulement de ton Père qui est présent dans le secret ; ton Père voit ce que tu fais dans le secret : il te le revaudra.</a:t>
                      </a:r>
                    </a:p>
                    <a:p>
                      <a:pPr algn="just"/>
                      <a:endParaRPr lang="fr-FR" sz="2800" b="1" kern="1200" dirty="0">
                        <a:solidFill>
                          <a:schemeClr val="tx1"/>
                        </a:solidFill>
                        <a:effectLst/>
                        <a:latin typeface="Book Antiqua" panose="0204060205030503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b="1" dirty="0">
                          <a:solidFill>
                            <a:srgbClr val="C00000"/>
                          </a:solidFill>
                          <a:latin typeface="Book Antiqua" panose="02040602050305030304" pitchFamily="18" charset="0"/>
                        </a:rPr>
                        <a:t>Gloire à Dieu éternellement, amen !</a:t>
                      </a:r>
                    </a:p>
                  </a:txBody>
                  <a:tcPr/>
                </a:tc>
                <a:tc>
                  <a:txBody>
                    <a:bodyPr/>
                    <a:lstStyle/>
                    <a:p>
                      <a:pPr algn="just" rtl="1"/>
                      <a:r>
                        <a:rPr lang="ar-AE" sz="3600" b="1" dirty="0"/>
                        <a:t>لأنهم يعبسون وجوههم ويغيرونها لكي يظهروا للناس صائمين. الحق أقول لكم لقد أخذوا أجرهم.</a:t>
                      </a:r>
                      <a:r>
                        <a:rPr lang="fr-FR" sz="3600" b="1" dirty="0"/>
                        <a:t> </a:t>
                      </a:r>
                      <a:r>
                        <a:rPr lang="ar-AE" sz="3600" b="1" dirty="0"/>
                        <a:t>وأنت إذا صمت فادهن رأسك وأغسل وجهك. لئلا يظهر للناس صيامك، لكن لأبيكم الذي في الخفاء. وأبوك الذي ينظر في الخفاء يجازيك علانية.</a:t>
                      </a:r>
                      <a:endParaRPr lang="fr-FR" sz="3600" b="1" dirty="0"/>
                    </a:p>
                    <a:p>
                      <a:pPr algn="just" rtl="1"/>
                      <a:endParaRPr lang="fr-FR" sz="36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solidFill>
                            <a:srgbClr val="C00000"/>
                          </a:solidFill>
                          <a:latin typeface="Book Antiqua" panose="02040602050305030304" pitchFamily="18" charset="0"/>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66418E44-3BC4-6B8D-CDCC-E98B0082B2C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1109552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12946551"/>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rtl="0">
                        <a:lnSpc>
                          <a:spcPct val="100000"/>
                        </a:lnSpc>
                      </a:pPr>
                      <a:r>
                        <a:rPr lang="fr-FR" sz="2400" b="1" kern="1200" dirty="0">
                          <a:solidFill>
                            <a:srgbClr val="C00000"/>
                          </a:solidFill>
                          <a:effectLst/>
                          <a:latin typeface="Book Antiqua" panose="02040602050305030304" pitchFamily="18" charset="0"/>
                          <a:ea typeface="+mn-ea"/>
                          <a:cs typeface="+mn-cs"/>
                        </a:rPr>
                        <a:t>Le prêtre :</a:t>
                      </a:r>
                    </a:p>
                    <a:p>
                      <a:pPr algn="just" rtl="0">
                        <a:lnSpc>
                          <a:spcPct val="100000"/>
                        </a:lnSpc>
                      </a:pPr>
                      <a:r>
                        <a:rPr lang="fr-FR" sz="2800" b="1" kern="1200" dirty="0">
                          <a:solidFill>
                            <a:schemeClr val="tx1"/>
                          </a:solidFill>
                          <a:effectLst/>
                          <a:latin typeface="Book Antiqua" panose="02040602050305030304" pitchFamily="18" charset="0"/>
                          <a:ea typeface="+mn-ea"/>
                          <a:cs typeface="+mn-cs"/>
                        </a:rPr>
                        <a:t>Nous T’implorons encore, Seigneur, Dieu des puissances, compatissant et tout puissant de regarder avec bienveillance Ton serviteur (...). Relève-le de sa maladie comme tu as guéri la belle-mère de Simon. Ramène-le à Ton Eglise afin qu’il puisse louer Ton saint Nom ô Père, Fils et Saint Esprit, maintenant et toujours et pour les siècles des siècles. Amen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200" b="1" dirty="0">
                          <a:latin typeface="Book Antiqua" panose="02040602050305030304" pitchFamily="18" charset="0"/>
                        </a:rPr>
                        <a:t>وأيضا نسألك أيها الرب إله القوات </a:t>
                      </a:r>
                      <a:r>
                        <a:rPr lang="ar-AE" sz="3200" b="1" dirty="0" err="1">
                          <a:latin typeface="Book Antiqua" panose="02040602050305030304" pitchFamily="18" charset="0"/>
                        </a:rPr>
                        <a:t>المتحنن</a:t>
                      </a:r>
                      <a:r>
                        <a:rPr lang="ar-AE" sz="3200" b="1" dirty="0">
                          <a:latin typeface="Book Antiqua" panose="02040602050305030304" pitchFamily="18" charset="0"/>
                        </a:rPr>
                        <a:t> القادر على كل </a:t>
                      </a:r>
                      <a:r>
                        <a:rPr lang="ar-AE" sz="3200" b="1" dirty="0" err="1">
                          <a:latin typeface="Book Antiqua" panose="02040602050305030304" pitchFamily="18" charset="0"/>
                        </a:rPr>
                        <a:t>شئ</a:t>
                      </a:r>
                      <a:r>
                        <a:rPr lang="ar-AE" sz="3200" b="1" dirty="0">
                          <a:latin typeface="Book Antiqua" panose="02040602050305030304" pitchFamily="18" charset="0"/>
                        </a:rPr>
                        <a:t> لكلى تتطلع على عبدك ... وتقيمه من سرير مرضه وفراشه كما أقامت حماه سمعان من حماتها الصعبة. انعم به على كنيستك. لكي يتمجد اسمك القدوس أيها الأب والابن والروح القدس. الآن وكل أوان وإلى دهر الدهور أمين. </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EF5742D4-7E9F-4B9A-8884-E76240F379D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0024771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1796989"/>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200" b="1" kern="1200" dirty="0">
                          <a:solidFill>
                            <a:schemeClr val="tx1"/>
                          </a:solidFill>
                          <a:effectLst/>
                          <a:latin typeface="Book Antiqua" panose="02040602050305030304" pitchFamily="18" charset="0"/>
                          <a:ea typeface="+mn-ea"/>
                          <a:cs typeface="+mn-cs"/>
                        </a:rPr>
                        <a:t>Seigneur miséricordieux et compatissant qui ne souhaite pas la mort du pécheur mais qu’il revienne à Toi, qu’il se repente et qu’il vive non par l’imposition des mains de Tes prêtres pécheurs sur sa tête mais par la puissance de cet Evangile. Nous T’implorons notre Sauveur, Ami du genre humain,</a:t>
                      </a:r>
                    </a:p>
                  </a:txBody>
                  <a:tcPr/>
                </a:tc>
                <a:tc>
                  <a:txBody>
                    <a:bodyPr/>
                    <a:lstStyle/>
                    <a:p>
                      <a:pPr algn="just" rtl="1"/>
                      <a:r>
                        <a:rPr lang="ar-AE" sz="3600" b="1" dirty="0">
                          <a:latin typeface="Book Antiqua" panose="02040602050305030304" pitchFamily="18" charset="0"/>
                        </a:rPr>
                        <a:t>أيها الرب </a:t>
                      </a:r>
                      <a:r>
                        <a:rPr lang="ar-AE" sz="3600" b="1" dirty="0" err="1">
                          <a:latin typeface="Book Antiqua" panose="02040602050305030304" pitchFamily="18" charset="0"/>
                        </a:rPr>
                        <a:t>المتحنن</a:t>
                      </a:r>
                      <a:r>
                        <a:rPr lang="ar-AE" sz="3600" b="1" dirty="0">
                          <a:latin typeface="Book Antiqua" panose="02040602050305030304" pitchFamily="18" charset="0"/>
                        </a:rPr>
                        <a:t> الكثير </a:t>
                      </a:r>
                      <a:r>
                        <a:rPr lang="ar-AE" sz="3600" b="1" dirty="0" err="1">
                          <a:latin typeface="Book Antiqua" panose="02040602050305030304" pitchFamily="18" charset="0"/>
                        </a:rPr>
                        <a:t>الرأفات</a:t>
                      </a:r>
                      <a:r>
                        <a:rPr lang="ar-AE" sz="3600" b="1" dirty="0">
                          <a:latin typeface="Book Antiqua" panose="02040602050305030304" pitchFamily="18" charset="0"/>
                        </a:rPr>
                        <a:t>. الذي لا يشاء موت الخاطئ حتى يرجع إليك ويتوب ويحيا. الذي ليس بوضع أيدينا نحن كهنتك </a:t>
                      </a:r>
                      <a:r>
                        <a:rPr lang="ar-AE" sz="3600" b="1" dirty="0" err="1">
                          <a:latin typeface="Book Antiqua" panose="02040602050305030304" pitchFamily="18" charset="0"/>
                        </a:rPr>
                        <a:t>الخطاة</a:t>
                      </a:r>
                      <a:r>
                        <a:rPr lang="ar-AE" sz="3600" b="1" dirty="0">
                          <a:latin typeface="Book Antiqua" panose="02040602050305030304" pitchFamily="18" charset="0"/>
                        </a:rPr>
                        <a:t> على رأسه، متوسلين إليك عن غفران خطاياه، لكن باليد العزيزة التي لهذا الإنجيل. نطلب إليك يا محب البشر، أيها الرب </a:t>
                      </a:r>
                      <a:r>
                        <a:rPr lang="ar-AE" sz="3600" b="1" dirty="0" err="1">
                          <a:latin typeface="Book Antiqua" panose="02040602050305030304" pitchFamily="18" charset="0"/>
                        </a:rPr>
                        <a:t>ألمتأنى</a:t>
                      </a:r>
                      <a:r>
                        <a:rPr lang="ar-AE" sz="3600" b="1" dirty="0">
                          <a:latin typeface="Book Antiqua" panose="02040602050305030304" pitchFamily="18" charset="0"/>
                        </a:rPr>
                        <a:t>،</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1E831553-9090-D89F-9E9E-13A130317D5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3569771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764C-16AC-0F01-484B-277B19B1B6B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D733EFA-01F5-D9C9-08F7-E3A82BA955B4}"/>
              </a:ext>
            </a:extLst>
          </p:cNvPr>
          <p:cNvGraphicFramePr>
            <a:graphicFrameLocks noGrp="1"/>
          </p:cNvGraphicFramePr>
          <p:nvPr>
            <p:extLst>
              <p:ext uri="{D42A27DB-BD31-4B8C-83A1-F6EECF244321}">
                <p14:modId xmlns:p14="http://schemas.microsoft.com/office/powerpoint/2010/main" val="420149197"/>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qui a accepté le repentir de David devant Ton prophète Nathan et celui de Manassé, de recevoir le repentir de ton (ta, tes) serviteur (servante) (s) (...) selon Ta grande miséricorde et par l’intermédiaire de Tes prêtres car tu as prescrit que l’on pardonne sept fois soixante dix fois selon l’immensité de Ta pitié et de Ta grandeur. A Toi est due la gloire ô Père, Fils et Saint Esprit, maintenant et toujours et pour les siècles des siècles. Amen !</a:t>
                      </a:r>
                    </a:p>
                  </a:txBody>
                  <a:tcPr/>
                </a:tc>
                <a:tc>
                  <a:txBody>
                    <a:bodyPr/>
                    <a:lstStyle/>
                    <a:p>
                      <a:pPr algn="just" rtl="1"/>
                      <a:r>
                        <a:rPr lang="ar-AE" sz="3600" b="1" dirty="0">
                          <a:latin typeface="Book Antiqua" panose="02040602050305030304" pitchFamily="18" charset="0"/>
                        </a:rPr>
                        <a:t>يا من قبل إليه توبة داود على يد نبيك ناثان. أيها المخلص الذي قبل إليه توبة منسى اقبل إليك توبة عبدك ... كعظيم محبتك للبشر وبواسطة كهنتك أنت أمرت بالغفران سبعة في سبعين و كمقدار رحمتك و مقدار عظمتك يليق بك المجد أيها الأب و الابن و الروح القدس الآن و كل أوان و إلى دهر الدهور أمين.</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AB056B69-60BD-1BBA-29A8-70FBFCB6605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9199865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71166754"/>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600" b="1" kern="1200" dirty="0">
                          <a:solidFill>
                            <a:schemeClr val="tx1"/>
                          </a:solidFill>
                          <a:effectLst/>
                          <a:latin typeface="Book Antiqua" panose="02040602050305030304" pitchFamily="18" charset="0"/>
                          <a:ea typeface="+mn-ea"/>
                          <a:cs typeface="+mn-cs"/>
                        </a:rPr>
                        <a:t>Ô Dieu le Père très bon, médecin des corps et des âmes, qui a envoyé Ton Fils unique Jésus Christ pour guérir toutes les maladies et pour sauver de la mort. Guéris ton (ta, tes) serviteur (servante) (s) (...) des maladies de son corps.</a:t>
                      </a:r>
                    </a:p>
                  </a:txBody>
                  <a:tcPr/>
                </a:tc>
                <a:tc>
                  <a:txBody>
                    <a:bodyPr/>
                    <a:lstStyle/>
                    <a:p>
                      <a:pPr algn="just" rtl="1"/>
                      <a:r>
                        <a:rPr lang="ar-AE" sz="4000" b="1" dirty="0">
                          <a:latin typeface="Book Antiqua" panose="02040602050305030304" pitchFamily="18" charset="0"/>
                        </a:rPr>
                        <a:t>الله الأب الصالح طبيب أجسادنا وأرواحنا الذي أرسل ابنه الوحيد يسوع المسيح ليشفي كل الأمراض وينقذ من الموت. اشف عبدك ... من أمراضه الجسدية.</a:t>
                      </a:r>
                      <a:endParaRPr lang="ar-AE" sz="40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FC047D0-600F-5D3C-8622-BE3163A13FB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1345963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93A0-4882-A555-56A5-0A56F84E266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06D4811-DA4F-413D-D516-8990BD607319}"/>
              </a:ext>
            </a:extLst>
          </p:cNvPr>
          <p:cNvGraphicFramePr>
            <a:graphicFrameLocks noGrp="1"/>
          </p:cNvGraphicFramePr>
          <p:nvPr>
            <p:extLst>
              <p:ext uri="{D42A27DB-BD31-4B8C-83A1-F6EECF244321}">
                <p14:modId xmlns:p14="http://schemas.microsoft.com/office/powerpoint/2010/main" val="1824673176"/>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000" b="1" kern="1200" dirty="0">
                          <a:solidFill>
                            <a:schemeClr val="tx1"/>
                          </a:solidFill>
                          <a:effectLst/>
                          <a:latin typeface="Book Antiqua" panose="02040602050305030304" pitchFamily="18" charset="0"/>
                          <a:ea typeface="+mn-ea"/>
                          <a:cs typeface="+mn-cs"/>
                        </a:rPr>
                        <a:t>Accorde-lui une vie droite afin qu’il glorifie Ta grandeur et qu’il rende grâce à Tes bontés et que Ta volonté s’accomplisse pour la grâce de Ton Christ, par l’intercession de la mère de Dieu et les prières de Tes saints car Tu es la source de toute guérison. A Toi nous élevons la gloire ô Père, Fils et Saint Esprit. Maintenant et toujours et dans les siècles des siècles. Amen.</a:t>
                      </a:r>
                    </a:p>
                  </a:txBody>
                  <a:tcPr/>
                </a:tc>
                <a:tc>
                  <a:txBody>
                    <a:bodyPr/>
                    <a:lstStyle/>
                    <a:p>
                      <a:pPr algn="just" rtl="1"/>
                      <a:r>
                        <a:rPr lang="ar-AE" sz="3600" b="1" dirty="0" err="1">
                          <a:latin typeface="Book Antiqua" panose="02040602050305030304" pitchFamily="18" charset="0"/>
                        </a:rPr>
                        <a:t>وأمنحة</a:t>
                      </a:r>
                      <a:r>
                        <a:rPr lang="ar-AE" sz="3600" b="1" dirty="0">
                          <a:latin typeface="Book Antiqua" panose="02040602050305030304" pitchFamily="18" charset="0"/>
                        </a:rPr>
                        <a:t> حياة مستقيمة ليمجد عظمتك ويشكر إحسانك وتكمل مشيئتك من اجل نعمة مسيحك. بشفاعة والدة الالة وطلبات </a:t>
                      </a:r>
                      <a:r>
                        <a:rPr lang="ar-AE" sz="3600" b="1" dirty="0" err="1">
                          <a:latin typeface="Book Antiqua" panose="02040602050305030304" pitchFamily="18" charset="0"/>
                        </a:rPr>
                        <a:t>قديسيك</a:t>
                      </a:r>
                      <a:r>
                        <a:rPr lang="ar-AE" sz="3600" b="1" dirty="0">
                          <a:latin typeface="Book Antiqua" panose="02040602050305030304" pitchFamily="18" charset="0"/>
                        </a:rPr>
                        <a:t> لأنك ينبوع الشفاء. ونرسل لك إلى فوق المجد والإكرام مع ابنك الوحيد والروح القدس الآن وكل أوان وإلى دهر الدهور أمين.</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C9852BAE-8A57-E56E-D33C-9D213821D7D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6478219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07063620"/>
              </p:ext>
            </p:extLst>
          </p:nvPr>
        </p:nvGraphicFramePr>
        <p:xfrm>
          <a:off x="422987" y="802142"/>
          <a:ext cx="11346026" cy="5253716"/>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253716">
                <a:tc>
                  <a:txBody>
                    <a:bodyPr/>
                    <a:lstStyle/>
                    <a:p>
                      <a:pPr algn="just"/>
                      <a:r>
                        <a:rPr lang="fr-FR" sz="3600" b="1" kern="1200" dirty="0">
                          <a:solidFill>
                            <a:schemeClr val="tx1"/>
                          </a:solidFill>
                          <a:effectLst/>
                          <a:latin typeface="Book Antiqua" panose="02040602050305030304" pitchFamily="18" charset="0"/>
                          <a:ea typeface="+mn-ea"/>
                          <a:cs typeface="+mn-cs"/>
                        </a:rPr>
                        <a:t>Vous, les saints, qui avez reçus gratuitement la source de la guérison, accordez la guérison à ceux qui la demandent puisque le Seigneur vous a dit comme aux apôtres : « Je suis avec vous jusqu’à la fin des temps. »</a:t>
                      </a:r>
                    </a:p>
                  </a:txBody>
                  <a:tcPr anchor="ctr"/>
                </a:tc>
                <a:tc>
                  <a:txBody>
                    <a:bodyPr/>
                    <a:lstStyle/>
                    <a:p>
                      <a:pPr algn="just" rtl="1"/>
                      <a:r>
                        <a:rPr lang="ar-AE" sz="4900" b="1" dirty="0">
                          <a:latin typeface="Book Antiqua" panose="02040602050305030304" pitchFamily="18" charset="0"/>
                        </a:rPr>
                        <a:t>أيها القديسون الذين لكم ينبوع الشفاء بغير فضة. امنحوا الشفاء لكل الطالبين. لان الرب قال لكم مع الرسل: هو ذا أنا معكم إلى كمال الدهور.</a:t>
                      </a:r>
                      <a:endParaRPr lang="ar-AE" sz="4900" b="1" dirty="0"/>
                    </a:p>
                  </a:txBody>
                  <a:tcPr anchor="ct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30D9661-E461-96F8-D536-8DD90339679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2054715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2517931043"/>
              </p:ext>
            </p:extLst>
          </p:nvPr>
        </p:nvGraphicFramePr>
        <p:xfrm>
          <a:off x="408000" y="1989000"/>
          <a:ext cx="11376000" cy="2880000"/>
        </p:xfrm>
        <a:graphic>
          <a:graphicData uri="http://schemas.openxmlformats.org/drawingml/2006/table">
            <a:tbl>
              <a:tblPr/>
              <a:tblGrid>
                <a:gridCol w="4241899">
                  <a:extLst>
                    <a:ext uri="{9D8B030D-6E8A-4147-A177-3AD203B41FA5}">
                      <a16:colId xmlns:a16="http://schemas.microsoft.com/office/drawing/2014/main" val="20000"/>
                    </a:ext>
                  </a:extLst>
                </a:gridCol>
                <a:gridCol w="4145491">
                  <a:extLst>
                    <a:ext uri="{9D8B030D-6E8A-4147-A177-3AD203B41FA5}">
                      <a16:colId xmlns:a16="http://schemas.microsoft.com/office/drawing/2014/main" val="20001"/>
                    </a:ext>
                  </a:extLst>
                </a:gridCol>
                <a:gridCol w="2988610">
                  <a:extLst>
                    <a:ext uri="{9D8B030D-6E8A-4147-A177-3AD203B41FA5}">
                      <a16:colId xmlns:a16="http://schemas.microsoft.com/office/drawing/2014/main" val="20002"/>
                    </a:ext>
                  </a:extLst>
                </a:gridCol>
              </a:tblGrid>
              <a:tr h="527035">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Le peuple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defRPr/>
                      </a:pPr>
                      <a:r>
                        <a:rPr lang="ar-AE" sz="2400" b="1" dirty="0">
                          <a:solidFill>
                            <a:srgbClr val="C00000"/>
                          </a:solidFill>
                          <a:latin typeface="Book Antiqua" panose="02040602050305030304" pitchFamily="18" charset="0"/>
                        </a:rPr>
                        <a:t>الشعب :</a:t>
                      </a:r>
                      <a:endParaRPr kumimoji="0" lang="fr-FR"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016774828"/>
                  </a:ext>
                </a:extLst>
              </a:tr>
              <a:tr h="2352965">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a:t>
                      </a:r>
                      <a:r>
                        <a:rPr kumimoji="0" lang="fr-FR" sz="44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56733617-4379-D608-E3CE-880524FE21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23432708"/>
      </p:ext>
    </p:extLst>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09025716"/>
              </p:ext>
            </p:extLst>
          </p:nvPr>
        </p:nvGraphicFramePr>
        <p:xfrm>
          <a:off x="422987" y="1524000"/>
          <a:ext cx="11346026" cy="381000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403974">
                <a:tc>
                  <a:txBody>
                    <a:bodyPr/>
                    <a:lstStyle/>
                    <a:p>
                      <a:pPr algn="just"/>
                      <a:r>
                        <a:rPr lang="fr-FR" sz="2400" b="1" kern="1200" dirty="0">
                          <a:solidFill>
                            <a:srgbClr val="C00000"/>
                          </a:solidFill>
                          <a:effectLst/>
                          <a:latin typeface="Book Antiqua" panose="02040602050305030304" pitchFamily="18" charset="0"/>
                          <a:ea typeface="+mn-ea"/>
                          <a:cs typeface="+mn-cs"/>
                        </a:rPr>
                        <a:t>Le prêtre :</a:t>
                      </a:r>
                    </a:p>
                    <a:p>
                      <a:pPr algn="just"/>
                      <a:r>
                        <a:rPr lang="fr-FR" sz="3600" b="1" kern="1200" dirty="0">
                          <a:solidFill>
                            <a:schemeClr val="tx1"/>
                          </a:solidFill>
                          <a:effectLst/>
                          <a:latin typeface="Book Antiqua" panose="02040602050305030304" pitchFamily="18" charset="0"/>
                          <a:ea typeface="+mn-ea"/>
                          <a:cs typeface="+mn-cs"/>
                        </a:rPr>
                        <a:t>Je vous donne le pouvoir sur les esprits mauvais pour que vous les chassiez et que vous guérissiez les malades. Vous avez reçu gratuitement : donnez gratuitement.</a:t>
                      </a:r>
                    </a:p>
                  </a:txBody>
                  <a:tcPr anchor="ct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4400" b="1" dirty="0">
                          <a:latin typeface="Book Antiqua" panose="02040602050305030304" pitchFamily="18" charset="0"/>
                        </a:rPr>
                        <a:t>ها أنا أعطيكم سلطانا على الأرواح النجسة لتخرجوها وتشفوا كل مرض وكل سقم. مجانا أخذتم مجانا أعطوا.</a:t>
                      </a:r>
                      <a:endParaRPr lang="ar-AE" sz="4400" b="1" dirty="0"/>
                    </a:p>
                  </a:txBody>
                  <a:tcPr anchor="ct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ABEB4CF-7960-E925-EF25-A4C559743F6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4576276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1292846866"/>
              </p:ext>
            </p:extLst>
          </p:nvPr>
        </p:nvGraphicFramePr>
        <p:xfrm>
          <a:off x="408000" y="1935000"/>
          <a:ext cx="11376000" cy="2988000"/>
        </p:xfrm>
        <a:graphic>
          <a:graphicData uri="http://schemas.openxmlformats.org/drawingml/2006/table">
            <a:tbl>
              <a:tblPr/>
              <a:tblGrid>
                <a:gridCol w="4241899">
                  <a:extLst>
                    <a:ext uri="{9D8B030D-6E8A-4147-A177-3AD203B41FA5}">
                      <a16:colId xmlns:a16="http://schemas.microsoft.com/office/drawing/2014/main" val="20000"/>
                    </a:ext>
                  </a:extLst>
                </a:gridCol>
                <a:gridCol w="4145491">
                  <a:extLst>
                    <a:ext uri="{9D8B030D-6E8A-4147-A177-3AD203B41FA5}">
                      <a16:colId xmlns:a16="http://schemas.microsoft.com/office/drawing/2014/main" val="20001"/>
                    </a:ext>
                  </a:extLst>
                </a:gridCol>
                <a:gridCol w="2988610">
                  <a:extLst>
                    <a:ext uri="{9D8B030D-6E8A-4147-A177-3AD203B41FA5}">
                      <a16:colId xmlns:a16="http://schemas.microsoft.com/office/drawing/2014/main" val="20002"/>
                    </a:ext>
                  </a:extLst>
                </a:gridCol>
              </a:tblGrid>
              <a:tr h="450571">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Le peuple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defRPr/>
                      </a:pPr>
                      <a:r>
                        <a:rPr kumimoji="0" lang="ar-AE" sz="2400" b="1" i="0" u="none" strike="noStrike" cap="none" normalizeH="0" baseline="0" dirty="0">
                          <a:ln>
                            <a:noFill/>
                          </a:ln>
                          <a:solidFill>
                            <a:srgbClr val="C00000"/>
                          </a:solidFill>
                          <a:effectLst/>
                          <a:latin typeface="CS Avva Shenouda" panose="020B7200000000000000" pitchFamily="34" charset="0"/>
                          <a:cs typeface="Arial" charset="0"/>
                        </a:rPr>
                        <a:t>الشعب :</a:t>
                      </a:r>
                      <a:endParaRPr kumimoji="0" lang="fr-FR" sz="2400" b="1" i="0" u="none" strike="noStrike" cap="none" normalizeH="0" baseline="0" dirty="0">
                        <a:ln>
                          <a:noFill/>
                        </a:ln>
                        <a:solidFill>
                          <a:srgbClr val="C00000"/>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34733505"/>
                  </a:ext>
                </a:extLst>
              </a:tr>
              <a:tr h="2537429">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Ke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Maintenant et toujours et pour les siècles des siècles, amen.</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الآنَ وكلُّ أَوان وإلَى دَهْرِ الدُّهورِ</a:t>
                      </a:r>
                      <a:r>
                        <a:rPr kumimoji="0" lang="ar-SA" sz="4400" b="0" i="0" u="none" strike="noStrike" cap="none" normalizeH="0" baseline="0" dirty="0">
                          <a:ln>
                            <a:noFill/>
                          </a:ln>
                          <a:solidFill>
                            <a:schemeClr val="tx1"/>
                          </a:solidFill>
                          <a:effectLst/>
                          <a:latin typeface="Book Antiqua" panose="02040602050305030304" pitchFamily="18" charset="0"/>
                          <a:cs typeface="Arial" charset="0"/>
                        </a:rPr>
                        <a:t>،</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آمين</a:t>
                      </a:r>
                      <a:r>
                        <a:rPr kumimoji="0" lang="fr-FR" sz="44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57B50DB7-87B3-2377-2F09-B4F29C60669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62375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extLst>
              <p:ext uri="{D42A27DB-BD31-4B8C-83A1-F6EECF244321}">
                <p14:modId xmlns:p14="http://schemas.microsoft.com/office/powerpoint/2010/main" val="157824058"/>
              </p:ext>
            </p:extLst>
          </p:nvPr>
        </p:nvGraphicFramePr>
        <p:xfrm>
          <a:off x="0" y="268052"/>
          <a:ext cx="12192000" cy="5872480"/>
        </p:xfrm>
        <a:graphic>
          <a:graphicData uri="http://schemas.openxmlformats.org/drawingml/2006/table">
            <a:tbl>
              <a:tblPr/>
              <a:tblGrid>
                <a:gridCol w="7212563">
                  <a:extLst>
                    <a:ext uri="{9D8B030D-6E8A-4147-A177-3AD203B41FA5}">
                      <a16:colId xmlns:a16="http://schemas.microsoft.com/office/drawing/2014/main" val="20000"/>
                    </a:ext>
                  </a:extLst>
                </a:gridCol>
                <a:gridCol w="4979437">
                  <a:extLst>
                    <a:ext uri="{9D8B030D-6E8A-4147-A177-3AD203B41FA5}">
                      <a16:colId xmlns:a16="http://schemas.microsoft.com/office/drawing/2014/main" val="825773660"/>
                    </a:ext>
                  </a:extLst>
                </a:gridCol>
              </a:tblGrid>
              <a:tr h="2529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Afin que nous Te louions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avec Ton Père très bon</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le Saint Esprit,</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car Tu vins et nous sauvas. </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Aie pitié de nous.</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لكي نُسبحك</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معَ أبيكَ الصالحِ،</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والرُّوح القُدُس،</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لأنَّكَ</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أتيت</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وخلَّصتَنا. ارحَمْنا.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E;renhwc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PekIwt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n`aga;oc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Pi`Pneuma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ak`i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akcw</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7C8B45B9-26A3-FA2A-3A0A-63FA17DB0A2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164851358"/>
              </p:ext>
            </p:extLst>
          </p:nvPr>
        </p:nvGraphicFramePr>
        <p:xfrm>
          <a:off x="422987" y="1434587"/>
          <a:ext cx="11346026" cy="398882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988825">
                <a:tc>
                  <a:txBody>
                    <a:bodyPr/>
                    <a:lstStyle/>
                    <a:p>
                      <a:r>
                        <a:rPr lang="fr-FR" sz="2400" b="1" kern="1200" dirty="0">
                          <a:solidFill>
                            <a:srgbClr val="C00000"/>
                          </a:solidFill>
                          <a:effectLst/>
                          <a:latin typeface="Book Antiqua" panose="02040602050305030304" pitchFamily="18" charset="0"/>
                          <a:ea typeface="+mn-ea"/>
                          <a:cs typeface="+mn-cs"/>
                        </a:rPr>
                        <a:t>Le prêtre :</a:t>
                      </a:r>
                    </a:p>
                    <a:p>
                      <a:r>
                        <a:rPr lang="fr-FR" sz="4400" b="1" kern="1200" dirty="0">
                          <a:solidFill>
                            <a:schemeClr val="tx1"/>
                          </a:solidFill>
                          <a:effectLst/>
                          <a:latin typeface="Book Antiqua" panose="02040602050305030304" pitchFamily="18" charset="0"/>
                          <a:ea typeface="+mn-ea"/>
                          <a:cs typeface="+mn-cs"/>
                        </a:rPr>
                        <a:t>Ô sainte Vierge, la mère de Dieu, intercède pour nous pour le salut de nos âmes.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r"/>
                      <a:r>
                        <a:rPr lang="ar-AE" sz="4800" b="1" dirty="0">
                          <a:latin typeface="Book Antiqua" panose="02040602050305030304" pitchFamily="18" charset="0"/>
                        </a:rPr>
                        <a:t>أيتها القديسة العذراء والدة الإله بغير زرع تشفعي من اجل خلاص نفوسنا.</a:t>
                      </a:r>
                      <a:endParaRPr lang="ar-AE" sz="4800" b="1" dirty="0"/>
                    </a:p>
                  </a:txBody>
                  <a:tcPr anchor="ct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D0C55C9C-2A63-7318-5C82-998ED1EB7C0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4963809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0878" name="Group 62"/>
          <p:cNvGraphicFramePr>
            <a:graphicFrameLocks noGrp="1"/>
          </p:cNvGraphicFramePr>
          <p:nvPr>
            <p:ph sz="half" idx="1"/>
            <p:extLst>
              <p:ext uri="{D42A27DB-BD31-4B8C-83A1-F6EECF244321}">
                <p14:modId xmlns:p14="http://schemas.microsoft.com/office/powerpoint/2010/main" val="395884094"/>
              </p:ext>
            </p:extLst>
          </p:nvPr>
        </p:nvGraphicFramePr>
        <p:xfrm>
          <a:off x="0" y="751114"/>
          <a:ext cx="12192000" cy="5603033"/>
        </p:xfrm>
        <a:graphic>
          <a:graphicData uri="http://schemas.openxmlformats.org/drawingml/2006/table">
            <a:tbl>
              <a:tblPr/>
              <a:tblGrid>
                <a:gridCol w="6260841">
                  <a:extLst>
                    <a:ext uri="{9D8B030D-6E8A-4147-A177-3AD203B41FA5}">
                      <a16:colId xmlns:a16="http://schemas.microsoft.com/office/drawing/2014/main" val="20000"/>
                    </a:ext>
                  </a:extLst>
                </a:gridCol>
                <a:gridCol w="5931159">
                  <a:extLst>
                    <a:ext uri="{9D8B030D-6E8A-4147-A177-3AD203B41FA5}">
                      <a16:colId xmlns:a16="http://schemas.microsoft.com/office/drawing/2014/main" val="20001"/>
                    </a:ext>
                  </a:extLst>
                </a:gridCol>
              </a:tblGrid>
              <a:tr h="560303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fr-FR" sz="2800" b="1" dirty="0">
                          <a:solidFill>
                            <a:schemeClr val="tx1"/>
                          </a:solidFill>
                          <a:latin typeface="Book Antiqua" panose="02040602050305030304" pitchFamily="18" charset="0"/>
                        </a:rPr>
                        <a:t>Louons Dieu avec les Saints anges en disant : Gloire à Dieu au plus haut des cieux et paix sur la terre et joie aux hommes. Nous Te louons, nous Te bénissons, nous Te servons, nous T'adorons, nous Te confessons, nous Te glorifions, nous Te rendons grâce pour Ton immense gloire. Ô Seigneur Roi des cieux, Dieu le Père tout puissant. Seigneur Fils unique Jésus Christ avec le Saint-Esprit.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فَلْنُسبِّحْ مَعَ الملائِكةِ قائِلينَ: "المجْدُ للهِ في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الأعالِي</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وعَلَى الأرْضِ السَّلامُ، وَفي النَّاسِ المسَرَّةُ."</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نُسَبِّحُكَ. نُبارِكُكَ. نَخْدِمُكَ. نَسْجُدُ لَكَ. نَعْترِفُ لكَ. نَنْطِقُ بمَجْدِكَ. نَشْكُرُكَ مِنْ أجْل عِظَمِ مَجْدِكَ.</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أيُّها الرَّبُّ المالِكُ عَلَى السَّمواتِ، اللهُ الآبُ ضابِطُ الكُلِّ، والرَّبُّ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الإبْنُ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الواحِدُ الوَحيدُ يسوعُ المسيحُ، والرُّوحُ القُدُسُ.</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46">
            <a:extLst>
              <a:ext uri="{FF2B5EF4-FFF2-40B4-BE49-F238E27FC236}">
                <a16:creationId xmlns:a16="http://schemas.microsoft.com/office/drawing/2014/main" id="{F22CFA0B-BE69-4CB7-9F45-9AE882942E55}"/>
              </a:ext>
            </a:extLst>
          </p:cNvPr>
          <p:cNvGraphicFramePr>
            <a:graphicFrameLocks noGrp="1"/>
          </p:cNvGraphicFramePr>
          <p:nvPr>
            <p:extLst>
              <p:ext uri="{D42A27DB-BD31-4B8C-83A1-F6EECF244321}">
                <p14:modId xmlns:p14="http://schemas.microsoft.com/office/powerpoint/2010/main" val="120892923"/>
              </p:ext>
            </p:extLst>
          </p:nvPr>
        </p:nvGraphicFramePr>
        <p:xfrm>
          <a:off x="2319867" y="68580"/>
          <a:ext cx="7349067" cy="579120"/>
        </p:xfrm>
        <a:graphic>
          <a:graphicData uri="http://schemas.openxmlformats.org/drawingml/2006/table">
            <a:tbl>
              <a:tblPr/>
              <a:tblGrid>
                <a:gridCol w="7349067">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b="1" dirty="0">
                          <a:solidFill>
                            <a:schemeClr val="tx1"/>
                          </a:solidFill>
                          <a:latin typeface="Book Antiqua" panose="02040602050305030304" pitchFamily="18" charset="0"/>
                        </a:rPr>
                        <a:t>Louange des anges </a:t>
                      </a:r>
                      <a:r>
                        <a:rPr kumimoji="0" lang="en-US" altLang="zh-CN" sz="20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a:t>
                      </a:r>
                      <a:r>
                        <a:rPr kumimoji="0" lang="ar-SA" sz="2000" b="1" i="0" u="none" strike="noStrike" cap="none" normalizeH="0" baseline="0" dirty="0" err="1">
                          <a:ln>
                            <a:noFill/>
                          </a:ln>
                          <a:solidFill>
                            <a:schemeClr val="tx1"/>
                          </a:solidFill>
                          <a:effectLst/>
                          <a:latin typeface="Book Antiqua" panose="02040602050305030304" pitchFamily="18" charset="0"/>
                          <a:cs typeface="Arial" charset="0"/>
                        </a:rPr>
                        <a:t>تسبحة</a:t>
                      </a:r>
                      <a:r>
                        <a:rPr kumimoji="0" lang="ar-SA" sz="2000" b="1" i="0" u="none" strike="noStrike" cap="none" normalizeH="0" baseline="0" dirty="0">
                          <a:ln>
                            <a:noFill/>
                          </a:ln>
                          <a:solidFill>
                            <a:schemeClr val="tx1"/>
                          </a:solidFill>
                          <a:effectLst/>
                          <a:latin typeface="Book Antiqua" panose="02040602050305030304" pitchFamily="18" charset="0"/>
                          <a:cs typeface="Arial" charset="0"/>
                        </a:rPr>
                        <a:t> الملائكة </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12AAF1F-220D-413D-1E5B-4765CE16FC5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2900" name="Group 36"/>
          <p:cNvGraphicFramePr>
            <a:graphicFrameLocks noGrp="1"/>
          </p:cNvGraphicFramePr>
          <p:nvPr>
            <p:ph sz="half" idx="1"/>
            <p:extLst>
              <p:ext uri="{D42A27DB-BD31-4B8C-83A1-F6EECF244321}">
                <p14:modId xmlns:p14="http://schemas.microsoft.com/office/powerpoint/2010/main" val="712727117"/>
              </p:ext>
            </p:extLst>
          </p:nvPr>
        </p:nvGraphicFramePr>
        <p:xfrm>
          <a:off x="0" y="662473"/>
          <a:ext cx="12192000" cy="5701004"/>
        </p:xfrm>
        <a:graphic>
          <a:graphicData uri="http://schemas.openxmlformats.org/drawingml/2006/table">
            <a:tbl>
              <a:tblPr/>
              <a:tblGrid>
                <a:gridCol w="6996332">
                  <a:extLst>
                    <a:ext uri="{9D8B030D-6E8A-4147-A177-3AD203B41FA5}">
                      <a16:colId xmlns:a16="http://schemas.microsoft.com/office/drawing/2014/main" val="20000"/>
                    </a:ext>
                  </a:extLst>
                </a:gridCol>
                <a:gridCol w="5195668">
                  <a:extLst>
                    <a:ext uri="{9D8B030D-6E8A-4147-A177-3AD203B41FA5}">
                      <a16:colId xmlns:a16="http://schemas.microsoft.com/office/drawing/2014/main" val="20001"/>
                    </a:ext>
                  </a:extLst>
                </a:gridCol>
              </a:tblGrid>
              <a:tr h="57010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dirty="0">
                          <a:solidFill>
                            <a:schemeClr val="tx1"/>
                          </a:solidFill>
                          <a:latin typeface="Book Antiqua" panose="02040602050305030304" pitchFamily="18" charset="0"/>
                        </a:rPr>
                        <a:t>Seigneur Dieu, Agneau de Dieu, le Fils du Père ; Toi qui enlèves le péché du monde, aie pitié de nous ; Toi qui enlèves le péché du monde reçois nos supplications. Toi qui es assis à la droite de Ton Père, aie pitié de nous. Car Toi seul es Saint, Toi seul es le Très-Haut, Ô Seigneur Jésus Christ, avec le Saint Esprit. Gloire à Dieu le Père. Amen !</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أيُّها الرِّبُّ الإلَهُ، حَمَلُ اللهِ،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إبْنُ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الآبِ، رافِعُ خَطِيَّةِ العالَمِ،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يا حَامِلَ خطيَّةِ العالَمِ،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إقْبَلْ</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طِلَباتِنا إليْكَ. أيُّها الجالسُ عَنْ يَمينِ أبيهِ،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أنْتَ وحْدَكَ القُدُّوسُ. أنْتَ وحْدَكَ العَالِيُّ، يا رَبِّي يسوعُ المسيحُ، والرُّوحُ القُدُسُ. مَجْداً للهِ الآبِ. آمين.</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080103CF-890B-3BA7-A9A5-FED7AF48644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4941" name="Group 29"/>
          <p:cNvGraphicFramePr>
            <a:graphicFrameLocks noGrp="1"/>
          </p:cNvGraphicFramePr>
          <p:nvPr>
            <p:ph sz="half" idx="1"/>
            <p:extLst>
              <p:ext uri="{D42A27DB-BD31-4B8C-83A1-F6EECF244321}">
                <p14:modId xmlns:p14="http://schemas.microsoft.com/office/powerpoint/2010/main" val="3137897381"/>
              </p:ext>
            </p:extLst>
          </p:nvPr>
        </p:nvGraphicFramePr>
        <p:xfrm>
          <a:off x="0" y="479501"/>
          <a:ext cx="12192000" cy="6117242"/>
        </p:xfrm>
        <a:graphic>
          <a:graphicData uri="http://schemas.openxmlformats.org/drawingml/2006/table">
            <a:tbl>
              <a:tblPr/>
              <a:tblGrid>
                <a:gridCol w="7032345">
                  <a:extLst>
                    <a:ext uri="{9D8B030D-6E8A-4147-A177-3AD203B41FA5}">
                      <a16:colId xmlns:a16="http://schemas.microsoft.com/office/drawing/2014/main" val="20000"/>
                    </a:ext>
                  </a:extLst>
                </a:gridCol>
                <a:gridCol w="5159655">
                  <a:extLst>
                    <a:ext uri="{9D8B030D-6E8A-4147-A177-3AD203B41FA5}">
                      <a16:colId xmlns:a16="http://schemas.microsoft.com/office/drawing/2014/main" val="20001"/>
                    </a:ext>
                  </a:extLst>
                </a:gridCol>
              </a:tblGrid>
              <a:tr h="61172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200" b="1" dirty="0">
                          <a:solidFill>
                            <a:schemeClr val="tx1"/>
                          </a:solidFill>
                          <a:latin typeface="Book Antiqua" panose="02040602050305030304" pitchFamily="18" charset="0"/>
                        </a:rPr>
                        <a:t>Je Te bénirai tous les jours et je louerai Ton saint Nom éternellement et pour les siècles des siècles. Amen ! Dès la nuit mon esprit se hâte vers Toi ô mon Dieu car Tes commandements sont des lumières sur la terre. Je chante sur Tes chemins car Tu es devenu mon secours. De bon matin Tu écoutes ma voix. Demain Je me tiendrai devant Toi et Tu me verras.</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أُبارِكُكَ كُلَّ يَومٍ، وأُسَبِّحُ إسْمَكَ القُدّوسَ، إلَى الأبَدِ وإلَى أبَدِ الأبَدِ. آمين.</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مُنْذُ اللَّيلِ رُوحِي تُبَكِّرُ إليْكَ يا إلَهي، لأنَّ أوامِرَكَ هِيَ نورٌ عَلَى الأرْضِ.</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كُنْتُ أتْلو في طُرقِكَ، لأنَّكَ صِرْتَ </a:t>
                      </a: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لِى</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مُعيناً. باكراً يا ربُّ تَسْمعُ صَوْتِي، بالغَداةِ أقِفُ أمامَكَ وتَراني.</a:t>
                      </a:r>
                      <a:endParaRPr kumimoji="0" lang="en-CA"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FD2B80A3-5E35-1390-6FAE-4ACC69883C49}"/>
              </a:ext>
            </a:extLst>
          </p:cNvPr>
          <p:cNvSpPr/>
          <p:nvPr/>
        </p:nvSpPr>
        <p:spPr>
          <a:xfrm>
            <a:off x="4979648" y="7165768"/>
            <a:ext cx="3185627" cy="412174"/>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2000" b="1" dirty="0" err="1">
                <a:ln w="0"/>
                <a:solidFill>
                  <a:schemeClr val="tx1"/>
                </a:solidFill>
                <a:latin typeface="Book Antiqua" panose="02040602050305030304" pitchFamily="18" charset="0"/>
              </a:rPr>
              <a:t>Trisagion</a:t>
            </a:r>
            <a:r>
              <a:rPr lang="nl-NL" sz="2000" b="1" dirty="0">
                <a:ln w="0"/>
                <a:solidFill>
                  <a:schemeClr val="tx1"/>
                </a:solidFill>
                <a:latin typeface="Book Antiqua" panose="02040602050305030304" pitchFamily="18" charset="0"/>
              </a:rPr>
              <a:t> - </a:t>
            </a:r>
            <a:r>
              <a:rPr lang="ar-AE" sz="2000" b="1" dirty="0">
                <a:ln w="0"/>
                <a:solidFill>
                  <a:schemeClr val="tx1"/>
                </a:solidFill>
                <a:latin typeface="Book Antiqua" panose="02040602050305030304" pitchFamily="18" charset="0"/>
              </a:rPr>
              <a:t>الثلاثة </a:t>
            </a:r>
            <a:r>
              <a:rPr lang="ar-AE" sz="2000" b="1" dirty="0" err="1">
                <a:ln w="0"/>
                <a:solidFill>
                  <a:schemeClr val="tx1"/>
                </a:solidFill>
                <a:latin typeface="Book Antiqua" panose="02040602050305030304" pitchFamily="18" charset="0"/>
              </a:rPr>
              <a:t>التقديسات</a:t>
            </a:r>
            <a:endParaRPr lang="fr-FR" sz="2000" b="1" dirty="0">
              <a:ln w="0"/>
              <a:solidFill>
                <a:schemeClr val="tx1"/>
              </a:solidFill>
              <a:latin typeface="Book Antiqua" panose="02040602050305030304" pitchFamily="18" charset="0"/>
            </a:endParaRPr>
          </a:p>
        </p:txBody>
      </p:sp>
      <p:sp>
        <p:nvSpPr>
          <p:cNvPr id="4" name="Rectangle 3">
            <a:hlinkClick r:id="rId4" action="ppaction://hlinksldjump"/>
            <a:extLst>
              <a:ext uri="{FF2B5EF4-FFF2-40B4-BE49-F238E27FC236}">
                <a16:creationId xmlns:a16="http://schemas.microsoft.com/office/drawing/2014/main" id="{92BF26AE-DF86-999E-5597-C976C8D5A4B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98703429"/>
              </p:ext>
            </p:extLst>
          </p:nvPr>
        </p:nvGraphicFramePr>
        <p:xfrm>
          <a:off x="0" y="1191461"/>
          <a:ext cx="12192000" cy="4864608"/>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48463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`o ek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né de la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Vierge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extLst>
              <p:ext uri="{D42A27DB-BD31-4B8C-83A1-F6EECF244321}">
                <p14:modId xmlns:p14="http://schemas.microsoft.com/office/powerpoint/2010/main" val="1720393490"/>
              </p:ext>
            </p:extLst>
          </p:nvPr>
        </p:nvGraphicFramePr>
        <p:xfrm>
          <a:off x="2032000" y="535685"/>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b="1" dirty="0">
                          <a:solidFill>
                            <a:schemeClr val="tx1"/>
                          </a:solidFill>
                          <a:latin typeface="Book Antiqua" panose="02040602050305030304" pitchFamily="18" charset="0"/>
                        </a:rPr>
                        <a:t>Le Trisagion - </a:t>
                      </a:r>
                      <a:r>
                        <a:rPr kumimoji="0" lang="en-US" sz="32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a:t>
                      </a:r>
                      <a:r>
                        <a:rPr kumimoji="0" lang="en-US" sz="32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Agioc</a:t>
                      </a:r>
                      <a:r>
                        <a:rPr lang="fr-FR" sz="3200" b="1" dirty="0">
                          <a:solidFill>
                            <a:schemeClr val="tx1"/>
                          </a:solidFill>
                        </a:rPr>
                        <a:t> - </a:t>
                      </a:r>
                      <a:r>
                        <a:rPr lang="ar-EG" sz="3200" b="1" dirty="0">
                          <a:solidFill>
                            <a:schemeClr val="tx1"/>
                          </a:solidFill>
                          <a:cs typeface="Times New Roman" pitchFamily="18" charset="0"/>
                        </a:rPr>
                        <a:t>الثلاثة </a:t>
                      </a:r>
                      <a:r>
                        <a:rPr lang="ar-EG" sz="3200" b="1" dirty="0" err="1">
                          <a:solidFill>
                            <a:schemeClr val="tx1"/>
                          </a:solidFill>
                          <a:cs typeface="Times New Roman" pitchFamily="18" charset="0"/>
                        </a:rPr>
                        <a:t>التقديسات</a:t>
                      </a:r>
                      <a:endParaRPr lang="fr-FR" sz="3200" b="1" dirty="0">
                        <a:solidFill>
                          <a:schemeClr val="tx1"/>
                        </a:solidFill>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052A9ED4-453F-820F-DE56-94479BE0143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71134618"/>
      </p:ext>
    </p:extLst>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2381521753"/>
              </p:ext>
            </p:extLst>
          </p:nvPr>
        </p:nvGraphicFramePr>
        <p:xfrm>
          <a:off x="0" y="514096"/>
          <a:ext cx="12192000" cy="5504688"/>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50468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crucifié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pour nous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59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4AC5FA71-63AB-F2C2-096C-B0941051970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69206172"/>
      </p:ext>
    </p:extLst>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2089739124"/>
              </p:ext>
            </p:extLst>
          </p:nvPr>
        </p:nvGraphicFramePr>
        <p:xfrm>
          <a:off x="0" y="420624"/>
          <a:ext cx="12192000" cy="6035040"/>
        </p:xfrm>
        <a:graphic>
          <a:graphicData uri="http://schemas.openxmlformats.org/drawingml/2006/table">
            <a:tbl>
              <a:tblPr/>
              <a:tblGrid>
                <a:gridCol w="47752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ressuscité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d’entre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les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morts</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et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monté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aux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cieux</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1B9127A2-9086-EAB8-BB54-F12966F5578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71235412"/>
      </p:ext>
    </p:extLst>
  </p:cSld>
  <p:clrMapOvr>
    <a:masterClrMapping/>
  </p:clrMapOv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971988035"/>
              </p:ext>
            </p:extLst>
          </p:nvPr>
        </p:nvGraphicFramePr>
        <p:xfrm>
          <a:off x="0" y="439885"/>
          <a:ext cx="12192001" cy="6610096"/>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610096">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(=g)</a:t>
                      </a:r>
                      <a:endParaRPr kumimoji="0" lang="en-US" sz="4000" b="1" i="1"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maintenant</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toujours</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Book Antiqua" panose="02040602050305030304" pitchFamily="18" charset="0"/>
                          <a:cs typeface="Arial" charset="0"/>
                        </a:rPr>
                        <a:t>Ô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Trinité</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Sainte,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de nous. (3)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endParaRPr kumimoji="0" lang="fr-FR" sz="4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20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(٣)</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F9D10B50-077A-5343-2D98-3E2AD82C76A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70537655"/>
      </p:ext>
    </p:extLst>
  </p:cSld>
  <p:clrMapOvr>
    <a:masterClrMapping/>
  </p:clrMapOv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9050" name="Group 42"/>
          <p:cNvGraphicFramePr>
            <a:graphicFrameLocks noGrp="1"/>
          </p:cNvGraphicFramePr>
          <p:nvPr>
            <p:ph sz="half" idx="1"/>
            <p:extLst>
              <p:ext uri="{D42A27DB-BD31-4B8C-83A1-F6EECF244321}">
                <p14:modId xmlns:p14="http://schemas.microsoft.com/office/powerpoint/2010/main" val="1406776170"/>
              </p:ext>
            </p:extLst>
          </p:nvPr>
        </p:nvGraphicFramePr>
        <p:xfrm>
          <a:off x="0" y="398321"/>
          <a:ext cx="12192000" cy="6415152"/>
        </p:xfrm>
        <a:graphic>
          <a:graphicData uri="http://schemas.openxmlformats.org/drawingml/2006/table">
            <a:tbl>
              <a:tblPr/>
              <a:tblGrid>
                <a:gridCol w="7064443">
                  <a:extLst>
                    <a:ext uri="{9D8B030D-6E8A-4147-A177-3AD203B41FA5}">
                      <a16:colId xmlns:a16="http://schemas.microsoft.com/office/drawing/2014/main" val="20000"/>
                    </a:ext>
                  </a:extLst>
                </a:gridCol>
                <a:gridCol w="5127557">
                  <a:extLst>
                    <a:ext uri="{9D8B030D-6E8A-4147-A177-3AD203B41FA5}">
                      <a16:colId xmlns:a16="http://schemas.microsoft.com/office/drawing/2014/main" val="20001"/>
                    </a:ext>
                  </a:extLst>
                </a:gridCol>
              </a:tblGrid>
              <a:tr h="64151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Seigneur, pardonne-nous nos péchés. Seigneur, pardonne-nous nos iniquités. Seigneur, pardonne-nous nos erreurs. Visite Seigneur les malades de Ton peuple ; guéris-les à cause de Ton Saint Nom. A nos pères et à nos frères qui se sont endormis, accorde Seigneur le repos de leurs âmes.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خَطايانا.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آثامَنا.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زَلاَّتَنا.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إفْتَقدْ</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مَرْضَى شَعْبكَ،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إشْفِهمْ</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مِنْ أجْل إسْمكَ القُدُّوسِ. آباؤُنا وإخْوَتنا الَّذينَ رَقدوا، يا رَبُّ نَيِّحْ نُفوسَهُم.</a:t>
                      </a:r>
                      <a:endParaRPr kumimoji="0" lang="en-CA"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5">
            <a:hlinkClick r:id="rId3" action="ppaction://hlinksldjump"/>
            <a:extLst>
              <a:ext uri="{FF2B5EF4-FFF2-40B4-BE49-F238E27FC236}">
                <a16:creationId xmlns:a16="http://schemas.microsoft.com/office/drawing/2014/main" id="{E4E00087-67ED-60B2-FFC9-AC82E923637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4982" name="Group 22"/>
          <p:cNvGraphicFramePr>
            <a:graphicFrameLocks noGrp="1"/>
          </p:cNvGraphicFramePr>
          <p:nvPr>
            <p:ph sz="half" idx="1"/>
            <p:extLst>
              <p:ext uri="{D42A27DB-BD31-4B8C-83A1-F6EECF244321}">
                <p14:modId xmlns:p14="http://schemas.microsoft.com/office/powerpoint/2010/main" val="2111414275"/>
              </p:ext>
            </p:extLst>
          </p:nvPr>
        </p:nvGraphicFramePr>
        <p:xfrm>
          <a:off x="0" y="310605"/>
          <a:ext cx="12192000" cy="6062133"/>
        </p:xfrm>
        <a:graphic>
          <a:graphicData uri="http://schemas.openxmlformats.org/drawingml/2006/table">
            <a:tbl>
              <a:tblPr/>
              <a:tblGrid>
                <a:gridCol w="6959600">
                  <a:extLst>
                    <a:ext uri="{9D8B030D-6E8A-4147-A177-3AD203B41FA5}">
                      <a16:colId xmlns:a16="http://schemas.microsoft.com/office/drawing/2014/main" val="20000"/>
                    </a:ext>
                  </a:extLst>
                </a:gridCol>
                <a:gridCol w="5232400">
                  <a:extLst>
                    <a:ext uri="{9D8B030D-6E8A-4147-A177-3AD203B41FA5}">
                      <a16:colId xmlns:a16="http://schemas.microsoft.com/office/drawing/2014/main" val="20001"/>
                    </a:ext>
                  </a:extLst>
                </a:gridCol>
              </a:tblGrid>
              <a:tr h="60621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Ô Toi qui es sans péché, Seigneur aie pitié de nous.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Ô Toi qui es sans péché, Seigneur aide nous et reçois nos supplications car à Toi sont dues la gloire, la magnificence et la sanctification trinitaire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Pitié Seigneur, pitié Seigneur, Seigneur bénis-nous . Amen !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يا مَنْ هُوَ بِلا خَطيَّة،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يا مَنْ بِلا خَطيَّةِ، يا رَبُّ أَعِنَّا،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وإقْبَلْ</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طَلباتِنا إلَيْكَ. لأنَّ لَكَ المجْدَ والعِزَّةَ والتَّقْديسَ المثلَّثَ. يا ربُّ إرحَم. يا ربُّ إرحَم. يا رَبُّ بارِكْ. آمين.</a:t>
                      </a:r>
                      <a:endParaRPr kumimoji="0" lang="en-CA"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13BB4ED6-E5F5-C2F1-A771-755EFDA6D11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Psaume 50</a:t>
            </a:r>
          </a:p>
          <a:p>
            <a:pPr marL="0" indent="0" algn="just">
              <a:buNone/>
            </a:pPr>
            <a:r>
              <a:rPr lang="fr-FR" sz="2800" b="1" dirty="0"/>
              <a:t>Pitié pour moi, mon Dieu, en Ton amour, selon Ta grande miséricorde, efface mon péché, Lave moi tout entier de ma faute et purifies-moi de mon offense. Oui, je connais mon péché, ma faute est toujours devant moi contre Toi, Toi seul, j'ai péché, ce qui est mal à Tes yeux, je l'ai fait, Ainsi Tu peux parler et montrer Ta justice être juge et montrer Ta victoire. Moi je suis né dans la faute,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latin typeface="Book Antiqua" panose="02040602050305030304" pitchFamily="18" charset="0"/>
              </a:rPr>
              <a:t>المزمور الخمسون</a:t>
            </a:r>
            <a:endParaRPr lang="fr-FR" sz="3600" b="1" i="1" dirty="0">
              <a:solidFill>
                <a:srgbClr val="C00000"/>
              </a:solidFill>
              <a:latin typeface="Book Antiqua" panose="02040602050305030304" pitchFamily="18" charset="0"/>
            </a:endParaRPr>
          </a:p>
          <a:p>
            <a:pPr algn="just" rtl="1"/>
            <a:r>
              <a:rPr lang="ar-AE" sz="3600" b="1" dirty="0">
                <a:latin typeface="Book Antiqua" panose="02040602050305030304" pitchFamily="18" charset="0"/>
              </a:rPr>
              <a:t>ارحمني يا الله كعظيم رحمتك، ومثل كثرة رأفتك تمحو إثمي. اغسلني كثيرا من إثمي ومن خطيتي طهرني، لأني أنا عارف بإثمي وخطيتي أمامي في كل حين. لك وحدك أخطأت، والشر قدامك صنعت. لكي تتبرر في أقوالك. وتغلب إذا حوكمتُ. لأني </a:t>
            </a:r>
            <a:r>
              <a:rPr lang="ar-AE" sz="3600" b="1" dirty="0" err="1">
                <a:latin typeface="Book Antiqua" panose="02040602050305030304" pitchFamily="18" charset="0"/>
              </a:rPr>
              <a:t>هاأنذا</a:t>
            </a:r>
            <a:r>
              <a:rPr lang="ar-AE" sz="3600" b="1" dirty="0">
                <a:latin typeface="Book Antiqua" panose="02040602050305030304" pitchFamily="18" charset="0"/>
              </a:rPr>
              <a:t> بالإثم حبل بي، </a:t>
            </a:r>
            <a:endParaRPr lang="ar-SA" altLang="fr-FR" sz="3600" b="1" dirty="0">
              <a:solidFill>
                <a:srgbClr val="C00000"/>
              </a:solidFill>
              <a:latin typeface="Book Antiqua" panose="02040602050305030304" pitchFamily="18"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4C075EAE-ABCE-5226-5680-E6E7829AAE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3669791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2384801662"/>
              </p:ext>
            </p:extLst>
          </p:nvPr>
        </p:nvGraphicFramePr>
        <p:xfrm>
          <a:off x="2" y="488020"/>
          <a:ext cx="12191998" cy="618744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1861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1" i="0" kern="1200" dirty="0">
                          <a:solidFill>
                            <a:schemeClr val="tx1"/>
                          </a:solidFill>
                          <a:effectLst/>
                          <a:latin typeface="CS Avva Shenouda" panose="020B7200000000000000" pitchFamily="34" charset="0"/>
                          <a:ea typeface="+mn-ea"/>
                          <a:cs typeface="+mn-cs"/>
                        </a:rPr>
                        <a:t>Je </a:t>
                      </a:r>
                      <a:r>
                        <a:rPr lang="fr-FR" sz="2500" b="1" i="0" kern="1200" dirty="0" err="1">
                          <a:solidFill>
                            <a:schemeClr val="tx1"/>
                          </a:solidFill>
                          <a:effectLst/>
                          <a:latin typeface="CS Avva Shenouda" panose="020B7200000000000000" pitchFamily="34" charset="0"/>
                          <a:ea typeface="+mn-ea"/>
                          <a:cs typeface="+mn-cs"/>
                        </a:rPr>
                        <a:t>Peniwt</a:t>
                      </a:r>
                      <a:r>
                        <a:rPr lang="fr-FR" sz="2500" b="1" i="0" kern="1200" dirty="0">
                          <a:solidFill>
                            <a:schemeClr val="tx1"/>
                          </a:solidFill>
                          <a:effectLst/>
                          <a:latin typeface="CS Avva Shenouda" panose="020B7200000000000000" pitchFamily="34" charset="0"/>
                          <a:ea typeface="+mn-ea"/>
                          <a:cs typeface="+mn-cs"/>
                        </a:rPr>
                        <a:t> et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nivyou`i</a:t>
                      </a:r>
                      <a:r>
                        <a:rPr lang="fr-FR" sz="2500" b="1" i="0" kern="1200" dirty="0">
                          <a:solidFill>
                            <a:schemeClr val="tx1"/>
                          </a:solidFill>
                          <a:effectLst/>
                          <a:latin typeface="CS Avva Shenouda" panose="020B7200000000000000" pitchFamily="34" charset="0"/>
                          <a:ea typeface="+mn-ea"/>
                          <a:cs typeface="+mn-cs"/>
                        </a:rPr>
                        <a:t> @ </a:t>
                      </a:r>
                      <a:r>
                        <a:rPr lang="fr-FR" sz="2500" b="1" i="0" kern="1200" dirty="0" err="1">
                          <a:solidFill>
                            <a:schemeClr val="tx1"/>
                          </a:solidFill>
                          <a:effectLst/>
                          <a:latin typeface="CS Avva Shenouda" panose="020B7200000000000000" pitchFamily="34" charset="0"/>
                          <a:ea typeface="+mn-ea"/>
                          <a:cs typeface="+mn-cs"/>
                        </a:rPr>
                        <a:t>mareftoubo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PekRan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Marec`i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tekmetouro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Peteh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nak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marefswpi</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tve</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hijen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pikahi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Penwik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a:t>
                      </a:r>
                      <a:r>
                        <a:rPr lang="fr-FR" sz="2500" b="1" i="0" kern="1200" dirty="0">
                          <a:solidFill>
                            <a:schemeClr val="tx1"/>
                          </a:solidFill>
                          <a:effectLst/>
                          <a:latin typeface="CS Avva Shenouda" panose="020B7200000000000000" pitchFamily="34" charset="0"/>
                          <a:ea typeface="+mn-ea"/>
                          <a:cs typeface="+mn-cs"/>
                        </a:rPr>
                        <a:t> rac] </a:t>
                      </a:r>
                      <a:r>
                        <a:rPr lang="fr-FR" sz="2500" b="1" i="0" kern="1200" dirty="0" err="1">
                          <a:solidFill>
                            <a:schemeClr val="tx1"/>
                          </a:solidFill>
                          <a:effectLst/>
                          <a:latin typeface="CS Avva Shenouda" panose="020B7200000000000000" pitchFamily="34" charset="0"/>
                          <a:ea typeface="+mn-ea"/>
                          <a:cs typeface="+mn-cs"/>
                        </a:rPr>
                        <a:t>myif</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mvoou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 </a:t>
                      </a:r>
                      <a:r>
                        <a:rPr lang="fr-FR" sz="2500" b="1" i="0" kern="1200" dirty="0" err="1">
                          <a:solidFill>
                            <a:schemeClr val="tx1"/>
                          </a:solidFill>
                          <a:effectLst/>
                          <a:latin typeface="CS Avva Shenouda" panose="020B7200000000000000" pitchFamily="34" charset="0"/>
                          <a:ea typeface="+mn-ea"/>
                          <a:cs typeface="+mn-cs"/>
                        </a:rPr>
                        <a:t>nyet`eron</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hwn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nten</a:t>
                      </a:r>
                      <a:r>
                        <a:rPr lang="fr-FR" sz="2500" b="1" i="0" kern="1200" dirty="0">
                          <a:solidFill>
                            <a:schemeClr val="tx1"/>
                          </a:solidFill>
                          <a:effectLst/>
                          <a:latin typeface="CS Avva Shenouda" panose="020B7200000000000000" pitchFamily="34" charset="0"/>
                          <a:ea typeface="+mn-ea"/>
                          <a:cs typeface="+mn-cs"/>
                        </a:rPr>
                        <a:t>,`w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nny`ete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erwou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mperenten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eqoun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epiracmoc</a:t>
                      </a:r>
                      <a:r>
                        <a:rPr lang="fr-FR" sz="2500" b="1" i="0" kern="1200" dirty="0">
                          <a:solidFill>
                            <a:schemeClr val="tx1"/>
                          </a:solidFill>
                          <a:effectLst/>
                          <a:latin typeface="CS Avva Shenouda" panose="020B7200000000000000" pitchFamily="34" charset="0"/>
                          <a:ea typeface="+mn-ea"/>
                          <a:cs typeface="+mn-cs"/>
                        </a:rPr>
                        <a:t> @ alla </a:t>
                      </a:r>
                      <a:r>
                        <a:rPr lang="fr-FR" sz="2500" b="1" i="0" kern="1200" dirty="0" err="1">
                          <a:solidFill>
                            <a:schemeClr val="tx1"/>
                          </a:solidFill>
                          <a:effectLst/>
                          <a:latin typeface="CS Avva Shenouda" panose="020B7200000000000000" pitchFamily="34" charset="0"/>
                          <a:ea typeface="+mn-ea"/>
                          <a:cs typeface="+mn-cs"/>
                        </a:rPr>
                        <a:t>nahmen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ha </a:t>
                      </a:r>
                      <a:r>
                        <a:rPr lang="fr-FR" sz="2500" b="1" i="0" kern="1200" dirty="0" err="1">
                          <a:solidFill>
                            <a:schemeClr val="tx1"/>
                          </a:solidFill>
                          <a:effectLst/>
                          <a:latin typeface="CS Avva Shenouda" panose="020B7200000000000000" pitchFamily="34" charset="0"/>
                          <a:ea typeface="+mn-ea"/>
                          <a:cs typeface="+mn-cs"/>
                        </a:rPr>
                        <a:t>pipethwou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P=,=c I=y=c Pen% @ je ;</a:t>
                      </a:r>
                      <a:r>
                        <a:rPr lang="fr-FR" sz="2500" b="1" i="0" kern="1200" dirty="0" err="1">
                          <a:solidFill>
                            <a:schemeClr val="tx1"/>
                          </a:solidFill>
                          <a:effectLst/>
                          <a:latin typeface="CS Avva Shenouda" panose="020B7200000000000000" pitchFamily="34" charset="0"/>
                          <a:ea typeface="+mn-ea"/>
                          <a:cs typeface="+mn-cs"/>
                        </a:rPr>
                        <a:t>wk</a:t>
                      </a:r>
                      <a:r>
                        <a:rPr lang="fr-FR" sz="2500" b="1" i="0" kern="1200" dirty="0">
                          <a:solidFill>
                            <a:schemeClr val="tx1"/>
                          </a:solidFill>
                          <a:effectLst/>
                          <a:latin typeface="CS Avva Shenouda" panose="020B7200000000000000" pitchFamily="34" charset="0"/>
                          <a:ea typeface="+mn-ea"/>
                          <a:cs typeface="+mn-cs"/>
                        </a:rPr>
                        <a:t> te ]</a:t>
                      </a:r>
                      <a:r>
                        <a:rPr lang="fr-FR" sz="2500" b="1" i="0" kern="1200" dirty="0" err="1">
                          <a:solidFill>
                            <a:schemeClr val="tx1"/>
                          </a:solidFill>
                          <a:effectLst/>
                          <a:latin typeface="CS Avva Shenouda" panose="020B7200000000000000" pitchFamily="34" charset="0"/>
                          <a:ea typeface="+mn-ea"/>
                          <a:cs typeface="+mn-cs"/>
                        </a:rPr>
                        <a:t>metouro</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jom</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pi`wou</a:t>
                      </a:r>
                      <a:r>
                        <a:rPr lang="fr-FR" sz="2500" b="1" i="0" kern="1200" dirty="0">
                          <a:solidFill>
                            <a:schemeClr val="tx1"/>
                          </a:solidFill>
                          <a:effectLst/>
                          <a:latin typeface="CS Avva Shenouda" panose="020B7200000000000000" pitchFamily="34" charset="0"/>
                          <a:ea typeface="+mn-ea"/>
                          <a:cs typeface="+mn-cs"/>
                        </a:rPr>
                        <a:t> sa `</a:t>
                      </a:r>
                      <a:r>
                        <a:rPr lang="fr-FR" sz="2500" b="1" i="0" kern="1200" dirty="0" err="1">
                          <a:solidFill>
                            <a:schemeClr val="tx1"/>
                          </a:solidFill>
                          <a:effectLst/>
                          <a:latin typeface="CS Avva Shenouda" panose="020B7200000000000000" pitchFamily="34" charset="0"/>
                          <a:ea typeface="+mn-ea"/>
                          <a:cs typeface="+mn-cs"/>
                        </a:rPr>
                        <a:t>eneh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Amyn</a:t>
                      </a:r>
                      <a:r>
                        <a:rPr lang="fr-FR" sz="2500" b="1" i="0" kern="1200" dirty="0">
                          <a:solidFill>
                            <a:schemeClr val="tx1"/>
                          </a:solidFill>
                          <a:effectLst/>
                          <a:latin typeface="CS Avva Shenouda" panose="020B7200000000000000" pitchFamily="34" charset="0"/>
                          <a:ea typeface="+mn-ea"/>
                          <a:cs typeface="+mn-cs"/>
                        </a:rPr>
                        <a:t>.</a:t>
                      </a:r>
                      <a:endParaRPr kumimoji="0" lang="en-US" sz="25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0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800" b="1" i="0" u="none" strike="noStrike" cap="none" normalizeH="0" baseline="0" dirty="0" err="1">
                          <a:ln>
                            <a:noFill/>
                          </a:ln>
                          <a:solidFill>
                            <a:schemeClr val="tx1"/>
                          </a:solidFill>
                          <a:effectLst/>
                          <a:latin typeface="Book Antiqua" panose="02040602050305030304" pitchFamily="18" charset="0"/>
                          <a:cs typeface="Arial" charset="0"/>
                        </a:rPr>
                        <a:t>إلىنا</a:t>
                      </a: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 ولا تدخلنا في تجربة، لكن نجنا من الشرير، بالمسيح يسوع ربنا، لأن لك الملك والقوة والمجد الى الأبد آمين</a:t>
                      </a:r>
                      <a:r>
                        <a:rPr kumimoji="0" lang="ar-EG" altLang="zh-CN"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3B24F2A9-AC49-F5C5-6C78-E1DB11015B3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13042524"/>
      </p:ext>
    </p:extLst>
  </p:cSld>
  <p:clrMapOvr>
    <a:masterClrMapping/>
  </p:clrMapOv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3226002466"/>
              </p:ext>
            </p:extLst>
          </p:nvPr>
        </p:nvGraphicFramePr>
        <p:xfrm>
          <a:off x="0" y="670560"/>
          <a:ext cx="12192000" cy="6187440"/>
        </p:xfrm>
        <a:graphic>
          <a:graphicData uri="http://schemas.openxmlformats.org/drawingml/2006/table">
            <a:tbl>
              <a:tblPr/>
              <a:tblGrid>
                <a:gridCol w="7585940">
                  <a:extLst>
                    <a:ext uri="{9D8B030D-6E8A-4147-A177-3AD203B41FA5}">
                      <a16:colId xmlns:a16="http://schemas.microsoft.com/office/drawing/2014/main" val="20000"/>
                    </a:ext>
                  </a:extLst>
                </a:gridCol>
                <a:gridCol w="4606060">
                  <a:extLst>
                    <a:ext uri="{9D8B030D-6E8A-4147-A177-3AD203B41FA5}">
                      <a16:colId xmlns:a16="http://schemas.microsoft.com/office/drawing/2014/main" val="20001"/>
                    </a:ext>
                  </a:extLst>
                </a:gridCol>
              </a:tblGrid>
              <a:tr h="61874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Nous t’exaltons ô Mère de la vraie Lumière, et nous te glorifions ô sainte Mère de Dieu, car tu as enfanté pour nous le Sauveur du monde. Il est venu et a sauvé nos âmes. Gloire à Toi ô notre Seigneur et notre Roi, le Christ : fierté des apôtres, couronne des martyrs, allégresse des justes, affermissement des Eglises et rémission des péchés. Nous proclamons la Trinité sainte : Une seule Divinité; nous l’adorons et nous la glorifions. Pitié Seigneur, Pitié Seigneur, Seigneur bénis-nous. Amen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28575"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نعظمك يا أم النور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الحقيقي</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ونمجدك أيتها العذراء القديسة، والدة الإله، لأنك ولدت لنا مخلص العالم، أتى وخلص نفوسنا. المجد لكَ يا سيدنا وملكنا المسيح، فخر الرُّسل، إكليل الشهداء تهليل الصديقين، ثبات الكنائس، غفران الخطايا. نبشر بالثالوث القدوس، لاهوت واحد، نسجد له ونمجده. يا رب ارحم.</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يا رب ارحم. يا رب بارك. أمين.</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28575"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A6E1B9C6-E8FD-4596-A170-6F10955E8987}"/>
              </a:ext>
            </a:extLst>
          </p:cNvPr>
          <p:cNvGraphicFramePr>
            <a:graphicFrameLocks noGrp="1"/>
          </p:cNvGraphicFramePr>
          <p:nvPr>
            <p:extLst>
              <p:ext uri="{D42A27DB-BD31-4B8C-83A1-F6EECF244321}">
                <p14:modId xmlns:p14="http://schemas.microsoft.com/office/powerpoint/2010/main" val="4271015384"/>
              </p:ext>
            </p:extLst>
          </p:nvPr>
        </p:nvGraphicFramePr>
        <p:xfrm>
          <a:off x="2032000" y="3810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270316786"/>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Book Antiqua" panose="02040602050305030304" pitchFamily="18" charset="0"/>
                          <a:cs typeface="Arial" charset="0"/>
                        </a:rPr>
                        <a:t>Introduction au Credo - </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بدء قانون الإيمان</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857874"/>
                  </a:ext>
                </a:extLst>
              </a:tr>
            </a:tbl>
          </a:graphicData>
        </a:graphic>
      </p:graphicFrame>
      <p:sp>
        <p:nvSpPr>
          <p:cNvPr id="4" name="Rectangle 3">
            <a:hlinkClick r:id="rId2" action="ppaction://hlinksldjump"/>
            <a:extLst>
              <a:ext uri="{FF2B5EF4-FFF2-40B4-BE49-F238E27FC236}">
                <a16:creationId xmlns:a16="http://schemas.microsoft.com/office/drawing/2014/main" id="{B5395958-6F56-8F80-5A22-91B008000E3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359417887"/>
              </p:ext>
            </p:extLst>
          </p:nvPr>
        </p:nvGraphicFramePr>
        <p:xfrm>
          <a:off x="0" y="873252"/>
          <a:ext cx="12192000" cy="5553456"/>
        </p:xfrm>
        <a:graphic>
          <a:graphicData uri="http://schemas.openxmlformats.org/drawingml/2006/table">
            <a:tbl>
              <a:tblPr/>
              <a:tblGrid>
                <a:gridCol w="7439187">
                  <a:extLst>
                    <a:ext uri="{9D8B030D-6E8A-4147-A177-3AD203B41FA5}">
                      <a16:colId xmlns:a16="http://schemas.microsoft.com/office/drawing/2014/main" val="20000"/>
                    </a:ext>
                  </a:extLst>
                </a:gridCol>
                <a:gridCol w="4752813">
                  <a:extLst>
                    <a:ext uri="{9D8B030D-6E8A-4147-A177-3AD203B41FA5}">
                      <a16:colId xmlns:a16="http://schemas.microsoft.com/office/drawing/2014/main" val="20001"/>
                    </a:ext>
                  </a:extLst>
                </a:gridCol>
              </a:tblGrid>
              <a:tr h="55534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En vérité je crois en Un seul Dieu, le Père Tout Puissant Créateur du ciel et de la terre,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Je crois en Un seul Seigneur Jésus Christ le Fils unique de Dieu né du Père avant tous les siècles.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بالحقيقة نؤمن بإله واحد،</a:t>
                      </a:r>
                      <a:r>
                        <a:rPr kumimoji="0" lang="en-C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الله الآب ضابط الكل،</a:t>
                      </a:r>
                      <a:r>
                        <a:rPr kumimoji="0" lang="en-C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خالق السَّماء والأرض،</a:t>
                      </a:r>
                      <a:r>
                        <a:rPr kumimoji="0" lang="en-C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ما يُرَى وما لا يُرَى. نؤمن بربٍ واحد، يسوع المسيح، ابن الله الوحيد، المولود من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قبل كل الدهور</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744CC5FC-8955-43AF-BCCC-E51E53F8B01C}"/>
              </a:ext>
            </a:extLst>
          </p:cNvPr>
          <p:cNvGraphicFramePr>
            <a:graphicFrameLocks noGrp="1"/>
          </p:cNvGraphicFramePr>
          <p:nvPr>
            <p:extLst>
              <p:ext uri="{D42A27DB-BD31-4B8C-83A1-F6EECF244321}">
                <p14:modId xmlns:p14="http://schemas.microsoft.com/office/powerpoint/2010/main" val="1042324913"/>
              </p:ext>
            </p:extLst>
          </p:nvPr>
        </p:nvGraphicFramePr>
        <p:xfrm>
          <a:off x="2032000" y="15240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Book Antiqua" panose="02040602050305030304" pitchFamily="18" charset="0"/>
                          <a:cs typeface="Arial" charset="0"/>
                        </a:rPr>
                        <a:t>Le Credo - </a:t>
                      </a:r>
                      <a:r>
                        <a:rPr lang="ar-EG" sz="2800" b="1" dirty="0">
                          <a:solidFill>
                            <a:schemeClr val="tx1"/>
                          </a:solidFill>
                        </a:rPr>
                        <a:t>قانون الايمان</a:t>
                      </a:r>
                      <a:endParaRPr lang="en-US" sz="2800" b="1" dirty="0">
                        <a:solidFill>
                          <a:schemeClr val="tx1"/>
                        </a:solidFill>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
        <p:nvSpPr>
          <p:cNvPr id="3" name="Rectangle 2">
            <a:hlinkClick r:id="rId2" action="ppaction://hlinksldjump"/>
            <a:extLst>
              <a:ext uri="{FF2B5EF4-FFF2-40B4-BE49-F238E27FC236}">
                <a16:creationId xmlns:a16="http://schemas.microsoft.com/office/drawing/2014/main" id="{22324207-8820-79EF-C81D-0205D02C41C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4283422372"/>
              </p:ext>
            </p:extLst>
          </p:nvPr>
        </p:nvGraphicFramePr>
        <p:xfrm>
          <a:off x="0" y="228600"/>
          <a:ext cx="12192000" cy="6281928"/>
        </p:xfrm>
        <a:graphic>
          <a:graphicData uri="http://schemas.openxmlformats.org/drawingml/2006/table">
            <a:tbl>
              <a:tblPr/>
              <a:tblGrid>
                <a:gridCol w="6590271">
                  <a:extLst>
                    <a:ext uri="{9D8B030D-6E8A-4147-A177-3AD203B41FA5}">
                      <a16:colId xmlns:a16="http://schemas.microsoft.com/office/drawing/2014/main" val="20000"/>
                    </a:ext>
                  </a:extLst>
                </a:gridCol>
                <a:gridCol w="5601729">
                  <a:extLst>
                    <a:ext uri="{9D8B030D-6E8A-4147-A177-3AD203B41FA5}">
                      <a16:colId xmlns:a16="http://schemas.microsoft.com/office/drawing/2014/main" val="20001"/>
                    </a:ext>
                  </a:extLst>
                </a:gridCol>
              </a:tblGrid>
              <a:tr h="623417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Lumière née de la Lumière, Vrai Dieu né du Vrai Dieu, engendré, non pas créé,</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fr-CA" sz="3700" b="1" i="0" u="none" strike="noStrike" cap="none" normalizeH="0" baseline="0" dirty="0">
                          <a:ln>
                            <a:noFill/>
                          </a:ln>
                          <a:solidFill>
                            <a:schemeClr val="tx1"/>
                          </a:solidFill>
                          <a:effectLst/>
                          <a:latin typeface="Book Antiqua" panose="02040602050305030304" pitchFamily="18" charset="0"/>
                          <a:cs typeface="Arial" charset="0"/>
                        </a:rPr>
                        <a:t>consubstantiel au Père, Par qui tout a été fait, qui pour nous, les hommes, et pour notre salut, est descendu du ciel . Par l’Esprit Saint il a pris chair de la Vierge Marie et s’est fait homme .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نور من نور، إله حق من إله حق، مولود غير مخلوق،</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err="1">
                          <a:ln>
                            <a:noFill/>
                          </a:ln>
                          <a:solidFill>
                            <a:schemeClr val="tx1"/>
                          </a:solidFill>
                          <a:effectLst/>
                          <a:latin typeface="Book Antiqua" panose="02040602050305030304" pitchFamily="18" charset="0"/>
                          <a:cs typeface="Arial" charset="0"/>
                        </a:rPr>
                        <a:t>مساوى</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ل</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لآب في الجوهر، الذي به كان كل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شىء</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هذا الذي من أجلنا نحنُ البشر، ومن أجل خلاصنا، نَزَلَ من السَّماء، وتجسدَ من الروح القدس ومن مريم العذراء. وتأنس</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B61E05FF-8D00-3E6E-23E7-C1442BDBC72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1184424806"/>
              </p:ext>
            </p:extLst>
          </p:nvPr>
        </p:nvGraphicFramePr>
        <p:xfrm>
          <a:off x="0" y="641183"/>
          <a:ext cx="12192000" cy="5575633"/>
        </p:xfrm>
        <a:graphic>
          <a:graphicData uri="http://schemas.openxmlformats.org/drawingml/2006/table">
            <a:tbl>
              <a:tblPr/>
              <a:tblGrid>
                <a:gridCol w="7203233">
                  <a:extLst>
                    <a:ext uri="{9D8B030D-6E8A-4147-A177-3AD203B41FA5}">
                      <a16:colId xmlns:a16="http://schemas.microsoft.com/office/drawing/2014/main" val="20000"/>
                    </a:ext>
                  </a:extLst>
                </a:gridCol>
                <a:gridCol w="4988767">
                  <a:extLst>
                    <a:ext uri="{9D8B030D-6E8A-4147-A177-3AD203B41FA5}">
                      <a16:colId xmlns:a16="http://schemas.microsoft.com/office/drawing/2014/main" val="20001"/>
                    </a:ext>
                  </a:extLst>
                </a:gridCol>
              </a:tblGrid>
              <a:tr h="557563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Il a été crucifié pour nous sous Ponce Pilate, a souffert et a été enseveli. Il est ressuscité des morts le troisième jour conformément aux écritures. Il est monté au ciel et s’est assis à la droite du Père d’où Il reviendra dans Sa gloire pour juger les vivants et les morts et son règne n’aura pas de fin. Je crois en l’Esprit Saint qui est Seigneur et qui donne la vie; il procède du Père.</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ts val="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وصُلِبَ عنا على عهد بيلاطس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البنطى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تألمَ وقبرَ وقامَ من الأموات في اليوم الثالث، كما في الكتب. وصَعِدَ إلى السَّمَوات،</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وجَلسَ عن يمين أبيه. وأيضاً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يأتى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في مجدهِ ليَدينَ الأحياءَ والأموات، الذي ليس لملكِهِ انقضاء.</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نعم نؤمن بالروح القدس، الرب المحيى</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AA709E8F-36E2-9284-0886-50B823F56AF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950211408"/>
              </p:ext>
            </p:extLst>
          </p:nvPr>
        </p:nvGraphicFramePr>
        <p:xfrm>
          <a:off x="0" y="670620"/>
          <a:ext cx="12192000" cy="5403914"/>
        </p:xfrm>
        <a:graphic>
          <a:graphicData uri="http://schemas.openxmlformats.org/drawingml/2006/table">
            <a:tbl>
              <a:tblPr/>
              <a:tblGrid>
                <a:gridCol w="7025899">
                  <a:extLst>
                    <a:ext uri="{9D8B030D-6E8A-4147-A177-3AD203B41FA5}">
                      <a16:colId xmlns:a16="http://schemas.microsoft.com/office/drawing/2014/main" val="20000"/>
                    </a:ext>
                  </a:extLst>
                </a:gridCol>
                <a:gridCol w="5166101">
                  <a:extLst>
                    <a:ext uri="{9D8B030D-6E8A-4147-A177-3AD203B41FA5}">
                      <a16:colId xmlns:a16="http://schemas.microsoft.com/office/drawing/2014/main" val="20001"/>
                    </a:ext>
                  </a:extLst>
                </a:gridCol>
              </a:tblGrid>
              <a:tr h="52916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Avec le Père et le Fils, Il reçoit même adoration et même gloire. Il a parlé par les prophètes. Je crois en l’Église, Une, Sainte, Universelle et Apostolique. Je reconnais un seul baptême pour le pardon des péchés.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المنبثق من الآب</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نسجدُ لهُ ونمجّدَهُ مع الآب والابن، الناطق في الأنبياء. وبكنيسة واحدة مُقدسة جامعة رسولية. ونعترف بمعمودية واحدة لمغفرة الخطايا.</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ونعترف بمعمودية واحدة لمغفرة الخطايا.</a:t>
                      </a:r>
                      <a:endParaRPr kumimoji="0" lang="ar-EG"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BADF4E62-5FF9-79A4-D947-1197ACA1931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2"/>
          <p:cNvSpPr txBox="1">
            <a:spLocks noChangeArrowheads="1"/>
          </p:cNvSpPr>
          <p:nvPr/>
        </p:nvSpPr>
        <p:spPr bwMode="auto">
          <a:xfrm>
            <a:off x="4449234" y="498475"/>
            <a:ext cx="184731" cy="584775"/>
          </a:xfrm>
          <a:prstGeom prst="rect">
            <a:avLst/>
          </a:prstGeom>
          <a:noFill/>
          <a:ln w="9525">
            <a:noFill/>
            <a:miter lim="800000"/>
            <a:headEnd/>
            <a:tailEnd/>
          </a:ln>
        </p:spPr>
        <p:txBody>
          <a:bodyPr wrap="none">
            <a:spAutoFit/>
          </a:bodyPr>
          <a:lstStyle/>
          <a:p>
            <a:pPr defTabSz="1219170" fontAlgn="base">
              <a:spcBef>
                <a:spcPct val="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2" name="Tableau 1">
            <a:extLst>
              <a:ext uri="{FF2B5EF4-FFF2-40B4-BE49-F238E27FC236}">
                <a16:creationId xmlns:a16="http://schemas.microsoft.com/office/drawing/2014/main" id="{4BEBCAAA-1469-4B15-8527-F59057C9B0E9}"/>
              </a:ext>
            </a:extLst>
          </p:cNvPr>
          <p:cNvGraphicFramePr>
            <a:graphicFrameLocks noGrp="1"/>
          </p:cNvGraphicFramePr>
          <p:nvPr>
            <p:extLst>
              <p:ext uri="{D42A27DB-BD31-4B8C-83A1-F6EECF244321}">
                <p14:modId xmlns:p14="http://schemas.microsoft.com/office/powerpoint/2010/main" val="193448760"/>
              </p:ext>
            </p:extLst>
          </p:nvPr>
        </p:nvGraphicFramePr>
        <p:xfrm>
          <a:off x="0" y="1083250"/>
          <a:ext cx="12192000" cy="4358640"/>
        </p:xfrm>
        <a:graphic>
          <a:graphicData uri="http://schemas.openxmlformats.org/drawingml/2006/table">
            <a:tbl>
              <a:tblPr firstRow="1" bandRow="1">
                <a:tableStyleId>{2D5ABB26-0587-4C30-8999-92F81FD0307C}</a:tableStyleId>
              </a:tblPr>
              <a:tblGrid>
                <a:gridCol w="4245583">
                  <a:extLst>
                    <a:ext uri="{9D8B030D-6E8A-4147-A177-3AD203B41FA5}">
                      <a16:colId xmlns:a16="http://schemas.microsoft.com/office/drawing/2014/main" val="2360606498"/>
                    </a:ext>
                  </a:extLst>
                </a:gridCol>
                <a:gridCol w="4124528">
                  <a:extLst>
                    <a:ext uri="{9D8B030D-6E8A-4147-A177-3AD203B41FA5}">
                      <a16:colId xmlns:a16="http://schemas.microsoft.com/office/drawing/2014/main" val="1032622066"/>
                    </a:ext>
                  </a:extLst>
                </a:gridCol>
                <a:gridCol w="3821889">
                  <a:extLst>
                    <a:ext uri="{9D8B030D-6E8A-4147-A177-3AD203B41FA5}">
                      <a16:colId xmlns:a16="http://schemas.microsoft.com/office/drawing/2014/main" val="344974525"/>
                    </a:ext>
                  </a:extLst>
                </a:gridCol>
              </a:tblGrid>
              <a:tr h="41197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Tenjoust</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ebol</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qa`thy</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`n]`</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anactacic</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nte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nirefmwout</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nem</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piwnq</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nte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pi`e`wn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e;nyou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Amyn</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4300" b="1" i="0" u="none" strike="noStrike" cap="none" normalizeH="0" baseline="0" dirty="0">
                          <a:ln>
                            <a:noFill/>
                          </a:ln>
                          <a:solidFill>
                            <a:schemeClr val="tx1"/>
                          </a:solidFill>
                          <a:effectLst/>
                          <a:latin typeface="Book Antiqua" panose="02040602050305030304" pitchFamily="18" charset="0"/>
                          <a:cs typeface="Arial" charset="0"/>
                        </a:rPr>
                        <a:t>J’attends la Résurrection des morts et la vie du monde à venir. Amen.</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وننتظر قيامَةَ الأموات وحياة الدهر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الآتى</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آمين.</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tc>
                <a:extLst>
                  <a:ext uri="{0D108BD9-81ED-4DB2-BD59-A6C34878D82A}">
                    <a16:rowId xmlns:a16="http://schemas.microsoft.com/office/drawing/2014/main" val="2879642712"/>
                  </a:ext>
                </a:extLst>
              </a:tr>
            </a:tbl>
          </a:graphicData>
        </a:graphic>
      </p:graphicFrame>
      <p:sp>
        <p:nvSpPr>
          <p:cNvPr id="4" name="Rectangle 3">
            <a:hlinkClick r:id="rId2" action="ppaction://hlinksldjump"/>
            <a:extLst>
              <a:ext uri="{FF2B5EF4-FFF2-40B4-BE49-F238E27FC236}">
                <a16:creationId xmlns:a16="http://schemas.microsoft.com/office/drawing/2014/main" id="{268E40CF-EFAB-5066-1517-CB1C430E5B7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6011" name="Group 75"/>
          <p:cNvGraphicFramePr>
            <a:graphicFrameLocks noGrp="1"/>
          </p:cNvGraphicFramePr>
          <p:nvPr>
            <p:extLst>
              <p:ext uri="{D42A27DB-BD31-4B8C-83A1-F6EECF244321}">
                <p14:modId xmlns:p14="http://schemas.microsoft.com/office/powerpoint/2010/main" val="1326025757"/>
              </p:ext>
            </p:extLst>
          </p:nvPr>
        </p:nvGraphicFramePr>
        <p:xfrm>
          <a:off x="101600" y="824992"/>
          <a:ext cx="11887200" cy="5632196"/>
        </p:xfrm>
        <a:graphic>
          <a:graphicData uri="http://schemas.openxmlformats.org/drawingml/2006/table">
            <a:tbl>
              <a:tblPr/>
              <a:tblGrid>
                <a:gridCol w="5787189">
                  <a:extLst>
                    <a:ext uri="{9D8B030D-6E8A-4147-A177-3AD203B41FA5}">
                      <a16:colId xmlns:a16="http://schemas.microsoft.com/office/drawing/2014/main" val="20000"/>
                    </a:ext>
                  </a:extLst>
                </a:gridCol>
                <a:gridCol w="6100011">
                  <a:extLst>
                    <a:ext uri="{9D8B030D-6E8A-4147-A177-3AD203B41FA5}">
                      <a16:colId xmlns:a16="http://schemas.microsoft.com/office/drawing/2014/main" val="20001"/>
                    </a:ext>
                  </a:extLst>
                </a:gridCol>
              </a:tblGrid>
              <a:tr h="3640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Pitié Seigneur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(41 fois)</a:t>
                      </a:r>
                      <a:endParaRPr kumimoji="0" lang="fr-CA" sz="24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13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Aie pitié</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ô Dieu</a:t>
                      </a:r>
                      <a:endParaRPr kumimoji="0" lang="ar-EG" sz="3200" b="1" i="0" u="none" strike="noStrike" cap="none" normalizeH="0" baseline="0" dirty="0">
                        <a:ln>
                          <a:noFill/>
                        </a:ln>
                        <a:solidFill>
                          <a:schemeClr val="tx1"/>
                        </a:solidFill>
                        <a:effectLst/>
                        <a:latin typeface="Book Antiqua" panose="02040602050305030304" pitchFamily="18" charset="0"/>
                        <a:cs typeface="Arial" charset="0"/>
                      </a:endParaRPr>
                    </a:p>
                    <a:p>
                      <a:pPr marL="1828800" marR="0" lvl="4" indent="0" algn="l" defTabSz="914400" rtl="0" eaLnBrk="1" fontAlgn="base" latinLnBrk="0" hangingPunct="1">
                        <a:lnSpc>
                          <a:spcPct val="100000"/>
                        </a:lnSpc>
                        <a:spcBef>
                          <a:spcPct val="20000"/>
                        </a:spcBef>
                        <a:spcAft>
                          <a:spcPct val="0"/>
                        </a:spcAft>
                        <a:buClrTx/>
                        <a:buSzTx/>
                        <a:buFontTx/>
                        <a:buNone/>
                        <a:tabLst/>
                      </a:pPr>
                      <a:endParaRPr kumimoji="0" lang="fr-CA" sz="19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Écoute et aie 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de nous</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Book Antiqua" panose="02040602050305030304" pitchFamily="18" charset="0"/>
                          <a:cs typeface="+mn-cs"/>
                        </a:rPr>
                        <a:t>يا ربُ إرحم</a:t>
                      </a:r>
                      <a:endParaRPr kumimoji="0" lang="fr-FR" sz="4300" b="1" i="0" u="none" strike="noStrike" cap="none" normalizeH="0" baseline="0" dirty="0">
                        <a:ln>
                          <a:noFill/>
                        </a:ln>
                        <a:solidFill>
                          <a:schemeClr val="tx1"/>
                        </a:solidFill>
                        <a:effectLst/>
                        <a:latin typeface="Book Antiqua" panose="02040602050305030304" pitchFamily="18" charset="0"/>
                        <a:cs typeface="+mn-cs"/>
                      </a:endParaRPr>
                    </a:p>
                    <a:p>
                      <a:pPr marL="1828800" marR="0" lvl="4" indent="0" algn="r" defTabSz="914400" rtl="1" eaLnBrk="1" fontAlgn="base" latinLnBrk="0" hangingPunct="1">
                        <a:lnSpc>
                          <a:spcPct val="100000"/>
                        </a:lnSpc>
                        <a:spcBef>
                          <a:spcPct val="20000"/>
                        </a:spcBef>
                        <a:spcAft>
                          <a:spcPct val="0"/>
                        </a:spcAft>
                        <a:buClrTx/>
                        <a:buSzTx/>
                        <a:buFontTx/>
                        <a:buNone/>
                        <a:tabLst/>
                      </a:pPr>
                      <a:r>
                        <a:rPr kumimoji="0" lang="ar-EG" sz="3200" b="1" i="0" u="none" strike="noStrike" cap="none" normalizeH="0" baseline="0" dirty="0">
                          <a:ln>
                            <a:noFill/>
                          </a:ln>
                          <a:solidFill>
                            <a:schemeClr val="tx1"/>
                          </a:solidFill>
                          <a:effectLst/>
                          <a:latin typeface="Book Antiqua" panose="02040602050305030304" pitchFamily="18" charset="0"/>
                          <a:cs typeface="Arial" pitchFamily="34" charset="0"/>
                        </a:rPr>
                        <a:t>(٤١مرة)</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pitchFamily="34" charset="0"/>
                        </a:rPr>
                        <a:t>ارحم</a:t>
                      </a: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نا</a:t>
                      </a:r>
                      <a:r>
                        <a:rPr kumimoji="0" lang="ar-SA" sz="4300" b="1" i="0" u="none" strike="noStrike" cap="none" normalizeH="0" baseline="0" dirty="0">
                          <a:ln>
                            <a:noFill/>
                          </a:ln>
                          <a:solidFill>
                            <a:schemeClr val="tx1"/>
                          </a:solidFill>
                          <a:effectLst/>
                          <a:latin typeface="Book Antiqua" panose="02040602050305030304" pitchFamily="18" charset="0"/>
                          <a:cs typeface="Arial" pitchFamily="34" charset="0"/>
                        </a:rPr>
                        <a:t> يا </a:t>
                      </a: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الله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اسمعنا وارحمنا</a:t>
                      </a:r>
                      <a:endParaRPr kumimoji="0" lang="en-US" sz="43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933448">
                <a:tc gridSpan="2">
                  <a:txBody>
                    <a:bodyPr/>
                    <a:lstStyle/>
                    <a:p>
                      <a:pPr marL="0" marR="0" lvl="0" indent="0" algn="ctr" defTabSz="914400" rtl="0" eaLnBrk="1" fontAlgn="base" latinLnBrk="0" hangingPunct="1">
                        <a:lnSpc>
                          <a:spcPct val="110000"/>
                        </a:lnSpc>
                        <a:spcBef>
                          <a:spcPct val="70000"/>
                        </a:spcBef>
                        <a:spcAft>
                          <a:spcPct val="0"/>
                        </a:spcAft>
                        <a:buClrTx/>
                        <a:buSzTx/>
                        <a:buFontTx/>
                        <a:buNone/>
                        <a:tabLst/>
                      </a:pP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 </a:t>
                      </a:r>
                    </a:p>
                    <a:p>
                      <a:pPr marL="0" marR="0" lvl="0" indent="0" algn="ctr" defTabSz="914400" rtl="0" eaLnBrk="1" fontAlgn="base" latinLnBrk="0" hangingPunct="1">
                        <a:lnSpc>
                          <a:spcPct val="110000"/>
                        </a:lnSpc>
                        <a:spcBef>
                          <a:spcPct val="70000"/>
                        </a:spcBef>
                        <a:spcAft>
                          <a:spcPct val="0"/>
                        </a:spcAft>
                        <a:buClrTx/>
                        <a:buSzTx/>
                        <a:buFontTx/>
                        <a:buNone/>
                        <a:tabLst/>
                      </a:pP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cap="flat">
                      <a:noFill/>
                    </a:lnL>
                    <a:lnR cap="flat">
                      <a:noFill/>
                    </a:lnR>
                    <a:lnT>
                      <a:noFill/>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5" name="Tableau 4">
            <a:extLst>
              <a:ext uri="{FF2B5EF4-FFF2-40B4-BE49-F238E27FC236}">
                <a16:creationId xmlns:a16="http://schemas.microsoft.com/office/drawing/2014/main" id="{5A929033-9E87-4CB6-8F3F-3473CE650B08}"/>
              </a:ext>
            </a:extLst>
          </p:cNvPr>
          <p:cNvGraphicFramePr>
            <a:graphicFrameLocks noGrp="1"/>
          </p:cNvGraphicFramePr>
          <p:nvPr>
            <p:extLst>
              <p:ext uri="{D42A27DB-BD31-4B8C-83A1-F6EECF244321}">
                <p14:modId xmlns:p14="http://schemas.microsoft.com/office/powerpoint/2010/main" val="3986891211"/>
              </p:ext>
            </p:extLst>
          </p:nvPr>
        </p:nvGraphicFramePr>
        <p:xfrm>
          <a:off x="2032000" y="83693"/>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359457267"/>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Pitié Seigneur (41 fois)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يا ربُ إرحم (٤١ مرة)</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510795"/>
                  </a:ext>
                </a:extLst>
              </a:tr>
            </a:tbl>
          </a:graphicData>
        </a:graphic>
      </p:graphicFrame>
      <p:sp>
        <p:nvSpPr>
          <p:cNvPr id="3" name="Rectangle 2">
            <a:hlinkClick r:id="rId2" action="ppaction://hlinksldjump"/>
            <a:extLst>
              <a:ext uri="{FF2B5EF4-FFF2-40B4-BE49-F238E27FC236}">
                <a16:creationId xmlns:a16="http://schemas.microsoft.com/office/drawing/2014/main" id="{93F28A64-2A6E-88CF-D935-91CDAE0CAFC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7032" name="Group 72"/>
          <p:cNvGraphicFramePr>
            <a:graphicFrameLocks noGrp="1"/>
          </p:cNvGraphicFramePr>
          <p:nvPr>
            <p:extLst>
              <p:ext uri="{D42A27DB-BD31-4B8C-83A1-F6EECF244321}">
                <p14:modId xmlns:p14="http://schemas.microsoft.com/office/powerpoint/2010/main" val="970782414"/>
              </p:ext>
            </p:extLst>
          </p:nvPr>
        </p:nvGraphicFramePr>
        <p:xfrm>
          <a:off x="0" y="802547"/>
          <a:ext cx="12192000" cy="5781040"/>
        </p:xfrm>
        <a:graphic>
          <a:graphicData uri="http://schemas.openxmlformats.org/drawingml/2006/table">
            <a:tbl>
              <a:tblPr/>
              <a:tblGrid>
                <a:gridCol w="74168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Book Antiqua" panose="02040602050305030304" pitchFamily="18" charset="0"/>
                          <a:cs typeface="Arial" charset="0"/>
                        </a:rPr>
                        <a:t>Saint, Saint, Saint Seigneur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sabaot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le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ciel</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la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terre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sont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remplis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de Ta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gloire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de ton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honneur</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pour nous ô Dieu le Père tout puissant.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pour nous ô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Trinité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Sainte. Ô Seigneur Dieu des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puissances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sois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avec nous, car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n’attendons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d’aide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que de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toi</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dans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difficultés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angoisses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قدوس، قدوس، قدوس، رب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الصباؤوت</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السَّماء والأرض مملوءتان من مجدك وكرامتك. ارحمنا يا الله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ضابط الكل. أيها الثالوث القدوس ارحمنا. أيها الرب إله القوات كن معنا، لأنه ليس لنا معين في شدائدنا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سواك</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8A00870F-CD16-4A1D-BFAA-7DB47792166A}"/>
              </a:ext>
            </a:extLst>
          </p:cNvPr>
          <p:cNvGraphicFramePr>
            <a:graphicFrameLocks noGrp="1"/>
          </p:cNvGraphicFramePr>
          <p:nvPr>
            <p:extLst>
              <p:ext uri="{D42A27DB-BD31-4B8C-83A1-F6EECF244321}">
                <p14:modId xmlns:p14="http://schemas.microsoft.com/office/powerpoint/2010/main" val="2141872111"/>
              </p:ext>
            </p:extLst>
          </p:nvPr>
        </p:nvGraphicFramePr>
        <p:xfrm>
          <a:off x="2032000" y="7620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143896043"/>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Saint </a:t>
                      </a:r>
                      <a:r>
                        <a:rPr kumimoji="0" lang="fr-FR" altLang="zh-CN" sz="2400" b="1" i="0" u="none" strike="noStrike" cap="none" normalizeH="0" baseline="0" dirty="0" err="1">
                          <a:ln>
                            <a:noFill/>
                          </a:ln>
                          <a:solidFill>
                            <a:schemeClr val="tx1"/>
                          </a:solidFill>
                          <a:effectLst/>
                          <a:latin typeface="Book Antiqua" panose="02040602050305030304" pitchFamily="18" charset="0"/>
                          <a:ea typeface="SimSun" pitchFamily="2" charset="-122"/>
                          <a:cs typeface="Arial" charset="0"/>
                        </a:rPr>
                        <a:t>Saint</a:t>
                      </a: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 </a:t>
                      </a:r>
                      <a:r>
                        <a:rPr kumimoji="0" lang="fr-FR" altLang="zh-CN" sz="2400" b="1" i="0" u="none" strike="noStrike" cap="none" normalizeH="0" baseline="0" dirty="0" err="1">
                          <a:ln>
                            <a:noFill/>
                          </a:ln>
                          <a:solidFill>
                            <a:schemeClr val="tx1"/>
                          </a:solidFill>
                          <a:effectLst/>
                          <a:latin typeface="Book Antiqua" panose="02040602050305030304" pitchFamily="18" charset="0"/>
                          <a:ea typeface="SimSun" pitchFamily="2" charset="-122"/>
                          <a:cs typeface="Arial" charset="0"/>
                        </a:rPr>
                        <a:t>Saint</a:t>
                      </a: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 - </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قدوس </a:t>
                      </a:r>
                      <a:r>
                        <a:rPr kumimoji="0" lang="ar-SA" sz="2800" b="1" i="0" u="none" strike="noStrike" cap="none" normalizeH="0" baseline="0" dirty="0" err="1">
                          <a:ln>
                            <a:noFill/>
                          </a:ln>
                          <a:solidFill>
                            <a:schemeClr val="tx1"/>
                          </a:solidFill>
                          <a:effectLst/>
                          <a:latin typeface="Book Antiqua" panose="02040602050305030304" pitchFamily="18" charset="0"/>
                          <a:cs typeface="Arial" charset="0"/>
                        </a:rPr>
                        <a:t>قدوس</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800" b="1" i="0" u="none" strike="noStrike" cap="none" normalizeH="0" baseline="0" dirty="0" err="1">
                          <a:ln>
                            <a:noFill/>
                          </a:ln>
                          <a:solidFill>
                            <a:schemeClr val="tx1"/>
                          </a:solidFill>
                          <a:effectLst/>
                          <a:latin typeface="Book Antiqua" panose="02040602050305030304" pitchFamily="18" charset="0"/>
                          <a:cs typeface="Arial" charset="0"/>
                        </a:rPr>
                        <a:t>قدوس</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320191"/>
                  </a:ext>
                </a:extLst>
              </a:tr>
            </a:tbl>
          </a:graphicData>
        </a:graphic>
      </p:graphicFrame>
      <p:sp>
        <p:nvSpPr>
          <p:cNvPr id="3" name="Rectangle 2">
            <a:hlinkClick r:id="rId2" action="ppaction://hlinksldjump"/>
            <a:extLst>
              <a:ext uri="{FF2B5EF4-FFF2-40B4-BE49-F238E27FC236}">
                <a16:creationId xmlns:a16="http://schemas.microsoft.com/office/drawing/2014/main" id="{B2CBA2D7-E1E7-A521-8B00-7CA47178737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69694" name="Group 30"/>
          <p:cNvGraphicFramePr>
            <a:graphicFrameLocks noGrp="1"/>
          </p:cNvGraphicFramePr>
          <p:nvPr>
            <p:extLst>
              <p:ext uri="{D42A27DB-BD31-4B8C-83A1-F6EECF244321}">
                <p14:modId xmlns:p14="http://schemas.microsoft.com/office/powerpoint/2010/main" val="1313189382"/>
              </p:ext>
            </p:extLst>
          </p:nvPr>
        </p:nvGraphicFramePr>
        <p:xfrm>
          <a:off x="0" y="563880"/>
          <a:ext cx="12192000" cy="5730240"/>
        </p:xfrm>
        <a:graphic>
          <a:graphicData uri="http://schemas.openxmlformats.org/drawingml/2006/table">
            <a:tbl>
              <a:tblPr/>
              <a:tblGrid>
                <a:gridCol w="7332493">
                  <a:extLst>
                    <a:ext uri="{9D8B030D-6E8A-4147-A177-3AD203B41FA5}">
                      <a16:colId xmlns:a16="http://schemas.microsoft.com/office/drawing/2014/main" val="20000"/>
                    </a:ext>
                  </a:extLst>
                </a:gridCol>
                <a:gridCol w="4859507">
                  <a:extLst>
                    <a:ext uri="{9D8B030D-6E8A-4147-A177-3AD203B41FA5}">
                      <a16:colId xmlns:a16="http://schemas.microsoft.com/office/drawing/2014/main" val="20001"/>
                    </a:ext>
                  </a:extLst>
                </a:gridCol>
              </a:tblGrid>
              <a:tr h="526128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a:ln>
                            <a:noFill/>
                          </a:ln>
                          <a:solidFill>
                            <a:schemeClr val="tx1"/>
                          </a:solidFill>
                          <a:effectLst/>
                          <a:latin typeface="Book Antiqua" panose="02040602050305030304" pitchFamily="18" charset="0"/>
                          <a:cs typeface="Arial" charset="0"/>
                        </a:rPr>
                        <a:t>Ô Dieu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délie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pardonne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remets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péchés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ceux</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que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avons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commis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volontairement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involontairement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consciemment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inconsciemment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secrètement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en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public. Ô Seigneur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pardonne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les nous à cause de Ton saint Nom qui 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été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invoqué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sur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Selon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Ta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miséricorde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 et non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selon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péchés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كرحمتك يا رب وليس كخطايانا.</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2" action="ppaction://hlinksldjump"/>
            <a:extLst>
              <a:ext uri="{FF2B5EF4-FFF2-40B4-BE49-F238E27FC236}">
                <a16:creationId xmlns:a16="http://schemas.microsoft.com/office/drawing/2014/main" id="{9A095877-56FC-C5A2-421B-185D305A741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J’étais pécheur dès le sein de ma mère. Mais Tu veux au fond de moi la vérité ; dans le secret Tu m'apprends la sagesse. Purifies-moi avec l'hysope et je serai pur ; </a:t>
            </a:r>
            <a:r>
              <a:rPr lang="fr-FR" sz="2800" b="1" dirty="0" err="1"/>
              <a:t>lave-moi</a:t>
            </a:r>
            <a:r>
              <a:rPr lang="fr-FR" sz="2800" b="1" dirty="0"/>
              <a:t> et je serai blanc, plus que la neige. Fais que j'entende les chants et la fête : ils danseront les os que Tu broyais. Détourne Ta Face de mes fautes, enlève tous mes péchés. Crée en moi un cœur pur ô mon Dieu, renouvelle et raffermis au fond de moi mon esprit. Ne me chasse pas loin de Ta Face,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AE" sz="4000" b="1" dirty="0">
                <a:latin typeface="Book Antiqua" panose="02040602050305030304" pitchFamily="18" charset="0"/>
              </a:rPr>
              <a:t>وبالخطايا ولدتني أمي. لأنك هكذا قد أحببت الحق، إذ أوضحت لي غوامض حكمتك ومستوراتها. 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 لا تطرحني من قدام وجهك</a:t>
            </a:r>
            <a:endParaRPr lang="ar-SA" altLang="fr-FR" sz="4000" b="1" dirty="0">
              <a:solidFill>
                <a:srgbClr val="C00000"/>
              </a:solidFill>
              <a:latin typeface="Book Antiqua" panose="02040602050305030304" pitchFamily="18"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25B43020-D66D-F824-BE97-CD5A3BBA6AB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3348641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1449251244"/>
              </p:ext>
            </p:extLst>
          </p:nvPr>
        </p:nvGraphicFramePr>
        <p:xfrm>
          <a:off x="2" y="317241"/>
          <a:ext cx="12191998" cy="618744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579431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1" i="0" kern="1200" dirty="0">
                          <a:solidFill>
                            <a:schemeClr val="tx1"/>
                          </a:solidFill>
                          <a:effectLst/>
                          <a:latin typeface="CS Avva Shenouda" panose="020B7200000000000000" pitchFamily="34" charset="0"/>
                          <a:ea typeface="+mn-ea"/>
                          <a:cs typeface="+mn-cs"/>
                        </a:rPr>
                        <a:t>Je </a:t>
                      </a:r>
                      <a:r>
                        <a:rPr lang="fr-FR" sz="2500" b="1" i="0" kern="1200" dirty="0" err="1">
                          <a:solidFill>
                            <a:schemeClr val="tx1"/>
                          </a:solidFill>
                          <a:effectLst/>
                          <a:latin typeface="CS Avva Shenouda" panose="020B7200000000000000" pitchFamily="34" charset="0"/>
                          <a:ea typeface="+mn-ea"/>
                          <a:cs typeface="+mn-cs"/>
                        </a:rPr>
                        <a:t>Peniwt</a:t>
                      </a:r>
                      <a:r>
                        <a:rPr lang="fr-FR" sz="2500" b="1" i="0" kern="1200" dirty="0">
                          <a:solidFill>
                            <a:schemeClr val="tx1"/>
                          </a:solidFill>
                          <a:effectLst/>
                          <a:latin typeface="CS Avva Shenouda" panose="020B7200000000000000" pitchFamily="34" charset="0"/>
                          <a:ea typeface="+mn-ea"/>
                          <a:cs typeface="+mn-cs"/>
                        </a:rPr>
                        <a:t> et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nivyou`i</a:t>
                      </a:r>
                      <a:r>
                        <a:rPr lang="fr-FR" sz="2500" b="1" i="0" kern="1200" dirty="0">
                          <a:solidFill>
                            <a:schemeClr val="tx1"/>
                          </a:solidFill>
                          <a:effectLst/>
                          <a:latin typeface="CS Avva Shenouda" panose="020B7200000000000000" pitchFamily="34" charset="0"/>
                          <a:ea typeface="+mn-ea"/>
                          <a:cs typeface="+mn-cs"/>
                        </a:rPr>
                        <a:t> @ </a:t>
                      </a:r>
                      <a:r>
                        <a:rPr lang="fr-FR" sz="2500" b="1" i="0" kern="1200" dirty="0" err="1">
                          <a:solidFill>
                            <a:schemeClr val="tx1"/>
                          </a:solidFill>
                          <a:effectLst/>
                          <a:latin typeface="CS Avva Shenouda" panose="020B7200000000000000" pitchFamily="34" charset="0"/>
                          <a:ea typeface="+mn-ea"/>
                          <a:cs typeface="+mn-cs"/>
                        </a:rPr>
                        <a:t>mareftoubo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PekRan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Marec`i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tekmetouro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Peteh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nak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marefswpi</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tve</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hijen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pikahi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Penwik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a:t>
                      </a:r>
                      <a:r>
                        <a:rPr lang="fr-FR" sz="2500" b="1" i="0" kern="1200" dirty="0">
                          <a:solidFill>
                            <a:schemeClr val="tx1"/>
                          </a:solidFill>
                          <a:effectLst/>
                          <a:latin typeface="CS Avva Shenouda" panose="020B7200000000000000" pitchFamily="34" charset="0"/>
                          <a:ea typeface="+mn-ea"/>
                          <a:cs typeface="+mn-cs"/>
                        </a:rPr>
                        <a:t> rac] </a:t>
                      </a:r>
                      <a:r>
                        <a:rPr lang="fr-FR" sz="2500" b="1" i="0" kern="1200" dirty="0" err="1">
                          <a:solidFill>
                            <a:schemeClr val="tx1"/>
                          </a:solidFill>
                          <a:effectLst/>
                          <a:latin typeface="CS Avva Shenouda" panose="020B7200000000000000" pitchFamily="34" charset="0"/>
                          <a:ea typeface="+mn-ea"/>
                          <a:cs typeface="+mn-cs"/>
                        </a:rPr>
                        <a:t>myif</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mvoou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 </a:t>
                      </a:r>
                      <a:r>
                        <a:rPr lang="fr-FR" sz="2500" b="1" i="0" kern="1200" dirty="0" err="1">
                          <a:solidFill>
                            <a:schemeClr val="tx1"/>
                          </a:solidFill>
                          <a:effectLst/>
                          <a:latin typeface="CS Avva Shenouda" panose="020B7200000000000000" pitchFamily="34" charset="0"/>
                          <a:ea typeface="+mn-ea"/>
                          <a:cs typeface="+mn-cs"/>
                        </a:rPr>
                        <a:t>nyet`eron</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hwn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nten</a:t>
                      </a:r>
                      <a:r>
                        <a:rPr lang="fr-FR" sz="2500" b="1" i="0" kern="1200" dirty="0">
                          <a:solidFill>
                            <a:schemeClr val="tx1"/>
                          </a:solidFill>
                          <a:effectLst/>
                          <a:latin typeface="CS Avva Shenouda" panose="020B7200000000000000" pitchFamily="34" charset="0"/>
                          <a:ea typeface="+mn-ea"/>
                          <a:cs typeface="+mn-cs"/>
                        </a:rPr>
                        <a:t>,`w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nny`ete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erwou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mperenten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eqoun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epiracmoc</a:t>
                      </a:r>
                      <a:r>
                        <a:rPr lang="fr-FR" sz="2500" b="1" i="0" kern="1200" dirty="0">
                          <a:solidFill>
                            <a:schemeClr val="tx1"/>
                          </a:solidFill>
                          <a:effectLst/>
                          <a:latin typeface="CS Avva Shenouda" panose="020B7200000000000000" pitchFamily="34" charset="0"/>
                          <a:ea typeface="+mn-ea"/>
                          <a:cs typeface="+mn-cs"/>
                        </a:rPr>
                        <a:t> @ alla </a:t>
                      </a:r>
                      <a:r>
                        <a:rPr lang="fr-FR" sz="2500" b="1" i="0" kern="1200" dirty="0" err="1">
                          <a:solidFill>
                            <a:schemeClr val="tx1"/>
                          </a:solidFill>
                          <a:effectLst/>
                          <a:latin typeface="CS Avva Shenouda" panose="020B7200000000000000" pitchFamily="34" charset="0"/>
                          <a:ea typeface="+mn-ea"/>
                          <a:cs typeface="+mn-cs"/>
                        </a:rPr>
                        <a:t>nahmen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ha </a:t>
                      </a:r>
                      <a:r>
                        <a:rPr lang="fr-FR" sz="2500" b="1" i="0" kern="1200" dirty="0" err="1">
                          <a:solidFill>
                            <a:schemeClr val="tx1"/>
                          </a:solidFill>
                          <a:effectLst/>
                          <a:latin typeface="CS Avva Shenouda" panose="020B7200000000000000" pitchFamily="34" charset="0"/>
                          <a:ea typeface="+mn-ea"/>
                          <a:cs typeface="+mn-cs"/>
                        </a:rPr>
                        <a:t>pipethwou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P=,=c I=y=c Pen% @ je ;</a:t>
                      </a:r>
                      <a:r>
                        <a:rPr lang="fr-FR" sz="2500" b="1" i="0" kern="1200" dirty="0" err="1">
                          <a:solidFill>
                            <a:schemeClr val="tx1"/>
                          </a:solidFill>
                          <a:effectLst/>
                          <a:latin typeface="CS Avva Shenouda" panose="020B7200000000000000" pitchFamily="34" charset="0"/>
                          <a:ea typeface="+mn-ea"/>
                          <a:cs typeface="+mn-cs"/>
                        </a:rPr>
                        <a:t>wk</a:t>
                      </a:r>
                      <a:r>
                        <a:rPr lang="fr-FR" sz="2500" b="1" i="0" kern="1200" dirty="0">
                          <a:solidFill>
                            <a:schemeClr val="tx1"/>
                          </a:solidFill>
                          <a:effectLst/>
                          <a:latin typeface="CS Avva Shenouda" panose="020B7200000000000000" pitchFamily="34" charset="0"/>
                          <a:ea typeface="+mn-ea"/>
                          <a:cs typeface="+mn-cs"/>
                        </a:rPr>
                        <a:t> te ]</a:t>
                      </a:r>
                      <a:r>
                        <a:rPr lang="fr-FR" sz="2500" b="1" i="0" kern="1200" dirty="0" err="1">
                          <a:solidFill>
                            <a:schemeClr val="tx1"/>
                          </a:solidFill>
                          <a:effectLst/>
                          <a:latin typeface="CS Avva Shenouda" panose="020B7200000000000000" pitchFamily="34" charset="0"/>
                          <a:ea typeface="+mn-ea"/>
                          <a:cs typeface="+mn-cs"/>
                        </a:rPr>
                        <a:t>metouro</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jom</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pi`wou</a:t>
                      </a:r>
                      <a:r>
                        <a:rPr lang="fr-FR" sz="2500" b="1" i="0" kern="1200" dirty="0">
                          <a:solidFill>
                            <a:schemeClr val="tx1"/>
                          </a:solidFill>
                          <a:effectLst/>
                          <a:latin typeface="CS Avva Shenouda" panose="020B7200000000000000" pitchFamily="34" charset="0"/>
                          <a:ea typeface="+mn-ea"/>
                          <a:cs typeface="+mn-cs"/>
                        </a:rPr>
                        <a:t> sa `</a:t>
                      </a:r>
                      <a:r>
                        <a:rPr lang="fr-FR" sz="2500" b="1" i="0" kern="1200" dirty="0" err="1">
                          <a:solidFill>
                            <a:schemeClr val="tx1"/>
                          </a:solidFill>
                          <a:effectLst/>
                          <a:latin typeface="CS Avva Shenouda" panose="020B7200000000000000" pitchFamily="34" charset="0"/>
                          <a:ea typeface="+mn-ea"/>
                          <a:cs typeface="+mn-cs"/>
                        </a:rPr>
                        <a:t>eneh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Amyn</a:t>
                      </a:r>
                      <a:r>
                        <a:rPr lang="fr-FR" sz="2500" b="1" i="0" kern="1200" dirty="0">
                          <a:solidFill>
                            <a:schemeClr val="tx1"/>
                          </a:solidFill>
                          <a:effectLst/>
                          <a:latin typeface="CS Avva Shenouda" panose="020B7200000000000000" pitchFamily="34" charset="0"/>
                          <a:ea typeface="+mn-ea"/>
                          <a:cs typeface="+mn-cs"/>
                        </a:rPr>
                        <a:t>.</a:t>
                      </a:r>
                      <a:endParaRPr kumimoji="0" lang="en-US" sz="25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0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0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800" b="1" i="0" u="none" strike="noStrike" cap="none" normalizeH="0" baseline="0" dirty="0" err="1">
                          <a:ln>
                            <a:noFill/>
                          </a:ln>
                          <a:solidFill>
                            <a:schemeClr val="tx1"/>
                          </a:solidFill>
                          <a:effectLst/>
                          <a:latin typeface="Book Antiqua" panose="02040602050305030304" pitchFamily="18" charset="0"/>
                          <a:cs typeface="Arial" charset="0"/>
                        </a:rPr>
                        <a:t>إلىنا</a:t>
                      </a: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 ولا تدخلنا في تجربة، لكن نجنا من الشرير، بالمسيح يسوع ربنا، لأن لك الملك والقوة والمجد الى الأبد آمين</a:t>
                      </a:r>
                      <a:r>
                        <a:rPr kumimoji="0" lang="ar-EG" altLang="zh-CN"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B7D6F9D2-2F4E-8665-894F-956BE5A04F4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1589064"/>
      </p:ext>
    </p:extLst>
  </p:cSld>
  <p:clrMapOvr>
    <a:masterClrMapping/>
  </p:clrMapOv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extLst>
              <p:ext uri="{D42A27DB-BD31-4B8C-83A1-F6EECF244321}">
                <p14:modId xmlns:p14="http://schemas.microsoft.com/office/powerpoint/2010/main" val="3145281226"/>
              </p:ext>
            </p:extLst>
          </p:nvPr>
        </p:nvGraphicFramePr>
        <p:xfrm>
          <a:off x="0" y="677333"/>
          <a:ext cx="12192000" cy="4832096"/>
        </p:xfrm>
        <a:graphic>
          <a:graphicData uri="http://schemas.openxmlformats.org/drawingml/2006/table">
            <a:tbl>
              <a:tblPr/>
              <a:tblGrid>
                <a:gridCol w="414020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513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32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P=,=c I=y=c Pen{</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700" b="1" i="1" u="none" strike="noStrike" cap="none" normalizeH="0" baseline="0" dirty="0">
                        <a:ln>
                          <a:noFill/>
                        </a:ln>
                        <a:solidFill>
                          <a:schemeClr val="bg1"/>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700" b="1" i="0" u="none" strike="noStrike" cap="none" normalizeH="0" baseline="0" dirty="0">
                          <a:ln>
                            <a:noFill/>
                          </a:ln>
                          <a:solidFill>
                            <a:schemeClr val="tx1"/>
                          </a:solidFill>
                          <a:effectLst/>
                          <a:latin typeface="Book Antiqua" panose="02040602050305030304" pitchFamily="18" charset="0"/>
                          <a:cs typeface="Arial" charset="0"/>
                        </a:rPr>
                        <a:t>Par le Christ Jesus </a:t>
                      </a:r>
                      <a:r>
                        <a:rPr kumimoji="0" lang="en-CA" sz="3700" b="1" i="0" u="none" strike="noStrike" cap="none" normalizeH="0" baseline="0" dirty="0" err="1">
                          <a:ln>
                            <a:noFill/>
                          </a:ln>
                          <a:solidFill>
                            <a:schemeClr val="tx1"/>
                          </a:solidFill>
                          <a:effectLst/>
                          <a:latin typeface="Book Antiqua" panose="02040602050305030304" pitchFamily="18" charset="0"/>
                          <a:cs typeface="Arial" charset="0"/>
                        </a:rPr>
                        <a:t>notre</a:t>
                      </a:r>
                      <a:r>
                        <a:rPr kumimoji="0" lang="en-CA" sz="3700" b="1" i="0" u="none" strike="noStrike" cap="none" normalizeH="0" baseline="0" dirty="0">
                          <a:ln>
                            <a:noFill/>
                          </a:ln>
                          <a:solidFill>
                            <a:schemeClr val="tx1"/>
                          </a:solidFill>
                          <a:effectLst/>
                          <a:latin typeface="Book Antiqua" panose="02040602050305030304" pitchFamily="18" charset="0"/>
                          <a:cs typeface="Arial" charset="0"/>
                        </a:rPr>
                        <a:t> Seigneur.</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الشعب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Tac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kevalac</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umwn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Kuriw</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klinate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diacre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Inclinez vos têtes devant Le Seigneur.</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pitchFamily="34" charset="0"/>
                        </a:rPr>
                        <a:t>الشماس :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احنوا رؤوسكم للرب.</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Rectangle 2">
            <a:hlinkClick r:id="rId3" action="ppaction://hlinksldjump"/>
            <a:extLst>
              <a:ext uri="{FF2B5EF4-FFF2-40B4-BE49-F238E27FC236}">
                <a16:creationId xmlns:a16="http://schemas.microsoft.com/office/drawing/2014/main" id="{C4AB0F4C-FC9E-34E8-C02F-6B3BAD2E6DA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2384" name="Group 48"/>
          <p:cNvGraphicFramePr>
            <a:graphicFrameLocks noGrp="1"/>
          </p:cNvGraphicFramePr>
          <p:nvPr>
            <p:ph type="tbl" idx="1"/>
            <p:extLst>
              <p:ext uri="{D42A27DB-BD31-4B8C-83A1-F6EECF244321}">
                <p14:modId xmlns:p14="http://schemas.microsoft.com/office/powerpoint/2010/main" val="1188091200"/>
              </p:ext>
            </p:extLst>
          </p:nvPr>
        </p:nvGraphicFramePr>
        <p:xfrm>
          <a:off x="0" y="1042417"/>
          <a:ext cx="12192000" cy="4128353"/>
        </p:xfrm>
        <a:graphic>
          <a:graphicData uri="http://schemas.openxmlformats.org/drawingml/2006/table">
            <a:tbl>
              <a:tblPr/>
              <a:tblGrid>
                <a:gridCol w="4165600">
                  <a:extLst>
                    <a:ext uri="{9D8B030D-6E8A-4147-A177-3AD203B41FA5}">
                      <a16:colId xmlns:a16="http://schemas.microsoft.com/office/drawing/2014/main" val="20000"/>
                    </a:ext>
                  </a:extLst>
                </a:gridCol>
                <a:gridCol w="45466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1809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Enwpion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3700" b="1" i="1"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CA" sz="27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Devant Toi, Seigneur.</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الشعب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أمامك يا رب.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bg1"/>
                          </a:solidFill>
                          <a:effectLst/>
                          <a:latin typeface="CS Avva Shenouda" panose="020B7200000000000000" pitchFamily="34" charset="0"/>
                          <a:cs typeface="Arial"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Proc,wmen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diacre :</a:t>
                      </a:r>
                      <a:endParaRPr kumimoji="0" lang="en-US" sz="27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Soyons attentifs dans la crainte de Dieu. Amen.</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pitchFamily="34" charset="0"/>
                        </a:rPr>
                        <a:t>الشماس :</a:t>
                      </a:r>
                      <a:endParaRPr kumimoji="0" lang="fr-FR" sz="2700" b="1" i="0" u="none" strike="noStrike" cap="none" normalizeH="0" baseline="0" dirty="0">
                        <a:ln>
                          <a:noFill/>
                        </a:ln>
                        <a:solidFill>
                          <a:srgbClr val="C00000"/>
                        </a:solidFill>
                        <a:effectLst/>
                        <a:latin typeface="Book Antiqua" panose="02040602050305030304" pitchFamily="18"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انصتوا بخوف الله. آمين.</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Rectangle 2">
            <a:hlinkClick r:id="rId3" action="ppaction://hlinksldjump"/>
            <a:extLst>
              <a:ext uri="{FF2B5EF4-FFF2-40B4-BE49-F238E27FC236}">
                <a16:creationId xmlns:a16="http://schemas.microsoft.com/office/drawing/2014/main" id="{FAD8B520-3670-DB39-87F5-3983F945FF9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extLst>
              <p:ext uri="{D42A27DB-BD31-4B8C-83A1-F6EECF244321}">
                <p14:modId xmlns:p14="http://schemas.microsoft.com/office/powerpoint/2010/main" val="3565306449"/>
              </p:ext>
            </p:extLst>
          </p:nvPr>
        </p:nvGraphicFramePr>
        <p:xfrm>
          <a:off x="0" y="685800"/>
          <a:ext cx="12192000" cy="3816773"/>
        </p:xfrm>
        <a:graphic>
          <a:graphicData uri="http://schemas.openxmlformats.org/drawingml/2006/table">
            <a:tbl>
              <a:tblPr/>
              <a:tblGrid>
                <a:gridCol w="4004733">
                  <a:extLst>
                    <a:ext uri="{9D8B030D-6E8A-4147-A177-3AD203B41FA5}">
                      <a16:colId xmlns:a16="http://schemas.microsoft.com/office/drawing/2014/main" val="20000"/>
                    </a:ext>
                  </a:extLst>
                </a:gridCol>
                <a:gridCol w="4683819">
                  <a:extLst>
                    <a:ext uri="{9D8B030D-6E8A-4147-A177-3AD203B41FA5}">
                      <a16:colId xmlns:a16="http://schemas.microsoft.com/office/drawing/2014/main" val="20001"/>
                    </a:ext>
                  </a:extLst>
                </a:gridCol>
                <a:gridCol w="3503448">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prêtre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الكاهن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1" i="0" u="none" strike="noStrike" cap="none" normalizeH="0" baseline="0" dirty="0">
                          <a:ln>
                            <a:noFill/>
                          </a:ln>
                          <a:solidFill>
                            <a:schemeClr val="bg1"/>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Iryny</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paci</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endParaRPr kumimoji="0" lang="en-US" sz="37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700" b="1" i="1" u="none" strike="noStrike" cap="none" normalizeH="0" baseline="0" dirty="0">
                        <a:ln>
                          <a:noFill/>
                        </a:ln>
                        <a:solidFill>
                          <a:schemeClr val="bg1"/>
                        </a:solidFill>
                        <a:effectLst/>
                        <a:latin typeface="Book Antiqua" panose="02040602050305030304" pitchFamily="18"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الشعب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Ke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tw</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pneumati</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cou</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Et avec votre esprit</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hlinkClick r:id="rId3" action="ppaction://hlinksldjump"/>
            <a:extLst>
              <a:ext uri="{FF2B5EF4-FFF2-40B4-BE49-F238E27FC236}">
                <a16:creationId xmlns:a16="http://schemas.microsoft.com/office/drawing/2014/main" id="{F606788F-4F16-E56B-7E1C-5B6DC70ED73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extLst>
              <p:ext uri="{D42A27DB-BD31-4B8C-83A1-F6EECF244321}">
                <p14:modId xmlns:p14="http://schemas.microsoft.com/office/powerpoint/2010/main" val="2483472155"/>
              </p:ext>
            </p:extLst>
          </p:nvPr>
        </p:nvGraphicFramePr>
        <p:xfrm>
          <a:off x="0" y="441587"/>
          <a:ext cx="12192000" cy="5806440"/>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5529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p>
                    <a:p>
                      <a:pPr marL="0" marR="0" lvl="0" indent="0" algn="just" defTabSz="914400" rtl="0" eaLnBrk="1" fontAlgn="base" latinLnBrk="0" hangingPunct="1">
                        <a:lnSpc>
                          <a:spcPct val="100000"/>
                        </a:lnSpc>
                        <a:spcBef>
                          <a:spcPts val="0"/>
                        </a:spcBef>
                        <a:spcAft>
                          <a:spcPct val="0"/>
                        </a:spcAft>
                        <a:buClrTx/>
                        <a:buSzTx/>
                        <a:buFontTx/>
                        <a:buNone/>
                        <a:tabLst/>
                      </a:pPr>
                      <a:r>
                        <a:rPr lang="fr-CA" sz="2400" b="1" u="none" kern="1200" dirty="0">
                          <a:solidFill>
                            <a:schemeClr val="tx1"/>
                          </a:solidFill>
                          <a:latin typeface="Book Antiqua" panose="02040602050305030304" pitchFamily="18" charset="0"/>
                          <a:ea typeface="+mn-ea"/>
                          <a:cs typeface="+mn-cs"/>
                        </a:rPr>
                        <a:t>Ô Maître Seigneur Jésus Christ Fils unique de Dieu et Logos du Père qui nous a délié de tous les liens du péché par Sa souffrance salvatrice et vivifiante, qui a soufflé sur le visage de Ses Saints disciples et purs apôtres, en leur disant : “Recevez L’Esprit Saint. Ceux à qui vous pardonnerez les péchés, ils leur seront pardonnés, et ceux à qui vous les retiendrez, ils leur seront retenus.”</a:t>
                      </a:r>
                      <a:r>
                        <a:rPr lang="fr-CA" sz="3600" b="1" u="none" kern="1200" dirty="0">
                          <a:solidFill>
                            <a:schemeClr val="tx1"/>
                          </a:solidFill>
                          <a:latin typeface="Book Antiqua" panose="02040602050305030304" pitchFamily="18" charset="0"/>
                          <a:ea typeface="+mn-ea"/>
                          <a:cs typeface="+mn-cs"/>
                        </a:rPr>
                        <a:t> </a:t>
                      </a:r>
                      <a:r>
                        <a:rPr lang="fr-CA" sz="2400" b="1" u="none" kern="1200" dirty="0">
                          <a:solidFill>
                            <a:schemeClr val="tx1"/>
                          </a:solidFill>
                          <a:latin typeface="Book Antiqua" panose="02040602050305030304" pitchFamily="18" charset="0"/>
                          <a:ea typeface="+mn-ea"/>
                          <a:cs typeface="+mn-cs"/>
                        </a:rPr>
                        <a:t>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أيها السيد الرب يسوع المسيح ابن الله الوحيد وكلمة الآب الذي قطع كل رباطات خطايانا من قبل آلامه المخلصة المحيية٬ الذي نفخ في وجه تلاميذه القديسين ورسله الأطهار وقال لهم اقبلوا الروح القدس من غفرتم خطاياهم غُفرت</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ومن أمسكتموها عليهم أمسكت . أنت الآن يا سيدنا من قبل رسلك الأطهار أنعمت على الذين يعملون في الكهنوت كل زمان في كنيستك المقدسة أن يغفروا الخطايا على الأرض ويربطوا ويحلوا كل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رباطات</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الظلم. </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0F41A90E-4508-DEEE-8F9F-0C47EC4BE5B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extLst>
              <p:ext uri="{D42A27DB-BD31-4B8C-83A1-F6EECF244321}">
                <p14:modId xmlns:p14="http://schemas.microsoft.com/office/powerpoint/2010/main" val="3642929771"/>
              </p:ext>
            </p:extLst>
          </p:nvPr>
        </p:nvGraphicFramePr>
        <p:xfrm>
          <a:off x="0" y="737464"/>
          <a:ext cx="12191999" cy="5031965"/>
        </p:xfrm>
        <a:graphic>
          <a:graphicData uri="http://schemas.openxmlformats.org/drawingml/2006/table">
            <a:tbl>
              <a:tblPr/>
              <a:tblGrid>
                <a:gridCol w="6830007">
                  <a:extLst>
                    <a:ext uri="{9D8B030D-6E8A-4147-A177-3AD203B41FA5}">
                      <a16:colId xmlns:a16="http://schemas.microsoft.com/office/drawing/2014/main" val="20000"/>
                    </a:ext>
                  </a:extLst>
                </a:gridCol>
                <a:gridCol w="5361992">
                  <a:extLst>
                    <a:ext uri="{9D8B030D-6E8A-4147-A177-3AD203B41FA5}">
                      <a16:colId xmlns:a16="http://schemas.microsoft.com/office/drawing/2014/main" val="20001"/>
                    </a:ext>
                  </a:extLst>
                </a:gridCol>
              </a:tblGrid>
              <a:tr h="50319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400" b="1" kern="1200" dirty="0">
                          <a:solidFill>
                            <a:schemeClr val="tx1"/>
                          </a:solidFill>
                          <a:latin typeface="Book Antiqua" panose="02040602050305030304" pitchFamily="18" charset="0"/>
                          <a:ea typeface="+mn-ea"/>
                          <a:cs typeface="+mn-cs"/>
                        </a:rPr>
                        <a:t>Maintenant encore nous prions et réclamons dans Ta bonté, Ô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Ô Dieu accorde-nous la rémission de nos péchés.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الآن أيضاً نسأل ونطلب من صلاحك يا محب البشر عن عبيدك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آبائى</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وإخواتى</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وضعفى</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هؤلاء المنحنين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برؤسهم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أمام مجدك المقدس</a:t>
                      </a:r>
                      <a:r>
                        <a:rPr kumimoji="0" lang="en-CA"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ارزقنا رحمتك واقطع كل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رباطات</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خطايانا٬ وإن كنا اخطأنا إليك في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شئ</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بعلم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أوبغير</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علم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أوبجزع</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القلب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أوبالفعل</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أوبالقول</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800" b="1" i="0" u="none" strike="noStrike" cap="none" normalizeH="0" baseline="0" dirty="0" err="1">
                          <a:ln>
                            <a:noFill/>
                          </a:ln>
                          <a:solidFill>
                            <a:schemeClr val="tx1"/>
                          </a:solidFill>
                          <a:effectLst/>
                          <a:latin typeface="Book Antiqua" panose="02040602050305030304" pitchFamily="18" charset="0"/>
                          <a:cs typeface="Arial" charset="0"/>
                        </a:rPr>
                        <a:t>أوبصغر</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 القلب ٬ فأنت أيها السيد العارف بضعف البشر كصالح ومحب البشر اللهم أنعم علينا بغفران خطايانا . </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C7E95DDA-A7AB-4488-B567-E4E97B224F1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extLst>
              <p:ext uri="{D42A27DB-BD31-4B8C-83A1-F6EECF244321}">
                <p14:modId xmlns:p14="http://schemas.microsoft.com/office/powerpoint/2010/main" val="542559862"/>
              </p:ext>
            </p:extLst>
          </p:nvPr>
        </p:nvGraphicFramePr>
        <p:xfrm>
          <a:off x="0" y="550333"/>
          <a:ext cx="12192000" cy="5455920"/>
        </p:xfrm>
        <a:graphic>
          <a:graphicData uri="http://schemas.openxmlformats.org/drawingml/2006/table">
            <a:tbl>
              <a:tblPr/>
              <a:tblGrid>
                <a:gridCol w="6995219">
                  <a:extLst>
                    <a:ext uri="{9D8B030D-6E8A-4147-A177-3AD203B41FA5}">
                      <a16:colId xmlns:a16="http://schemas.microsoft.com/office/drawing/2014/main" val="20000"/>
                    </a:ext>
                  </a:extLst>
                </a:gridCol>
                <a:gridCol w="5196781">
                  <a:extLst>
                    <a:ext uri="{9D8B030D-6E8A-4147-A177-3AD203B41FA5}">
                      <a16:colId xmlns:a16="http://schemas.microsoft.com/office/drawing/2014/main" val="20001"/>
                    </a:ext>
                  </a:extLst>
                </a:gridCol>
              </a:tblGrid>
              <a:tr h="54559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800" b="1" kern="1200" dirty="0">
                          <a:solidFill>
                            <a:schemeClr val="tx1"/>
                          </a:solidFill>
                          <a:latin typeface="Book Antiqua" panose="02040602050305030304" pitchFamily="18" charset="0"/>
                          <a:ea typeface="+mn-ea"/>
                          <a:cs typeface="+mn-cs"/>
                        </a:rPr>
                        <a:t>Bénis-nous,</a:t>
                      </a:r>
                      <a:r>
                        <a:rPr lang="fr-CA" sz="2800" b="1" kern="1200" baseline="0" dirty="0">
                          <a:solidFill>
                            <a:schemeClr val="tx1"/>
                          </a:solidFill>
                          <a:latin typeface="Book Antiqua" panose="02040602050305030304" pitchFamily="18" charset="0"/>
                          <a:ea typeface="+mn-ea"/>
                          <a:cs typeface="+mn-cs"/>
                        </a:rPr>
                        <a:t> </a:t>
                      </a:r>
                      <a:r>
                        <a:rPr lang="fr-CA" sz="2800" b="1" kern="1200" dirty="0">
                          <a:solidFill>
                            <a:schemeClr val="tx1"/>
                          </a:solidFill>
                          <a:latin typeface="Book Antiqua" panose="02040602050305030304" pitchFamily="18" charset="0"/>
                          <a:ea typeface="+mn-ea"/>
                          <a:cs typeface="+mn-cs"/>
                        </a:rPr>
                        <a:t>purifie-nous,</a:t>
                      </a:r>
                      <a:r>
                        <a:rPr lang="fr-CA" sz="2800" b="1" kern="1200" baseline="0" dirty="0">
                          <a:solidFill>
                            <a:schemeClr val="tx1"/>
                          </a:solidFill>
                          <a:latin typeface="Book Antiqua" panose="02040602050305030304" pitchFamily="18" charset="0"/>
                          <a:ea typeface="+mn-ea"/>
                          <a:cs typeface="+mn-cs"/>
                        </a:rPr>
                        <a:t> </a:t>
                      </a:r>
                      <a:r>
                        <a:rPr lang="fr-CA" sz="2800" b="1" kern="1200" dirty="0">
                          <a:solidFill>
                            <a:schemeClr val="tx1"/>
                          </a:solidFill>
                          <a:latin typeface="Book Antiqua" panose="02040602050305030304" pitchFamily="18" charset="0"/>
                          <a:ea typeface="+mn-ea"/>
                          <a:cs typeface="+mn-cs"/>
                        </a:rPr>
                        <a:t>donne-nous l’absolution,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2800" b="1" kern="1200" dirty="0">
                          <a:solidFill>
                            <a:schemeClr val="tx1"/>
                          </a:solidFill>
                          <a:latin typeface="Book Antiqua" panose="02040602050305030304" pitchFamily="18" charset="0"/>
                          <a:ea typeface="+mn-ea"/>
                          <a:cs typeface="+mn-cs"/>
                        </a:rPr>
                        <a:t>Amen.</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1" i="0" u="none" strike="noStrike" cap="none" normalizeH="0" baseline="0" dirty="0">
                          <a:ln>
                            <a:noFill/>
                          </a:ln>
                          <a:solidFill>
                            <a:schemeClr val="tx1"/>
                          </a:solidFill>
                          <a:effectLst/>
                          <a:latin typeface="Book Antiqua" panose="02040602050305030304" pitchFamily="18" charset="0"/>
                          <a:cs typeface="Arial" charset="0"/>
                        </a:rPr>
                        <a:t>باركنا طهرنا </a:t>
                      </a:r>
                      <a:r>
                        <a:rPr kumimoji="0" lang="ar-EG" sz="3600" b="1" i="0" u="none" strike="noStrike" cap="none" normalizeH="0" baseline="0" dirty="0" err="1">
                          <a:ln>
                            <a:noFill/>
                          </a:ln>
                          <a:solidFill>
                            <a:schemeClr val="tx1"/>
                          </a:solidFill>
                          <a:effectLst/>
                          <a:latin typeface="Book Antiqua" panose="02040602050305030304" pitchFamily="18" charset="0"/>
                          <a:cs typeface="Arial" charset="0"/>
                        </a:rPr>
                        <a:t>حاللنا</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600" b="1" i="0" u="none" strike="noStrike" cap="none" normalizeH="0" baseline="0" dirty="0" err="1">
                          <a:ln>
                            <a:noFill/>
                          </a:ln>
                          <a:solidFill>
                            <a:schemeClr val="tx1"/>
                          </a:solidFill>
                          <a:effectLst/>
                          <a:latin typeface="Book Antiqua" panose="02040602050305030304" pitchFamily="18" charset="0"/>
                          <a:cs typeface="Arial" charset="0"/>
                        </a:rPr>
                        <a:t>وحالل</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سائر شعبك. املأنا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99DA0711-D324-BBD0-4BEE-C5F837E5375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4146" name="Group 2"/>
          <p:cNvGraphicFramePr>
            <a:graphicFrameLocks noGrp="1"/>
          </p:cNvGraphicFramePr>
          <p:nvPr>
            <p:ph type="tbl" idx="1"/>
            <p:extLst>
              <p:ext uri="{D42A27DB-BD31-4B8C-83A1-F6EECF244321}">
                <p14:modId xmlns:p14="http://schemas.microsoft.com/office/powerpoint/2010/main" val="3211881615"/>
              </p:ext>
            </p:extLst>
          </p:nvPr>
        </p:nvGraphicFramePr>
        <p:xfrm>
          <a:off x="0" y="1378912"/>
          <a:ext cx="12191999" cy="3339720"/>
        </p:xfrm>
        <a:graphic>
          <a:graphicData uri="http://schemas.openxmlformats.org/drawingml/2006/table">
            <a:tbl>
              <a:tblPr/>
              <a:tblGrid>
                <a:gridCol w="4743451">
                  <a:extLst>
                    <a:ext uri="{9D8B030D-6E8A-4147-A177-3AD203B41FA5}">
                      <a16:colId xmlns:a16="http://schemas.microsoft.com/office/drawing/2014/main" val="20000"/>
                    </a:ext>
                  </a:extLst>
                </a:gridCol>
                <a:gridCol w="4673600">
                  <a:extLst>
                    <a:ext uri="{9D8B030D-6E8A-4147-A177-3AD203B41FA5}">
                      <a16:colId xmlns:a16="http://schemas.microsoft.com/office/drawing/2014/main" val="20001"/>
                    </a:ext>
                  </a:extLst>
                </a:gridCol>
                <a:gridCol w="2774948">
                  <a:extLst>
                    <a:ext uri="{9D8B030D-6E8A-4147-A177-3AD203B41FA5}">
                      <a16:colId xmlns:a16="http://schemas.microsoft.com/office/drawing/2014/main" val="20002"/>
                    </a:ext>
                  </a:extLst>
                </a:gridCol>
              </a:tblGrid>
              <a:tr h="33285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bg1"/>
                          </a:solidFill>
                          <a:effectLst/>
                          <a:latin typeface="CS Avva Shenouda" panose="020B7200000000000000" pitchFamily="34" charset="0"/>
                          <a:cs typeface="Arial" charset="0"/>
                        </a:rPr>
                        <a:t>`</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Amyn</a:t>
                      </a:r>
                      <a:endParaRPr kumimoji="0" lang="fr-FR" sz="32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1" i="0" u="none" strike="noStrike" cap="none" normalizeH="0" baseline="0" dirty="0">
                        <a:ln>
                          <a:noFill/>
                        </a:ln>
                        <a:solidFill>
                          <a:schemeClr val="bg1"/>
                        </a:solidFill>
                        <a:effectLst/>
                        <a:latin typeface="CS Avva Shenouda" panose="020B7200000000000000" pitchFamily="34" charset="0"/>
                        <a:cs typeface="Arial" charset="0"/>
                      </a:endParaRPr>
                    </a:p>
                  </a:txBody>
                  <a:tcPr marL="264000" marR="12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Amen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Pitié Seigneur,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Pitié Seigneur,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Pitié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شعب</a:t>
                      </a: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r" defTabSz="914400" rtl="0"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آمين</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r" defTabSz="914400" rtl="0"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7BBDCA57-7E74-0DB4-47FD-E37006B74BD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42784" y="553819"/>
            <a:ext cx="5164616" cy="3046988"/>
          </a:xfrm>
          <a:prstGeom prst="rect">
            <a:avLst/>
          </a:prstGeom>
        </p:spPr>
        <p:txBody>
          <a:bodyPr wrap="square">
            <a:spAutoFit/>
          </a:bodyPr>
          <a:lstStyle/>
          <a:p>
            <a:pPr algn="just" rtl="1"/>
            <a:r>
              <a:rPr lang="ar-EG" sz="4800" b="1" dirty="0">
                <a:latin typeface="Book Antiqua" panose="02040602050305030304" pitchFamily="18" charset="0"/>
              </a:rPr>
              <a:t>امين </a:t>
            </a:r>
            <a:r>
              <a:rPr lang="ar-EG" sz="4800" b="1" dirty="0" err="1">
                <a:latin typeface="Book Antiqua" panose="02040602050305030304" pitchFamily="18" charset="0"/>
              </a:rPr>
              <a:t>هلليلويا</a:t>
            </a:r>
            <a:r>
              <a:rPr lang="ar-EG" sz="4800" b="1" dirty="0">
                <a:latin typeface="Book Antiqua" panose="02040602050305030304" pitchFamily="18" charset="0"/>
              </a:rPr>
              <a:t>. المجد للآب والابن والروح القدس، الان وكل اوان وإلى دهر الدهور آمين.</a:t>
            </a:r>
            <a:endParaRPr lang="fr-FR" sz="4800" b="1" dirty="0">
              <a:latin typeface="Book Antiqua" panose="02040602050305030304" pitchFamily="18" charset="0"/>
            </a:endParaRPr>
          </a:p>
        </p:txBody>
      </p:sp>
      <p:sp>
        <p:nvSpPr>
          <p:cNvPr id="6" name="Rectangle 5"/>
          <p:cNvSpPr/>
          <p:nvPr/>
        </p:nvSpPr>
        <p:spPr>
          <a:xfrm>
            <a:off x="310070" y="553819"/>
            <a:ext cx="6240693" cy="2390141"/>
          </a:xfrm>
          <a:prstGeom prst="rect">
            <a:avLst/>
          </a:prstGeom>
        </p:spPr>
        <p:txBody>
          <a:bodyPr wrap="square">
            <a:spAutoFit/>
          </a:bodyPr>
          <a:lstStyle/>
          <a:p>
            <a:pPr algn="just"/>
            <a:r>
              <a:rPr lang="fr-FR" sz="3733" b="1" dirty="0">
                <a:latin typeface="CS Avva Shenouda" panose="020B7200000000000000" pitchFamily="34" charset="0"/>
              </a:rPr>
              <a:t>`</a:t>
            </a:r>
            <a:r>
              <a:rPr lang="fr-FR" sz="3733" b="1" dirty="0" err="1">
                <a:latin typeface="CS Avva Shenouda" panose="020B7200000000000000" pitchFamily="34" charset="0"/>
              </a:rPr>
              <a:t>Amyn</a:t>
            </a:r>
            <a:r>
              <a:rPr lang="fr-FR" sz="3733" b="1" dirty="0">
                <a:latin typeface="CS Avva Shenouda" panose="020B7200000000000000" pitchFamily="34" charset="0"/>
              </a:rPr>
              <a:t> =a=l @ doxa Patri </a:t>
            </a:r>
            <a:r>
              <a:rPr lang="fr-FR" sz="3733" b="1" dirty="0" err="1">
                <a:latin typeface="CS Avva Shenouda" panose="020B7200000000000000" pitchFamily="34" charset="0"/>
              </a:rPr>
              <a:t>ke</a:t>
            </a:r>
            <a:r>
              <a:rPr lang="fr-FR" sz="3733" b="1" dirty="0">
                <a:latin typeface="CS Avva Shenouda" panose="020B7200000000000000" pitchFamily="34" charset="0"/>
              </a:rPr>
              <a:t> `</a:t>
            </a:r>
            <a:r>
              <a:rPr lang="fr-FR" sz="3733" b="1" dirty="0" err="1">
                <a:latin typeface="CS Avva Shenouda" panose="020B7200000000000000" pitchFamily="34" charset="0"/>
              </a:rPr>
              <a:t>Ui`w</a:t>
            </a:r>
            <a:r>
              <a:rPr lang="fr-FR" sz="3733" b="1" dirty="0">
                <a:latin typeface="CS Avva Shenouda" panose="020B7200000000000000" pitchFamily="34" charset="0"/>
              </a:rPr>
              <a:t> </a:t>
            </a:r>
            <a:r>
              <a:rPr lang="fr-FR" sz="3733" b="1" dirty="0" err="1">
                <a:latin typeface="CS Avva Shenouda" panose="020B7200000000000000" pitchFamily="34" charset="0"/>
              </a:rPr>
              <a:t>ke</a:t>
            </a:r>
            <a:r>
              <a:rPr lang="fr-FR" sz="3733" b="1" dirty="0">
                <a:latin typeface="CS Avva Shenouda" panose="020B7200000000000000" pitchFamily="34" charset="0"/>
              </a:rPr>
              <a:t> `</a:t>
            </a:r>
            <a:r>
              <a:rPr lang="fr-FR" sz="3733" b="1" dirty="0" err="1">
                <a:latin typeface="CS Avva Shenouda" panose="020B7200000000000000" pitchFamily="34" charset="0"/>
              </a:rPr>
              <a:t>Agi`w</a:t>
            </a:r>
            <a:r>
              <a:rPr lang="fr-FR" sz="3733" b="1" dirty="0">
                <a:latin typeface="CS Avva Shenouda" panose="020B7200000000000000" pitchFamily="34" charset="0"/>
              </a:rPr>
              <a:t> `</a:t>
            </a:r>
            <a:r>
              <a:rPr lang="fr-FR" sz="3733" b="1" dirty="0" err="1">
                <a:latin typeface="CS Avva Shenouda" panose="020B7200000000000000" pitchFamily="34" charset="0"/>
              </a:rPr>
              <a:t>Pneumati</a:t>
            </a:r>
            <a:r>
              <a:rPr lang="fr-FR" sz="3733" b="1" dirty="0">
                <a:latin typeface="CS Avva Shenouda" panose="020B7200000000000000" pitchFamily="34" charset="0"/>
              </a:rPr>
              <a:t> @ </a:t>
            </a:r>
            <a:r>
              <a:rPr lang="fr-FR" sz="3733" b="1" dirty="0" err="1">
                <a:latin typeface="CS Avva Shenouda" panose="020B7200000000000000" pitchFamily="34" charset="0"/>
              </a:rPr>
              <a:t>ke</a:t>
            </a:r>
            <a:r>
              <a:rPr lang="fr-FR" sz="3733" b="1" dirty="0">
                <a:latin typeface="CS Avva Shenouda" panose="020B7200000000000000" pitchFamily="34" charset="0"/>
              </a:rPr>
              <a:t> </a:t>
            </a:r>
            <a:r>
              <a:rPr lang="fr-FR" sz="3733" b="1" dirty="0" err="1">
                <a:latin typeface="CS Avva Shenouda" panose="020B7200000000000000" pitchFamily="34" charset="0"/>
              </a:rPr>
              <a:t>nun</a:t>
            </a:r>
            <a:r>
              <a:rPr lang="fr-FR" sz="3733" b="1" dirty="0">
                <a:latin typeface="CS Avva Shenouda" panose="020B7200000000000000" pitchFamily="34" charset="0"/>
              </a:rPr>
              <a:t> </a:t>
            </a:r>
            <a:r>
              <a:rPr lang="fr-FR" sz="3733" b="1" dirty="0" err="1">
                <a:latin typeface="CS Avva Shenouda" panose="020B7200000000000000" pitchFamily="34" charset="0"/>
              </a:rPr>
              <a:t>ke</a:t>
            </a:r>
            <a:r>
              <a:rPr lang="fr-FR" sz="3733" b="1" dirty="0">
                <a:latin typeface="CS Avva Shenouda" panose="020B7200000000000000" pitchFamily="34" charset="0"/>
              </a:rPr>
              <a:t> `</a:t>
            </a:r>
            <a:r>
              <a:rPr lang="fr-FR" sz="3733" b="1" dirty="0" err="1">
                <a:latin typeface="CS Avva Shenouda" panose="020B7200000000000000" pitchFamily="34" charset="0"/>
              </a:rPr>
              <a:t>a`i</a:t>
            </a:r>
            <a:r>
              <a:rPr lang="fr-FR" sz="3733" b="1" dirty="0">
                <a:latin typeface="CS Avva Shenouda" panose="020B7200000000000000" pitchFamily="34" charset="0"/>
              </a:rPr>
              <a:t> </a:t>
            </a:r>
            <a:r>
              <a:rPr lang="fr-FR" sz="3733" b="1" dirty="0" err="1">
                <a:latin typeface="CS Avva Shenouda" panose="020B7200000000000000" pitchFamily="34" charset="0"/>
              </a:rPr>
              <a:t>ke</a:t>
            </a:r>
            <a:r>
              <a:rPr lang="fr-FR" sz="3733" b="1" dirty="0">
                <a:latin typeface="CS Avva Shenouda" panose="020B7200000000000000" pitchFamily="34" charset="0"/>
              </a:rPr>
              <a:t> </a:t>
            </a:r>
            <a:r>
              <a:rPr lang="fr-FR" sz="3733" b="1" dirty="0" err="1">
                <a:latin typeface="CS Avva Shenouda" panose="020B7200000000000000" pitchFamily="34" charset="0"/>
              </a:rPr>
              <a:t>ic</a:t>
            </a:r>
            <a:r>
              <a:rPr lang="fr-FR" sz="3733" b="1" dirty="0">
                <a:latin typeface="CS Avva Shenouda" panose="020B7200000000000000" pitchFamily="34" charset="0"/>
              </a:rPr>
              <a:t> </a:t>
            </a:r>
            <a:r>
              <a:rPr lang="fr-FR" sz="3733" b="1" dirty="0" err="1">
                <a:latin typeface="CS Avva Shenouda" panose="020B7200000000000000" pitchFamily="34" charset="0"/>
              </a:rPr>
              <a:t>touc</a:t>
            </a:r>
            <a:r>
              <a:rPr lang="fr-FR" sz="3733" b="1" dirty="0">
                <a:latin typeface="CS Avva Shenouda" panose="020B7200000000000000" pitchFamily="34" charset="0"/>
              </a:rPr>
              <a:t> `</a:t>
            </a:r>
            <a:r>
              <a:rPr lang="fr-FR" sz="3733" b="1" dirty="0" err="1">
                <a:latin typeface="CS Avva Shenouda" panose="020B7200000000000000" pitchFamily="34" charset="0"/>
              </a:rPr>
              <a:t>e`wnac</a:t>
            </a:r>
            <a:r>
              <a:rPr lang="fr-FR" sz="3733" b="1" dirty="0">
                <a:latin typeface="CS Avva Shenouda" panose="020B7200000000000000" pitchFamily="34" charset="0"/>
              </a:rPr>
              <a:t> </a:t>
            </a:r>
            <a:r>
              <a:rPr lang="fr-FR" sz="3733" b="1" dirty="0" err="1">
                <a:latin typeface="CS Avva Shenouda" panose="020B7200000000000000" pitchFamily="34" charset="0"/>
              </a:rPr>
              <a:t>twn</a:t>
            </a:r>
            <a:r>
              <a:rPr lang="fr-FR" sz="3733" b="1" dirty="0">
                <a:latin typeface="CS Avva Shenouda" panose="020B7200000000000000" pitchFamily="34" charset="0"/>
              </a:rPr>
              <a:t> `</a:t>
            </a:r>
            <a:r>
              <a:rPr lang="fr-FR" sz="3733" b="1" dirty="0" err="1">
                <a:latin typeface="CS Avva Shenouda" panose="020B7200000000000000" pitchFamily="34" charset="0"/>
              </a:rPr>
              <a:t>e`wnwn</a:t>
            </a:r>
            <a:r>
              <a:rPr lang="fr-FR" sz="3733" b="1" dirty="0">
                <a:latin typeface="CS Avva Shenouda" panose="020B7200000000000000" pitchFamily="34" charset="0"/>
              </a:rPr>
              <a:t> `</a:t>
            </a:r>
            <a:r>
              <a:rPr lang="fr-FR" sz="3733" b="1" dirty="0" err="1">
                <a:latin typeface="CS Avva Shenouda" panose="020B7200000000000000" pitchFamily="34" charset="0"/>
              </a:rPr>
              <a:t>amyn</a:t>
            </a:r>
            <a:r>
              <a:rPr lang="fr-FR" sz="3733" b="1" dirty="0">
                <a:latin typeface="CS Avva Shenouda" panose="020B7200000000000000" pitchFamily="34" charset="0"/>
              </a:rPr>
              <a:t>.</a:t>
            </a:r>
          </a:p>
        </p:txBody>
      </p:sp>
      <p:sp>
        <p:nvSpPr>
          <p:cNvPr id="7" name="Rectangle 6"/>
          <p:cNvSpPr/>
          <p:nvPr/>
        </p:nvSpPr>
        <p:spPr>
          <a:xfrm>
            <a:off x="1823525" y="3696720"/>
            <a:ext cx="8544949" cy="2718949"/>
          </a:xfrm>
          <a:prstGeom prst="rect">
            <a:avLst/>
          </a:prstGeom>
        </p:spPr>
        <p:txBody>
          <a:bodyPr wrap="square">
            <a:spAutoFit/>
          </a:bodyPr>
          <a:lstStyle/>
          <a:p>
            <a:pPr algn="ctr"/>
            <a:r>
              <a:rPr lang="fr-FR" sz="4267" b="1" dirty="0">
                <a:latin typeface="Book Antiqua" pitchFamily="18" charset="0"/>
              </a:rPr>
              <a:t>Amen Alléluia, Gloire au Père au Fils et au Saint-Esprit, Maintenant et pour toujours et pour les siècles des siècles Amen.</a:t>
            </a:r>
          </a:p>
        </p:txBody>
      </p:sp>
      <p:sp>
        <p:nvSpPr>
          <p:cNvPr id="2" name="Rectangle 1">
            <a:hlinkClick r:id="rId2" action="ppaction://hlinksldjump"/>
            <a:extLst>
              <a:ext uri="{FF2B5EF4-FFF2-40B4-BE49-F238E27FC236}">
                <a16:creationId xmlns:a16="http://schemas.microsoft.com/office/drawing/2014/main" id="{75841E34-04BC-A292-AE69-68B5835F7C4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8434007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20509"/>
            <a:ext cx="5164616" cy="2390141"/>
          </a:xfrm>
          <a:prstGeom prst="rect">
            <a:avLst/>
          </a:prstGeom>
        </p:spPr>
        <p:txBody>
          <a:bodyPr wrap="square">
            <a:spAutoFit/>
          </a:bodyPr>
          <a:lstStyle/>
          <a:p>
            <a:pPr algn="just" rtl="1"/>
            <a:r>
              <a:rPr lang="ar-EG" sz="3733" b="1" dirty="0">
                <a:latin typeface="Book Antiqua" panose="02040602050305030304" pitchFamily="18" charset="0"/>
              </a:rPr>
              <a:t>نصرخ قائلين</a:t>
            </a:r>
            <a:r>
              <a:rPr lang="fr-FR" sz="3733" b="1" dirty="0">
                <a:latin typeface="Book Antiqua" panose="02040602050305030304" pitchFamily="18" charset="0"/>
              </a:rPr>
              <a:t> </a:t>
            </a:r>
            <a:r>
              <a:rPr lang="ar-EG" sz="3733" b="1" dirty="0">
                <a:latin typeface="Book Antiqua" panose="02040602050305030304" pitchFamily="18" charset="0"/>
              </a:rPr>
              <a:t>: يا ربنا يسوع المسيح، </a:t>
            </a:r>
            <a:r>
              <a:rPr lang="ar-EG" sz="3733" b="1" i="1" dirty="0">
                <a:latin typeface="Book Antiqua" panose="02040602050305030304" pitchFamily="18" charset="0"/>
              </a:rPr>
              <a:t>الذي صام عنا، أربعين يوماً وأربعين ليلة، حتى خلصنا من خطايانا.</a:t>
            </a:r>
            <a:r>
              <a:rPr lang="fr-FR" sz="3733" b="1" i="1" dirty="0">
                <a:latin typeface="Book Antiqua" panose="02040602050305030304" pitchFamily="18" charset="0"/>
              </a:rPr>
              <a:t> </a:t>
            </a:r>
            <a:r>
              <a:rPr lang="ar-AE" sz="3733" b="1" dirty="0">
                <a:latin typeface="Book Antiqua" panose="02040602050305030304" pitchFamily="18" charset="0"/>
              </a:rPr>
              <a:t>خلصنا </a:t>
            </a:r>
            <a:r>
              <a:rPr lang="ar-AE" sz="3733" b="1" dirty="0" err="1">
                <a:latin typeface="Book Antiqua" panose="02040602050305030304" pitchFamily="18" charset="0"/>
              </a:rPr>
              <a:t>وإرحمنا</a:t>
            </a:r>
            <a:r>
              <a:rPr lang="ar-AE" sz="3733" b="1" dirty="0">
                <a:latin typeface="Book Antiqua" panose="02040602050305030304" pitchFamily="18" charset="0"/>
              </a:rPr>
              <a:t>.</a:t>
            </a:r>
            <a:endParaRPr lang="ar-EG" sz="3733" b="1" dirty="0">
              <a:latin typeface="Book Antiqua" panose="02040602050305030304" pitchFamily="18" charset="0"/>
            </a:endParaRPr>
          </a:p>
        </p:txBody>
      </p:sp>
      <p:sp>
        <p:nvSpPr>
          <p:cNvPr id="6" name="Rectangle 5"/>
          <p:cNvSpPr/>
          <p:nvPr/>
        </p:nvSpPr>
        <p:spPr>
          <a:xfrm>
            <a:off x="431371" y="612574"/>
            <a:ext cx="6240693" cy="3046988"/>
          </a:xfrm>
          <a:prstGeom prst="rect">
            <a:avLst/>
          </a:prstGeom>
        </p:spPr>
        <p:txBody>
          <a:bodyPr wrap="square">
            <a:spAutoFit/>
          </a:bodyPr>
          <a:lstStyle/>
          <a:p>
            <a:pPr algn="just"/>
            <a:r>
              <a:rPr lang="fr-FR" sz="3200" b="1" dirty="0" err="1">
                <a:latin typeface="CS Avva Shenouda" panose="020B7200000000000000" pitchFamily="34" charset="0"/>
              </a:rPr>
              <a:t>Tenws</a:t>
            </a:r>
            <a:r>
              <a:rPr lang="fr-FR" sz="3200" b="1" dirty="0">
                <a:latin typeface="CS Avva Shenouda" panose="020B7200000000000000" pitchFamily="34" charset="0"/>
              </a:rPr>
              <a:t>  `</a:t>
            </a:r>
            <a:r>
              <a:rPr lang="fr-FR" sz="3200" b="1" dirty="0" err="1">
                <a:latin typeface="CS Avva Shenouda" panose="020B7200000000000000" pitchFamily="34" charset="0"/>
              </a:rPr>
              <a:t>ebol</a:t>
            </a:r>
            <a:r>
              <a:rPr lang="fr-FR" sz="3200" b="1" dirty="0">
                <a:latin typeface="CS Avva Shenouda" panose="020B7200000000000000" pitchFamily="34" charset="0"/>
              </a:rPr>
              <a:t>  </a:t>
            </a:r>
            <a:r>
              <a:rPr lang="fr-FR" sz="3200" b="1" dirty="0" err="1">
                <a:latin typeface="CS Avva Shenouda" panose="020B7200000000000000" pitchFamily="34" charset="0"/>
              </a:rPr>
              <a:t>enjw</a:t>
            </a:r>
            <a:r>
              <a:rPr lang="fr-FR" sz="3200" b="1" dirty="0">
                <a:latin typeface="CS Avva Shenouda" panose="020B7200000000000000" pitchFamily="34" charset="0"/>
              </a:rPr>
              <a:t> `</a:t>
            </a:r>
            <a:r>
              <a:rPr lang="fr-FR" sz="3200" b="1" dirty="0" err="1">
                <a:latin typeface="CS Avva Shenouda" panose="020B7200000000000000" pitchFamily="34" charset="0"/>
              </a:rPr>
              <a:t>mmoc</a:t>
            </a:r>
            <a:r>
              <a:rPr lang="fr-FR" sz="3200" b="1" dirty="0">
                <a:latin typeface="CS Avva Shenouda" panose="020B7200000000000000" pitchFamily="34" charset="0"/>
              </a:rPr>
              <a:t> @ je `w Pen¡ I=y=c P=,=c @ je </a:t>
            </a:r>
            <a:r>
              <a:rPr lang="fr-FR" sz="3200" b="1" i="1" dirty="0" err="1">
                <a:latin typeface="CS Avva Shenouda" panose="020B7200000000000000" pitchFamily="34" charset="0"/>
              </a:rPr>
              <a:t>Vyetafernycteuin</a:t>
            </a:r>
            <a:r>
              <a:rPr lang="fr-FR" sz="3200" b="1" i="1" dirty="0">
                <a:latin typeface="CS Avva Shenouda" panose="020B7200000000000000" pitchFamily="34" charset="0"/>
              </a:rPr>
              <a:t> `</a:t>
            </a:r>
            <a:r>
              <a:rPr lang="fr-FR" sz="3200" b="1" i="1" dirty="0" err="1">
                <a:latin typeface="CS Avva Shenouda" panose="020B7200000000000000" pitchFamily="34" charset="0"/>
              </a:rPr>
              <a:t>e`hryi</a:t>
            </a:r>
            <a:r>
              <a:rPr lang="fr-FR" sz="3200" b="1" i="1" dirty="0">
                <a:latin typeface="CS Avva Shenouda" panose="020B7200000000000000" pitchFamily="34" charset="0"/>
              </a:rPr>
              <a:t> `</a:t>
            </a:r>
            <a:r>
              <a:rPr lang="fr-FR" sz="3200" b="1" i="1" dirty="0" err="1">
                <a:latin typeface="CS Avva Shenouda" panose="020B7200000000000000" pitchFamily="34" charset="0"/>
              </a:rPr>
              <a:t>ejwn</a:t>
            </a:r>
            <a:r>
              <a:rPr lang="fr-FR" sz="3200" b="1" i="1" dirty="0">
                <a:latin typeface="CS Avva Shenouda" panose="020B7200000000000000" pitchFamily="34" charset="0"/>
              </a:rPr>
              <a:t> @ `n`</a:t>
            </a:r>
            <a:r>
              <a:rPr lang="fr-FR" sz="3200" b="1" i="1" dirty="0" err="1">
                <a:latin typeface="CS Avva Shenouda" panose="020B7200000000000000" pitchFamily="34" charset="0"/>
              </a:rPr>
              <a:t>hme</a:t>
            </a:r>
            <a:r>
              <a:rPr lang="fr-FR" sz="3200" b="1" i="1" dirty="0">
                <a:latin typeface="CS Avva Shenouda" panose="020B7200000000000000" pitchFamily="34" charset="0"/>
              </a:rPr>
              <a:t> `n`</a:t>
            </a:r>
            <a:r>
              <a:rPr lang="fr-FR" sz="3200" b="1" i="1" dirty="0" err="1">
                <a:latin typeface="CS Avva Shenouda" panose="020B7200000000000000" pitchFamily="34" charset="0"/>
              </a:rPr>
              <a:t>ehoou</a:t>
            </a:r>
            <a:r>
              <a:rPr lang="fr-FR" sz="3200" b="1" i="1" dirty="0">
                <a:latin typeface="CS Avva Shenouda" panose="020B7200000000000000" pitchFamily="34" charset="0"/>
              </a:rPr>
              <a:t> nem `</a:t>
            </a:r>
            <a:r>
              <a:rPr lang="fr-FR" sz="3200" b="1" i="1" dirty="0" err="1">
                <a:latin typeface="CS Avva Shenouda" panose="020B7200000000000000" pitchFamily="34" charset="0"/>
              </a:rPr>
              <a:t>hme</a:t>
            </a:r>
            <a:r>
              <a:rPr lang="fr-FR" sz="3200" b="1" i="1" dirty="0">
                <a:latin typeface="CS Avva Shenouda" panose="020B7200000000000000" pitchFamily="34" charset="0"/>
              </a:rPr>
              <a:t> `n`</a:t>
            </a:r>
            <a:r>
              <a:rPr lang="fr-FR" sz="3200" b="1" i="1" dirty="0" err="1">
                <a:latin typeface="CS Avva Shenouda" panose="020B7200000000000000" pitchFamily="34" charset="0"/>
              </a:rPr>
              <a:t>ejwrh</a:t>
            </a:r>
            <a:r>
              <a:rPr lang="fr-FR" sz="3200" b="1" i="1" dirty="0">
                <a:latin typeface="CS Avva Shenouda" panose="020B7200000000000000" pitchFamily="34" charset="0"/>
              </a:rPr>
              <a:t> @ sa `</a:t>
            </a:r>
            <a:r>
              <a:rPr lang="fr-FR" sz="3200" b="1" i="1" dirty="0" err="1">
                <a:latin typeface="CS Avva Shenouda" panose="020B7200000000000000" pitchFamily="34" charset="0"/>
              </a:rPr>
              <a:t>ntefcotten</a:t>
            </a:r>
            <a:r>
              <a:rPr lang="fr-FR" sz="3200" b="1" i="1" dirty="0">
                <a:latin typeface="CS Avva Shenouda" panose="020B7200000000000000" pitchFamily="34" charset="0"/>
              </a:rPr>
              <a:t> </a:t>
            </a:r>
            <a:r>
              <a:rPr lang="fr-FR" sz="3200" b="1" i="1" dirty="0" err="1">
                <a:latin typeface="CS Avva Shenouda" panose="020B7200000000000000" pitchFamily="34" charset="0"/>
              </a:rPr>
              <a:t>qen</a:t>
            </a:r>
            <a:r>
              <a:rPr lang="fr-FR" sz="3200" b="1" i="1" dirty="0">
                <a:latin typeface="CS Avva Shenouda" panose="020B7200000000000000" pitchFamily="34" charset="0"/>
              </a:rPr>
              <a:t> </a:t>
            </a:r>
            <a:r>
              <a:rPr lang="fr-FR" sz="3200" b="1" i="1" dirty="0" err="1">
                <a:latin typeface="CS Avva Shenouda" panose="020B7200000000000000" pitchFamily="34" charset="0"/>
              </a:rPr>
              <a:t>nennobi</a:t>
            </a:r>
            <a:r>
              <a:rPr lang="fr-FR" sz="3200" b="1" i="1" dirty="0">
                <a:latin typeface="CS Avva Shenouda" panose="020B7200000000000000" pitchFamily="34" charset="0"/>
              </a:rPr>
              <a:t>. </a:t>
            </a:r>
            <a:r>
              <a:rPr lang="fi-FI" sz="3200" b="1" dirty="0">
                <a:latin typeface="CS Avva Shenouda" panose="020B7200000000000000" pitchFamily="34" charset="0"/>
              </a:rPr>
              <a:t>Cw] `mmon ouoh nai nan.</a:t>
            </a:r>
            <a:endParaRPr lang="fr-FR" sz="3200" b="1" dirty="0">
              <a:latin typeface="CS Avva Shenouda" panose="020B7200000000000000" pitchFamily="34" charset="0"/>
            </a:endParaRPr>
          </a:p>
        </p:txBody>
      </p:sp>
      <p:sp>
        <p:nvSpPr>
          <p:cNvPr id="7" name="Rectangle 6"/>
          <p:cNvSpPr/>
          <p:nvPr/>
        </p:nvSpPr>
        <p:spPr>
          <a:xfrm>
            <a:off x="623392" y="4466935"/>
            <a:ext cx="10849205" cy="1323632"/>
          </a:xfrm>
          <a:prstGeom prst="rect">
            <a:avLst/>
          </a:prstGeom>
        </p:spPr>
        <p:txBody>
          <a:bodyPr wrap="square">
            <a:spAutoFit/>
          </a:bodyPr>
          <a:lstStyle/>
          <a:p>
            <a:pPr algn="ctr"/>
            <a:r>
              <a:rPr lang="fr-FR" sz="2667" b="1" dirty="0">
                <a:latin typeface="Book Antiqua" pitchFamily="18" charset="0"/>
              </a:rPr>
              <a:t>Nous clamons et nous disons : Ô notre Seigneur Jésus Christ : </a:t>
            </a:r>
            <a:r>
              <a:rPr lang="fr-FR" sz="2667" b="1" i="1" dirty="0">
                <a:latin typeface="Book Antiqua" pitchFamily="18" charset="0"/>
              </a:rPr>
              <a:t>Qui a jeûné pour nous quarante jours et quarante nuits pour nous sauver de nos péchés. </a:t>
            </a:r>
            <a:r>
              <a:rPr lang="fr-FR" sz="2667" b="1" dirty="0">
                <a:latin typeface="Book Antiqua" pitchFamily="18" charset="0"/>
              </a:rPr>
              <a:t>Sauve-nous et aie pitié de nous.</a:t>
            </a:r>
          </a:p>
        </p:txBody>
      </p:sp>
      <p:sp>
        <p:nvSpPr>
          <p:cNvPr id="3" name="Rectangle 2">
            <a:hlinkClick r:id="rId2" action="ppaction://hlinksldjump"/>
            <a:extLst>
              <a:ext uri="{FF2B5EF4-FFF2-40B4-BE49-F238E27FC236}">
                <a16:creationId xmlns:a16="http://schemas.microsoft.com/office/drawing/2014/main" id="{E46782BF-832E-CDC7-8C45-650A4C38C38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8" name="Rectangle 7">
            <a:hlinkClick r:id="rId3" action="ppaction://hlinksldjump"/>
            <a:extLst>
              <a:ext uri="{FF2B5EF4-FFF2-40B4-BE49-F238E27FC236}">
                <a16:creationId xmlns:a16="http://schemas.microsoft.com/office/drawing/2014/main" id="{6B820C16-E609-D826-5640-73DAD1361A2E}"/>
              </a:ext>
            </a:extLst>
          </p:cNvPr>
          <p:cNvSpPr/>
          <p:nvPr/>
        </p:nvSpPr>
        <p:spPr>
          <a:xfrm>
            <a:off x="11178073" y="5957763"/>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err="1">
                <a:ln w="0"/>
                <a:solidFill>
                  <a:schemeClr val="tx1"/>
                </a:solidFill>
                <a:latin typeface="Avva_Marcos" panose="04020500000000000000" pitchFamily="82" charset="0"/>
                <a:hlinkClick r:id="rId3" action="ppaction://hlinksldjump">
                  <a:extLst>
                    <a:ext uri="{A12FA001-AC4F-418D-AE19-62706E023703}">
                      <ahyp:hlinkClr xmlns:ahyp="http://schemas.microsoft.com/office/drawing/2018/hyperlinkcolor" val="tx"/>
                    </a:ext>
                  </a:extLst>
                </a:hlinkClick>
              </a:rPr>
              <a:t>A</a:t>
            </a:r>
            <a:r>
              <a:rPr lang="nl-NL" b="1" dirty="0" err="1">
                <a:ln w="0"/>
                <a:solidFill>
                  <a:schemeClr val="tx1"/>
                </a:solidFill>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k</a:t>
            </a:r>
            <a:r>
              <a:rPr lang="nl-NL" b="1" dirty="0">
                <a:ln w="0"/>
                <a:solidFill>
                  <a:schemeClr val="tx1"/>
                </a:solidFill>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[i</a:t>
            </a:r>
            <a:endParaRPr lang="fr-FR" b="1" dirty="0">
              <a:ln w="0"/>
              <a:solidFill>
                <a:schemeClr val="tx1"/>
              </a:solidFill>
              <a:latin typeface="CS Avva Shenouda" panose="020B7200000000000000" pitchFamily="34" charset="0"/>
            </a:endParaRPr>
          </a:p>
        </p:txBody>
      </p:sp>
    </p:spTree>
    <p:extLst>
      <p:ext uri="{BB962C8B-B14F-4D97-AF65-F5344CB8AC3E}">
        <p14:creationId xmlns:p14="http://schemas.microsoft.com/office/powerpoint/2010/main" val="260475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ne me reprends pas Ton Esprit Saint. Rends-moi la joie d’être sauvé ; que l'esprit généreux me soutienne. Aux pécheurs j'enseignerai Tes chemins ; vers Toi, reviendront les égarés. Libère-moi du sang versé, Dieu, mon Dieu sauveur, et ma langue acclamera Ta justice ! Seigneur, ouvre mes lèvres, et ma bouche proclamera Ta louange. Si j’offre un sacrifice, tu n’en veux pas, Tu n'acceptes pas d'holocauste. Le sacrifice qui plaît à Dieu, c'est un esprit brisé ; Tu ne repousses pas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AE" sz="4000" b="1" dirty="0">
                <a:latin typeface="Book Antiqua" panose="02040602050305030304" pitchFamily="18" charset="0"/>
              </a:rPr>
              <a:t>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 يا رب افتح شفتي، فيخبر فمي بتسبيحك. لأنك لو آثرت الذبيحة لكنت الآن أعطي، ولكنك لا تسر بالمحرقات، فالذبيحة لله روح منسحق. </a:t>
            </a:r>
            <a:endParaRPr lang="ar-SA" altLang="fr-FR" sz="4000" b="1" dirty="0">
              <a:solidFill>
                <a:srgbClr val="C00000"/>
              </a:solidFill>
              <a:latin typeface="Book Antiqua" panose="02040602050305030304" pitchFamily="18"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0E5A1887-4042-6393-BE22-A4A91B9187D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1508002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a:extLst>
              <a:ext uri="{FF2B5EF4-FFF2-40B4-BE49-F238E27FC236}">
                <a16:creationId xmlns:a16="http://schemas.microsoft.com/office/drawing/2014/main" id="{DC2D1A48-A5D7-4A1D-7C30-21B235ED2207}"/>
              </a:ext>
            </a:extLst>
          </p:cNvPr>
          <p:cNvGraphicFramePr>
            <a:graphicFrameLocks noGrp="1"/>
          </p:cNvGraphicFramePr>
          <p:nvPr>
            <p:extLst>
              <p:ext uri="{D42A27DB-BD31-4B8C-83A1-F6EECF244321}">
                <p14:modId xmlns:p14="http://schemas.microsoft.com/office/powerpoint/2010/main" val="2642254586"/>
              </p:ext>
            </p:extLst>
          </p:nvPr>
        </p:nvGraphicFramePr>
        <p:xfrm>
          <a:off x="0" y="653142"/>
          <a:ext cx="12192000" cy="5189220"/>
        </p:xfrm>
        <a:graphic>
          <a:graphicData uri="http://schemas.openxmlformats.org/drawingml/2006/table">
            <a:tbl>
              <a:tblPr/>
              <a:tblGrid>
                <a:gridCol w="4156363">
                  <a:extLst>
                    <a:ext uri="{9D8B030D-6E8A-4147-A177-3AD203B41FA5}">
                      <a16:colId xmlns:a16="http://schemas.microsoft.com/office/drawing/2014/main" val="20000"/>
                    </a:ext>
                  </a:extLst>
                </a:gridCol>
                <a:gridCol w="4185532">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13110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eulogycon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Cmou</a:t>
                      </a:r>
                      <a:endParaRPr kumimoji="0" lang="en-US" sz="40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eroi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cmou</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eroi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]metanoia @ ,w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nyi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jw</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mpi`cmou</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algn="just"/>
                      <a:r>
                        <a:rPr lang="fr-FR" sz="4000" b="1" i="0" u="none" strike="noStrike" kern="1200" baseline="0" dirty="0">
                          <a:solidFill>
                            <a:schemeClr val="tx1"/>
                          </a:solidFill>
                          <a:latin typeface="Book Antiqua" panose="02040602050305030304" pitchFamily="18" charset="0"/>
                          <a:ea typeface="+mn-ea"/>
                          <a:cs typeface="+mn-cs"/>
                        </a:rPr>
                        <a:t>Pitié Seigneur, pitié Seigneur, Seigneur bénis nous, amen.</a:t>
                      </a:r>
                    </a:p>
                    <a:p>
                      <a:pPr algn="just"/>
                      <a:r>
                        <a:rPr lang="fr-FR" sz="4000" b="1" i="0" u="none" strike="noStrike" kern="1200" baseline="0" dirty="0">
                          <a:solidFill>
                            <a:schemeClr val="tx1"/>
                          </a:solidFill>
                          <a:latin typeface="Book Antiqua" panose="02040602050305030304" pitchFamily="18" charset="0"/>
                          <a:ea typeface="+mn-ea"/>
                          <a:cs typeface="+mn-cs"/>
                        </a:rPr>
                        <a:t>Bénissez-moi, voici la </a:t>
                      </a:r>
                      <a:r>
                        <a:rPr lang="fr-FR" sz="4000" b="1" i="0" u="none" strike="noStrike" kern="1200" baseline="0" dirty="0" err="1">
                          <a:solidFill>
                            <a:schemeClr val="tx1"/>
                          </a:solidFill>
                          <a:latin typeface="Book Antiqua" panose="02040602050305030304" pitchFamily="18" charset="0"/>
                          <a:ea typeface="+mn-ea"/>
                          <a:cs typeface="+mn-cs"/>
                        </a:rPr>
                        <a:t>métanoia</a:t>
                      </a:r>
                      <a:r>
                        <a:rPr lang="fr-FR" sz="4000" b="1" i="0" u="none" strike="noStrike" kern="1200" baseline="0" dirty="0">
                          <a:solidFill>
                            <a:schemeClr val="tx1"/>
                          </a:solidFill>
                          <a:latin typeface="Book Antiqua" panose="02040602050305030304" pitchFamily="18" charset="0"/>
                          <a:ea typeface="+mn-ea"/>
                          <a:cs typeface="+mn-cs"/>
                        </a:rPr>
                        <a:t>, dites la bénédiction.</a:t>
                      </a:r>
                      <a:endParaRPr lang="en-CA" sz="4000" b="1" dirty="0">
                        <a:solidFill>
                          <a:schemeClr val="tx1"/>
                        </a:solidFill>
                        <a:latin typeface="Book Antiqua" panose="02040602050305030304" pitchFamily="18" charset="0"/>
                      </a:endParaRPr>
                    </a:p>
                  </a:txBody>
                  <a:tcPr marT="34290" marB="34290" horzOverflow="overflow">
                    <a:lnL>
                      <a:noFill/>
                    </a:lnL>
                    <a:lnR cap="flat">
                      <a:noFill/>
                    </a:lnR>
                    <a:lnT cap="flat">
                      <a:noFill/>
                    </a:lnT>
                    <a:lnB cap="flat">
                      <a:noFill/>
                    </a:lnB>
                    <a:lnTlToBr>
                      <a:noFill/>
                    </a:lnTlToBr>
                    <a:lnBlToTr>
                      <a:noFill/>
                    </a:lnBlToTr>
                    <a:noFill/>
                  </a:tcPr>
                </a:tc>
                <a:tc>
                  <a:txBody>
                    <a:bodyPr/>
                    <a:lstStyle/>
                    <a:p>
                      <a:pPr algn="r" rtl="1"/>
                      <a:r>
                        <a:rPr lang="ar-EG" sz="4400" b="1" i="0" u="none" strike="noStrike" kern="1200" baseline="0" dirty="0" err="1">
                          <a:solidFill>
                            <a:schemeClr val="tx1"/>
                          </a:solidFill>
                          <a:latin typeface="Book Antiqua" panose="02040602050305030304" pitchFamily="18" charset="0"/>
                          <a:ea typeface="+mn-ea"/>
                          <a:cs typeface="+mn-cs"/>
                        </a:rPr>
                        <a:t>يارب</a:t>
                      </a:r>
                      <a:r>
                        <a:rPr lang="ar-EG" sz="4400" b="1" i="0" u="none" strike="noStrike" kern="1200" baseline="0" dirty="0">
                          <a:solidFill>
                            <a:schemeClr val="tx1"/>
                          </a:solidFill>
                          <a:latin typeface="Book Antiqua" panose="02040602050305030304" pitchFamily="18" charset="0"/>
                          <a:ea typeface="+mn-ea"/>
                          <a:cs typeface="+mn-cs"/>
                        </a:rPr>
                        <a:t> ارحم، </a:t>
                      </a:r>
                      <a:r>
                        <a:rPr lang="ar-EG" sz="4400" b="1" i="0" u="none" strike="noStrike" kern="1200" baseline="0" dirty="0" err="1">
                          <a:solidFill>
                            <a:schemeClr val="tx1"/>
                          </a:solidFill>
                          <a:latin typeface="Book Antiqua" panose="02040602050305030304" pitchFamily="18" charset="0"/>
                          <a:ea typeface="+mn-ea"/>
                          <a:cs typeface="+mn-cs"/>
                        </a:rPr>
                        <a:t>يارب</a:t>
                      </a:r>
                      <a:endParaRPr lang="ar-EG" sz="4400" b="1" i="0" u="none" strike="noStrike" kern="1200" baseline="0" dirty="0">
                        <a:solidFill>
                          <a:schemeClr val="tx1"/>
                        </a:solidFill>
                        <a:latin typeface="Book Antiqua" panose="02040602050305030304" pitchFamily="18" charset="0"/>
                        <a:ea typeface="+mn-ea"/>
                        <a:cs typeface="+mn-cs"/>
                      </a:endParaRPr>
                    </a:p>
                    <a:p>
                      <a:pPr algn="r" rtl="1"/>
                      <a:r>
                        <a:rPr lang="ar-EG" sz="4400" b="1" i="0" u="none" strike="noStrike" kern="1200" baseline="0" dirty="0">
                          <a:solidFill>
                            <a:schemeClr val="tx1"/>
                          </a:solidFill>
                          <a:latin typeface="Book Antiqua" panose="02040602050305030304" pitchFamily="18" charset="0"/>
                          <a:ea typeface="+mn-ea"/>
                          <a:cs typeface="+mn-cs"/>
                        </a:rPr>
                        <a:t>ارحم، </a:t>
                      </a:r>
                      <a:r>
                        <a:rPr lang="ar-EG" sz="4400" b="1" i="0" u="none" strike="noStrike" kern="1200" baseline="0" dirty="0" err="1">
                          <a:solidFill>
                            <a:schemeClr val="tx1"/>
                          </a:solidFill>
                          <a:latin typeface="Book Antiqua" panose="02040602050305030304" pitchFamily="18" charset="0"/>
                          <a:ea typeface="+mn-ea"/>
                          <a:cs typeface="+mn-cs"/>
                        </a:rPr>
                        <a:t>يارب</a:t>
                      </a:r>
                      <a:r>
                        <a:rPr lang="ar-EG" sz="4400" b="1" i="0" u="none" strike="noStrike" kern="1200" baseline="0" dirty="0">
                          <a:solidFill>
                            <a:schemeClr val="tx1"/>
                          </a:solidFill>
                          <a:latin typeface="Book Antiqua" panose="02040602050305030304" pitchFamily="18" charset="0"/>
                          <a:ea typeface="+mn-ea"/>
                          <a:cs typeface="+mn-cs"/>
                        </a:rPr>
                        <a:t> بارك</a:t>
                      </a:r>
                    </a:p>
                    <a:p>
                      <a:pPr algn="r" rtl="1"/>
                      <a:r>
                        <a:rPr lang="ar-EG" sz="4400" b="1" i="0" u="none" strike="noStrike" kern="1200" baseline="0" dirty="0">
                          <a:solidFill>
                            <a:schemeClr val="tx1"/>
                          </a:solidFill>
                          <a:latin typeface="Book Antiqua" panose="02040602050305030304" pitchFamily="18" charset="0"/>
                          <a:ea typeface="+mn-ea"/>
                          <a:cs typeface="+mn-cs"/>
                        </a:rPr>
                        <a:t>آمين.</a:t>
                      </a:r>
                      <a:endParaRPr lang="fr-FR" sz="4400" b="1" i="0" u="none" strike="noStrike" kern="1200" baseline="0" dirty="0">
                        <a:solidFill>
                          <a:schemeClr val="tx1"/>
                        </a:solidFill>
                        <a:latin typeface="Book Antiqua" panose="02040602050305030304" pitchFamily="18" charset="0"/>
                        <a:ea typeface="+mn-ea"/>
                        <a:cs typeface="+mn-cs"/>
                      </a:endParaRPr>
                    </a:p>
                    <a:p>
                      <a:pPr algn="r" rtl="1"/>
                      <a:r>
                        <a:rPr lang="ar-EG" sz="4400" b="1" i="0" u="none" strike="noStrike" kern="1200" baseline="0" dirty="0">
                          <a:solidFill>
                            <a:schemeClr val="tx1"/>
                          </a:solidFill>
                          <a:latin typeface="Book Antiqua" panose="02040602050305030304" pitchFamily="18" charset="0"/>
                          <a:ea typeface="+mn-ea"/>
                          <a:cs typeface="+mn-cs"/>
                        </a:rPr>
                        <a:t>باركوا على، ها</a:t>
                      </a:r>
                    </a:p>
                    <a:p>
                      <a:pPr algn="r" rtl="1"/>
                      <a:r>
                        <a:rPr lang="ar-EG" sz="4400" b="1" i="0" u="none" strike="noStrike" kern="1200" baseline="0" dirty="0" err="1">
                          <a:solidFill>
                            <a:schemeClr val="tx1"/>
                          </a:solidFill>
                          <a:latin typeface="Book Antiqua" panose="02040602050305030304" pitchFamily="18" charset="0"/>
                          <a:ea typeface="+mn-ea"/>
                          <a:cs typeface="+mn-cs"/>
                        </a:rPr>
                        <a:t>المطانية</a:t>
                      </a:r>
                      <a:r>
                        <a:rPr lang="ar-EG" sz="4400" b="1" i="0" u="none" strike="noStrike" kern="1200" baseline="0" dirty="0">
                          <a:solidFill>
                            <a:schemeClr val="tx1"/>
                          </a:solidFill>
                          <a:latin typeface="Book Antiqua" panose="02040602050305030304" pitchFamily="18" charset="0"/>
                          <a:ea typeface="+mn-ea"/>
                          <a:cs typeface="+mn-cs"/>
                        </a:rPr>
                        <a:t>، اغفروا لي،</a:t>
                      </a:r>
                    </a:p>
                    <a:p>
                      <a:pPr algn="r" rtl="1"/>
                      <a:r>
                        <a:rPr lang="ar-EG" sz="4400" b="1" i="0" u="none" strike="noStrike" kern="1200" baseline="0" dirty="0">
                          <a:solidFill>
                            <a:schemeClr val="tx1"/>
                          </a:solidFill>
                          <a:latin typeface="Book Antiqua" panose="02040602050305030304" pitchFamily="18" charset="0"/>
                          <a:ea typeface="+mn-ea"/>
                          <a:cs typeface="+mn-cs"/>
                        </a:rPr>
                        <a:t>قل البركة.</a:t>
                      </a:r>
                      <a:endParaRPr kumimoji="0" lang="ar-EG" sz="44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756606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66537" name="Group 41"/>
          <p:cNvGraphicFramePr>
            <a:graphicFrameLocks noGrp="1"/>
          </p:cNvGraphicFramePr>
          <p:nvPr>
            <p:extLst>
              <p:ext uri="{D42A27DB-BD31-4B8C-83A1-F6EECF244321}">
                <p14:modId xmlns:p14="http://schemas.microsoft.com/office/powerpoint/2010/main" val="3952565008"/>
              </p:ext>
            </p:extLst>
          </p:nvPr>
        </p:nvGraphicFramePr>
        <p:xfrm>
          <a:off x="0" y="762001"/>
          <a:ext cx="12192000" cy="4695434"/>
        </p:xfrm>
        <a:graphic>
          <a:graphicData uri="http://schemas.openxmlformats.org/drawingml/2006/table">
            <a:tbl>
              <a:tblPr/>
              <a:tblGrid>
                <a:gridCol w="3873771">
                  <a:extLst>
                    <a:ext uri="{9D8B030D-6E8A-4147-A177-3AD203B41FA5}">
                      <a16:colId xmlns:a16="http://schemas.microsoft.com/office/drawing/2014/main" val="20000"/>
                    </a:ext>
                  </a:extLst>
                </a:gridCol>
                <a:gridCol w="5019217">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835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32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32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32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423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a:ln>
                            <a:noFill/>
                          </a:ln>
                          <a:solidFill>
                            <a:schemeClr val="tx1"/>
                          </a:solidFill>
                          <a:effectLst/>
                          <a:latin typeface="CS Avva Shenouda" panose="020B7200000000000000" pitchFamily="34" charset="0"/>
                          <a:cs typeface="Arial" pitchFamily="34" charset="0"/>
                        </a:rPr>
                        <a:t>P=,=c </a:t>
                      </a:r>
                      <a:r>
                        <a:rPr kumimoji="0" lang="en-US" sz="4300" b="1" i="0" u="none" strike="noStrike" cap="none" normalizeH="0" baseline="0" dirty="0" err="1">
                          <a:ln>
                            <a:noFill/>
                          </a:ln>
                          <a:solidFill>
                            <a:schemeClr val="tx1"/>
                          </a:solidFill>
                          <a:effectLst/>
                          <a:latin typeface="CS Avva Shenouda" panose="020B7200000000000000" pitchFamily="34" charset="0"/>
                          <a:cs typeface="Arial" pitchFamily="34" charset="0"/>
                        </a:rPr>
                        <a:t>PenNou</a:t>
                      </a:r>
                      <a:r>
                        <a:rPr kumimoji="0" lang="en-US" sz="43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 Christ notre Dieu.</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3700" b="1" i="0" u="none" strike="noStrike" cap="none" normalizeH="0" baseline="0" dirty="0">
                          <a:ln>
                            <a:noFill/>
                          </a:ln>
                          <a:solidFill>
                            <a:schemeClr val="tx1"/>
                          </a:solidFill>
                          <a:effectLst/>
                          <a:latin typeface="CS Avva Shenouda" panose="020B7200000000000000" pitchFamily="34" charset="0"/>
                          <a:cs typeface="Arial" charset="0"/>
                        </a:rPr>
                        <a:t>أيها المسيح الهنا.</a:t>
                      </a:r>
                      <a:endParaRPr kumimoji="0" lang="en-US" sz="37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15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2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32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919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4300" b="1" i="0" u="none" strike="noStrike" cap="none" normalizeH="0" baseline="0" dirty="0" err="1">
                          <a:ln>
                            <a:noFill/>
                          </a:ln>
                          <a:solidFill>
                            <a:schemeClr val="tx1"/>
                          </a:solidFill>
                          <a:effectLst/>
                          <a:latin typeface="CS Avva Shenouda" panose="020B7200000000000000" pitchFamily="34" charset="0"/>
                          <a:cs typeface="Arial" pitchFamily="34" charset="0"/>
                        </a:rPr>
                        <a:t>Amyn</a:t>
                      </a:r>
                      <a:r>
                        <a:rPr kumimoji="0" lang="en-US" sz="43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pitchFamily="34" charset="0"/>
                        </a:rPr>
                        <a:t>ec`eswpi</a:t>
                      </a:r>
                      <a:r>
                        <a:rPr kumimoji="0" lang="en-US" sz="43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Amen, ainsi soit-il.</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3700" b="1" i="0" u="none" strike="noStrike" cap="none" normalizeH="0" baseline="0" dirty="0">
                          <a:ln>
                            <a:noFill/>
                          </a:ln>
                          <a:solidFill>
                            <a:schemeClr val="tx1"/>
                          </a:solidFill>
                          <a:effectLst/>
                          <a:latin typeface="CS Avva Shenouda" panose="020B7200000000000000" pitchFamily="34" charset="0"/>
                          <a:cs typeface="Arial" charset="0"/>
                        </a:rPr>
                        <a:t>آمين يكون.</a:t>
                      </a:r>
                      <a:endParaRPr kumimoji="0" lang="en-US" sz="37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a:hlinkClick r:id="rId3" action="ppaction://hlinksldjump"/>
            <a:extLst>
              <a:ext uri="{FF2B5EF4-FFF2-40B4-BE49-F238E27FC236}">
                <a16:creationId xmlns:a16="http://schemas.microsoft.com/office/drawing/2014/main" id="{C9CA693D-0C60-BFFB-C7BD-61BCCC6EAB5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0">
            <a:extLst>
              <a:ext uri="{FF2B5EF4-FFF2-40B4-BE49-F238E27FC236}">
                <a16:creationId xmlns:a16="http://schemas.microsoft.com/office/drawing/2014/main" id="{98612B61-C5E8-491C-B67B-0D3AC3DFD9E2}"/>
              </a:ext>
            </a:extLst>
          </p:cNvPr>
          <p:cNvGraphicFramePr>
            <a:graphicFrameLocks/>
          </p:cNvGraphicFramePr>
          <p:nvPr>
            <p:extLst>
              <p:ext uri="{D42A27DB-BD31-4B8C-83A1-F6EECF244321}">
                <p14:modId xmlns:p14="http://schemas.microsoft.com/office/powerpoint/2010/main" val="698462360"/>
              </p:ext>
            </p:extLst>
          </p:nvPr>
        </p:nvGraphicFramePr>
        <p:xfrm>
          <a:off x="2" y="457200"/>
          <a:ext cx="12191998" cy="5943600"/>
        </p:xfrm>
        <a:graphic>
          <a:graphicData uri="http://schemas.openxmlformats.org/drawingml/2006/table">
            <a:tbl>
              <a:tblPr/>
              <a:tblGrid>
                <a:gridCol w="4332049">
                  <a:extLst>
                    <a:ext uri="{9D8B030D-6E8A-4147-A177-3AD203B41FA5}">
                      <a16:colId xmlns:a16="http://schemas.microsoft.com/office/drawing/2014/main" val="3002025102"/>
                    </a:ext>
                  </a:extLst>
                </a:gridCol>
                <a:gridCol w="4249513">
                  <a:extLst>
                    <a:ext uri="{9D8B030D-6E8A-4147-A177-3AD203B41FA5}">
                      <a16:colId xmlns:a16="http://schemas.microsoft.com/office/drawing/2014/main" val="20000"/>
                    </a:ext>
                  </a:extLst>
                </a:gridCol>
                <a:gridCol w="3610436">
                  <a:extLst>
                    <a:ext uri="{9D8B030D-6E8A-4147-A177-3AD203B41FA5}">
                      <a16:colId xmlns:a16="http://schemas.microsoft.com/office/drawing/2014/main" val="20001"/>
                    </a:ext>
                  </a:extLst>
                </a:gridCol>
              </a:tblGrid>
              <a:tr h="55703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fr-FR" sz="24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bg1"/>
                          </a:solidFill>
                          <a:effectLst/>
                          <a:latin typeface="CS Avva Shenouda" panose="020B7200000000000000" pitchFamily="34" charset="0"/>
                          <a:cs typeface="Arial" charset="0"/>
                        </a:rPr>
                        <a:t>`</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Pouro</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hiryny</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moi nan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ntekhiryny</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cemni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ntekhiryny</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,a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pt-BR" sz="3200" b="1" i="0" u="none" strike="noStrike" cap="none" normalizeH="0" baseline="0" dirty="0">
                          <a:ln>
                            <a:noFill/>
                          </a:ln>
                          <a:solidFill>
                            <a:schemeClr val="tx1"/>
                          </a:solidFill>
                          <a:effectLst/>
                          <a:latin typeface="CS Avva Shenouda" panose="020B7200000000000000" pitchFamily="34" charset="0"/>
                          <a:cs typeface="Arial" charset="0"/>
                        </a:rPr>
                        <a:t>Je ;wk te ]jom nem pi`wou nem pi`cmou nem pi`amahi sa `eneh @ `amyn.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Ariten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nem`psa</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njoc</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ousep`hmot</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Times New Roman" pitchFamily="18" charset="0"/>
                        </a:rPr>
                        <a:t>Le prêtre :</a:t>
                      </a:r>
                    </a:p>
                    <a:p>
                      <a:pPr algn="just"/>
                      <a:r>
                        <a:rPr lang="fr-FR" sz="2800" b="1" i="0" u="none" strike="noStrike" kern="1200" baseline="0" dirty="0">
                          <a:solidFill>
                            <a:schemeClr val="tx1"/>
                          </a:solidFill>
                          <a:latin typeface="Book Antiqua" panose="02040602050305030304" pitchFamily="18" charset="0"/>
                          <a:ea typeface="+mn-ea"/>
                          <a:cs typeface="+mn-cs"/>
                        </a:rPr>
                        <a:t>Ô Roi de la paix, donne-nous Ta paix, accorde-nous Ta paix et remets nos péchés. A toi la puissance, la gloire, la bénédiction et la magnificence éternellement amen! Rends nous dignes de dire en action de grâce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Times New Roman" pitchFamily="18" charset="0"/>
                        </a:rPr>
                        <a:t>الكاهن :</a:t>
                      </a:r>
                      <a:endParaRPr kumimoji="0" lang="fr-FR" sz="2400" b="1" i="0" u="none" strike="noStrike" cap="none" normalizeH="0" baseline="0" dirty="0">
                        <a:ln>
                          <a:noFill/>
                        </a:ln>
                        <a:solidFill>
                          <a:srgbClr val="C00000"/>
                        </a:solidFill>
                        <a:effectLst/>
                        <a:latin typeface="Book Antiqua" panose="02040602050305030304" pitchFamily="18" charset="0"/>
                        <a:cs typeface="Times New Roman" pitchFamily="18" charset="0"/>
                      </a:endParaRPr>
                    </a:p>
                    <a:p>
                      <a:pPr algn="just" rtl="1"/>
                      <a:r>
                        <a:rPr lang="ar-EG" sz="4000" b="1" i="0" u="none" strike="noStrike" kern="1200" baseline="0" dirty="0">
                          <a:solidFill>
                            <a:schemeClr val="tx1"/>
                          </a:solidFill>
                          <a:latin typeface="Book Antiqua" panose="02040602050305030304" pitchFamily="18" charset="0"/>
                          <a:ea typeface="+mn-ea"/>
                          <a:cs typeface="+mn-cs"/>
                        </a:rPr>
                        <a:t>يا</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ملك السلام أعطنا</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سلامك قرر لنا</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سلامك : وأغفر لنا</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خطايانا</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لأن لك القوة والمجد</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والبركة والعزة الى</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الأبد آمين</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err="1">
                          <a:solidFill>
                            <a:schemeClr val="tx1"/>
                          </a:solidFill>
                          <a:latin typeface="Book Antiqua" panose="02040602050305030304" pitchFamily="18" charset="0"/>
                          <a:ea typeface="+mn-ea"/>
                          <a:cs typeface="+mn-cs"/>
                        </a:rPr>
                        <a:t>إجعلنا</a:t>
                      </a:r>
                      <a:r>
                        <a:rPr lang="ar-EG" sz="4000" b="1" i="0" u="none" strike="noStrike" kern="1200" baseline="0" dirty="0">
                          <a:solidFill>
                            <a:schemeClr val="tx1"/>
                          </a:solidFill>
                          <a:latin typeface="Book Antiqua" panose="02040602050305030304" pitchFamily="18" charset="0"/>
                          <a:ea typeface="+mn-ea"/>
                          <a:cs typeface="+mn-cs"/>
                        </a:rPr>
                        <a:t> مستحقين أن</a:t>
                      </a:r>
                      <a:r>
                        <a:rPr lang="fr-FR" sz="4000" b="1" i="0" u="none" strike="noStrike" kern="1200" baseline="0" dirty="0">
                          <a:solidFill>
                            <a:schemeClr val="tx1"/>
                          </a:solidFill>
                          <a:latin typeface="Book Antiqua" panose="02040602050305030304" pitchFamily="18" charset="0"/>
                          <a:ea typeface="+mn-ea"/>
                          <a:cs typeface="+mn-cs"/>
                        </a:rPr>
                        <a:t> </a:t>
                      </a:r>
                      <a:r>
                        <a:rPr lang="ar-EG" sz="4000" b="1" i="0" u="none" strike="noStrike" kern="1200" baseline="0" dirty="0">
                          <a:solidFill>
                            <a:schemeClr val="tx1"/>
                          </a:solidFill>
                          <a:latin typeface="Book Antiqua" panose="02040602050305030304" pitchFamily="18" charset="0"/>
                          <a:ea typeface="+mn-ea"/>
                          <a:cs typeface="+mn-cs"/>
                        </a:rPr>
                        <a:t>نقول بشكر :</a:t>
                      </a:r>
                      <a:endParaRPr lang="fr-FR" sz="4000" b="1" i="0" u="none" strike="noStrike" kern="1200" baseline="0" dirty="0">
                        <a:solidFill>
                          <a:schemeClr val="tx1"/>
                        </a:solidFill>
                        <a:latin typeface="Book Antiqua" panose="02040602050305030304" pitchFamily="18" charset="0"/>
                        <a:ea typeface="+mn-ea"/>
                        <a:cs typeface="+mn-cs"/>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3" action="ppaction://hlinksldjump"/>
            <a:extLst>
              <a:ext uri="{FF2B5EF4-FFF2-40B4-BE49-F238E27FC236}">
                <a16:creationId xmlns:a16="http://schemas.microsoft.com/office/drawing/2014/main" id="{ED3F0515-C407-2C5A-5662-1305C31F341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2500820803"/>
              </p:ext>
            </p:extLst>
          </p:nvPr>
        </p:nvGraphicFramePr>
        <p:xfrm>
          <a:off x="0" y="307911"/>
          <a:ext cx="12191998" cy="618744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0742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1" i="0" kern="1200" dirty="0">
                          <a:solidFill>
                            <a:schemeClr val="tx1"/>
                          </a:solidFill>
                          <a:effectLst/>
                          <a:latin typeface="CS Avva Shenouda" panose="020B7200000000000000" pitchFamily="34" charset="0"/>
                          <a:ea typeface="+mn-ea"/>
                          <a:cs typeface="+mn-cs"/>
                        </a:rPr>
                        <a:t>Je </a:t>
                      </a:r>
                      <a:r>
                        <a:rPr lang="fr-FR" sz="2500" b="1" i="0" kern="1200" dirty="0" err="1">
                          <a:solidFill>
                            <a:schemeClr val="tx1"/>
                          </a:solidFill>
                          <a:effectLst/>
                          <a:latin typeface="CS Avva Shenouda" panose="020B7200000000000000" pitchFamily="34" charset="0"/>
                          <a:ea typeface="+mn-ea"/>
                          <a:cs typeface="+mn-cs"/>
                        </a:rPr>
                        <a:t>Peniwt</a:t>
                      </a:r>
                      <a:r>
                        <a:rPr lang="fr-FR" sz="2500" b="1" i="0" kern="1200" dirty="0">
                          <a:solidFill>
                            <a:schemeClr val="tx1"/>
                          </a:solidFill>
                          <a:effectLst/>
                          <a:latin typeface="CS Avva Shenouda" panose="020B7200000000000000" pitchFamily="34" charset="0"/>
                          <a:ea typeface="+mn-ea"/>
                          <a:cs typeface="+mn-cs"/>
                        </a:rPr>
                        <a:t> et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nivyou`i</a:t>
                      </a:r>
                      <a:r>
                        <a:rPr lang="fr-FR" sz="2500" b="1" i="0" kern="1200" dirty="0">
                          <a:solidFill>
                            <a:schemeClr val="tx1"/>
                          </a:solidFill>
                          <a:effectLst/>
                          <a:latin typeface="CS Avva Shenouda" panose="020B7200000000000000" pitchFamily="34" charset="0"/>
                          <a:ea typeface="+mn-ea"/>
                          <a:cs typeface="+mn-cs"/>
                        </a:rPr>
                        <a:t> @ </a:t>
                      </a:r>
                      <a:r>
                        <a:rPr lang="fr-FR" sz="2500" b="1" i="0" kern="1200" dirty="0" err="1">
                          <a:solidFill>
                            <a:schemeClr val="tx1"/>
                          </a:solidFill>
                          <a:effectLst/>
                          <a:latin typeface="CS Avva Shenouda" panose="020B7200000000000000" pitchFamily="34" charset="0"/>
                          <a:ea typeface="+mn-ea"/>
                          <a:cs typeface="+mn-cs"/>
                        </a:rPr>
                        <a:t>mareftoubo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PekRan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Marec`i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nje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tekmetouro</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Peteh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nak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marefswpi</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tve</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hijen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pikahi</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Penwik</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a:t>
                      </a:r>
                      <a:r>
                        <a:rPr lang="fr-FR" sz="2500" b="1" i="0" kern="1200" dirty="0">
                          <a:solidFill>
                            <a:schemeClr val="tx1"/>
                          </a:solidFill>
                          <a:effectLst/>
                          <a:latin typeface="CS Avva Shenouda" panose="020B7200000000000000" pitchFamily="34" charset="0"/>
                          <a:ea typeface="+mn-ea"/>
                          <a:cs typeface="+mn-cs"/>
                        </a:rPr>
                        <a:t> rac] </a:t>
                      </a:r>
                      <a:r>
                        <a:rPr lang="fr-FR" sz="2500" b="1" i="0" kern="1200" dirty="0" err="1">
                          <a:solidFill>
                            <a:schemeClr val="tx1"/>
                          </a:solidFill>
                          <a:effectLst/>
                          <a:latin typeface="CS Avva Shenouda" panose="020B7200000000000000" pitchFamily="34" charset="0"/>
                          <a:ea typeface="+mn-ea"/>
                          <a:cs typeface="+mn-cs"/>
                        </a:rPr>
                        <a:t>myif</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mvoou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 </a:t>
                      </a:r>
                      <a:r>
                        <a:rPr lang="fr-FR" sz="2500" b="1" i="0" kern="1200" dirty="0" err="1">
                          <a:solidFill>
                            <a:schemeClr val="tx1"/>
                          </a:solidFill>
                          <a:effectLst/>
                          <a:latin typeface="CS Avva Shenouda" panose="020B7200000000000000" pitchFamily="34" charset="0"/>
                          <a:ea typeface="+mn-ea"/>
                          <a:cs typeface="+mn-cs"/>
                        </a:rPr>
                        <a:t>nyet`eron</a:t>
                      </a:r>
                      <a:r>
                        <a:rPr lang="fr-FR" sz="2500" b="1" i="0" kern="1200" dirty="0">
                          <a:solidFill>
                            <a:schemeClr val="tx1"/>
                          </a:solidFill>
                          <a:effectLst/>
                          <a:latin typeface="CS Avva Shenouda" panose="020B7200000000000000" pitchFamily="34" charset="0"/>
                          <a:ea typeface="+mn-ea"/>
                          <a:cs typeface="+mn-cs"/>
                        </a:rPr>
                        <a:t> nan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 `m`</a:t>
                      </a:r>
                      <a:r>
                        <a:rPr lang="fr-FR" sz="2500" b="1" i="0" kern="1200" dirty="0" err="1">
                          <a:solidFill>
                            <a:schemeClr val="tx1"/>
                          </a:solidFill>
                          <a:effectLst/>
                          <a:latin typeface="CS Avva Shenouda" panose="020B7200000000000000" pitchFamily="34" charset="0"/>
                          <a:ea typeface="+mn-ea"/>
                          <a:cs typeface="+mn-cs"/>
                        </a:rPr>
                        <a:t>vry</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hwn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nten</a:t>
                      </a:r>
                      <a:r>
                        <a:rPr lang="fr-FR" sz="2500" b="1" i="0" kern="1200" dirty="0">
                          <a:solidFill>
                            <a:schemeClr val="tx1"/>
                          </a:solidFill>
                          <a:effectLst/>
                          <a:latin typeface="CS Avva Shenouda" panose="020B7200000000000000" pitchFamily="34" charset="0"/>
                          <a:ea typeface="+mn-ea"/>
                          <a:cs typeface="+mn-cs"/>
                        </a:rPr>
                        <a:t>,`w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nny`ete</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ntan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erwou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Ouoh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mperenten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eqoun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epiracmoc</a:t>
                      </a:r>
                      <a:r>
                        <a:rPr lang="fr-FR" sz="2500" b="1" i="0" kern="1200" dirty="0">
                          <a:solidFill>
                            <a:schemeClr val="tx1"/>
                          </a:solidFill>
                          <a:effectLst/>
                          <a:latin typeface="CS Avva Shenouda" panose="020B7200000000000000" pitchFamily="34" charset="0"/>
                          <a:ea typeface="+mn-ea"/>
                          <a:cs typeface="+mn-cs"/>
                        </a:rPr>
                        <a:t> @ alla </a:t>
                      </a:r>
                      <a:r>
                        <a:rPr lang="fr-FR" sz="2500" b="1" i="0" kern="1200" dirty="0" err="1">
                          <a:solidFill>
                            <a:schemeClr val="tx1"/>
                          </a:solidFill>
                          <a:effectLst/>
                          <a:latin typeface="CS Avva Shenouda" panose="020B7200000000000000" pitchFamily="34" charset="0"/>
                          <a:ea typeface="+mn-ea"/>
                          <a:cs typeface="+mn-cs"/>
                        </a:rPr>
                        <a:t>nahmen</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ebol</a:t>
                      </a:r>
                      <a:r>
                        <a:rPr lang="fr-FR" sz="2500" b="1" i="0" kern="1200" dirty="0">
                          <a:solidFill>
                            <a:schemeClr val="tx1"/>
                          </a:solidFill>
                          <a:effectLst/>
                          <a:latin typeface="CS Avva Shenouda" panose="020B7200000000000000" pitchFamily="34" charset="0"/>
                          <a:ea typeface="+mn-ea"/>
                          <a:cs typeface="+mn-cs"/>
                        </a:rPr>
                        <a:t> ha </a:t>
                      </a:r>
                      <a:r>
                        <a:rPr lang="fr-FR" sz="2500" b="1" i="0" kern="1200" dirty="0" err="1">
                          <a:solidFill>
                            <a:schemeClr val="tx1"/>
                          </a:solidFill>
                          <a:effectLst/>
                          <a:latin typeface="CS Avva Shenouda" panose="020B7200000000000000" pitchFamily="34" charset="0"/>
                          <a:ea typeface="+mn-ea"/>
                          <a:cs typeface="+mn-cs"/>
                        </a:rPr>
                        <a:t>pipethwou</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Qen</a:t>
                      </a:r>
                      <a:r>
                        <a:rPr lang="fr-FR" sz="2500" b="1" i="0" kern="1200" dirty="0">
                          <a:solidFill>
                            <a:schemeClr val="tx1"/>
                          </a:solidFill>
                          <a:effectLst/>
                          <a:latin typeface="CS Avva Shenouda" panose="020B7200000000000000" pitchFamily="34" charset="0"/>
                          <a:ea typeface="+mn-ea"/>
                          <a:cs typeface="+mn-cs"/>
                        </a:rPr>
                        <a:t> P=,=c I=y=c Pen% @ je ;</a:t>
                      </a:r>
                      <a:r>
                        <a:rPr lang="fr-FR" sz="2500" b="1" i="0" kern="1200" dirty="0" err="1">
                          <a:solidFill>
                            <a:schemeClr val="tx1"/>
                          </a:solidFill>
                          <a:effectLst/>
                          <a:latin typeface="CS Avva Shenouda" panose="020B7200000000000000" pitchFamily="34" charset="0"/>
                          <a:ea typeface="+mn-ea"/>
                          <a:cs typeface="+mn-cs"/>
                        </a:rPr>
                        <a:t>wk</a:t>
                      </a:r>
                      <a:r>
                        <a:rPr lang="fr-FR" sz="2500" b="1" i="0" kern="1200" dirty="0">
                          <a:solidFill>
                            <a:schemeClr val="tx1"/>
                          </a:solidFill>
                          <a:effectLst/>
                          <a:latin typeface="CS Avva Shenouda" panose="020B7200000000000000" pitchFamily="34" charset="0"/>
                          <a:ea typeface="+mn-ea"/>
                          <a:cs typeface="+mn-cs"/>
                        </a:rPr>
                        <a:t> te ]</a:t>
                      </a:r>
                      <a:r>
                        <a:rPr lang="fr-FR" sz="2500" b="1" i="0" kern="1200" dirty="0" err="1">
                          <a:solidFill>
                            <a:schemeClr val="tx1"/>
                          </a:solidFill>
                          <a:effectLst/>
                          <a:latin typeface="CS Avva Shenouda" panose="020B7200000000000000" pitchFamily="34" charset="0"/>
                          <a:ea typeface="+mn-ea"/>
                          <a:cs typeface="+mn-cs"/>
                        </a:rPr>
                        <a:t>metouro</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jom</a:t>
                      </a:r>
                      <a:r>
                        <a:rPr lang="fr-FR" sz="2500" b="1" i="0" kern="1200" dirty="0">
                          <a:solidFill>
                            <a:schemeClr val="tx1"/>
                          </a:solidFill>
                          <a:effectLst/>
                          <a:latin typeface="CS Avva Shenouda" panose="020B7200000000000000" pitchFamily="34" charset="0"/>
                          <a:ea typeface="+mn-ea"/>
                          <a:cs typeface="+mn-cs"/>
                        </a:rPr>
                        <a:t> nem </a:t>
                      </a:r>
                      <a:r>
                        <a:rPr lang="fr-FR" sz="2500" b="1" i="0" kern="1200" dirty="0" err="1">
                          <a:solidFill>
                            <a:schemeClr val="tx1"/>
                          </a:solidFill>
                          <a:effectLst/>
                          <a:latin typeface="CS Avva Shenouda" panose="020B7200000000000000" pitchFamily="34" charset="0"/>
                          <a:ea typeface="+mn-ea"/>
                          <a:cs typeface="+mn-cs"/>
                        </a:rPr>
                        <a:t>pi`wou</a:t>
                      </a:r>
                      <a:r>
                        <a:rPr lang="fr-FR" sz="2500" b="1" i="0" kern="1200" dirty="0">
                          <a:solidFill>
                            <a:schemeClr val="tx1"/>
                          </a:solidFill>
                          <a:effectLst/>
                          <a:latin typeface="CS Avva Shenouda" panose="020B7200000000000000" pitchFamily="34" charset="0"/>
                          <a:ea typeface="+mn-ea"/>
                          <a:cs typeface="+mn-cs"/>
                        </a:rPr>
                        <a:t> sa `</a:t>
                      </a:r>
                      <a:r>
                        <a:rPr lang="fr-FR" sz="2500" b="1" i="0" kern="1200" dirty="0" err="1">
                          <a:solidFill>
                            <a:schemeClr val="tx1"/>
                          </a:solidFill>
                          <a:effectLst/>
                          <a:latin typeface="CS Avva Shenouda" panose="020B7200000000000000" pitchFamily="34" charset="0"/>
                          <a:ea typeface="+mn-ea"/>
                          <a:cs typeface="+mn-cs"/>
                        </a:rPr>
                        <a:t>eneh</a:t>
                      </a:r>
                      <a:r>
                        <a:rPr lang="fr-FR" sz="2500" b="1" i="0" kern="1200" dirty="0">
                          <a:solidFill>
                            <a:schemeClr val="tx1"/>
                          </a:solidFill>
                          <a:effectLst/>
                          <a:latin typeface="CS Avva Shenouda" panose="020B7200000000000000" pitchFamily="34" charset="0"/>
                          <a:ea typeface="+mn-ea"/>
                          <a:cs typeface="+mn-cs"/>
                        </a:rPr>
                        <a:t>. `</a:t>
                      </a:r>
                      <a:r>
                        <a:rPr lang="fr-FR" sz="2500" b="1" i="0" kern="1200" dirty="0" err="1">
                          <a:solidFill>
                            <a:schemeClr val="tx1"/>
                          </a:solidFill>
                          <a:effectLst/>
                          <a:latin typeface="CS Avva Shenouda" panose="020B7200000000000000" pitchFamily="34" charset="0"/>
                          <a:ea typeface="+mn-ea"/>
                          <a:cs typeface="+mn-cs"/>
                        </a:rPr>
                        <a:t>Amyn</a:t>
                      </a:r>
                      <a:r>
                        <a:rPr lang="fr-FR" sz="2500" b="1" i="0" kern="1200" dirty="0">
                          <a:solidFill>
                            <a:schemeClr val="tx1"/>
                          </a:solidFill>
                          <a:effectLst/>
                          <a:latin typeface="CS Avva Shenouda" panose="020B7200000000000000" pitchFamily="34" charset="0"/>
                          <a:ea typeface="+mn-ea"/>
                          <a:cs typeface="+mn-cs"/>
                        </a:rPr>
                        <a:t>.</a:t>
                      </a:r>
                      <a:endParaRPr kumimoji="0" lang="en-US" sz="25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2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2800" b="1" i="0" u="none" strike="noStrike" cap="none" normalizeH="0" baseline="0" dirty="0" err="1">
                          <a:ln>
                            <a:noFill/>
                          </a:ln>
                          <a:solidFill>
                            <a:schemeClr val="tx1"/>
                          </a:solidFill>
                          <a:effectLst/>
                          <a:latin typeface="Book Antiqua" panose="02040602050305030304" pitchFamily="18" charset="0"/>
                          <a:cs typeface="Arial" charset="0"/>
                        </a:rPr>
                        <a:t>إلىنا</a:t>
                      </a:r>
                      <a:r>
                        <a:rPr kumimoji="0" lang="ar-SA" altLang="zh-CN" sz="2800" b="1" i="0" u="none" strike="noStrike" cap="none" normalizeH="0" baseline="0" dirty="0">
                          <a:ln>
                            <a:noFill/>
                          </a:ln>
                          <a:solidFill>
                            <a:schemeClr val="tx1"/>
                          </a:solidFill>
                          <a:effectLst/>
                          <a:latin typeface="Book Antiqua" panose="02040602050305030304" pitchFamily="18" charset="0"/>
                          <a:cs typeface="Arial" charset="0"/>
                        </a:rPr>
                        <a:t>، ولا تدخلنا في تجربة، لكن نجنا من الشرير، بالمسيح يسوع ربنا، لأن لك الملك والقوة والمجد الى الأبد آمين</a:t>
                      </a:r>
                      <a:r>
                        <a:rPr kumimoji="0" lang="ar-EG" altLang="zh-CN"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FE512DA9-B400-F197-7AB9-B913199F5DF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36559912"/>
      </p:ext>
    </p:extLst>
  </p:cSld>
  <p:clrMapOvr>
    <a:masterClrMapping/>
  </p:clrMapOv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p:cNvGraphicFramePr>
            <a:graphicFrameLocks noGrp="1"/>
          </p:cNvGraphicFramePr>
          <p:nvPr>
            <p:extLst>
              <p:ext uri="{D42A27DB-BD31-4B8C-83A1-F6EECF244321}">
                <p14:modId xmlns:p14="http://schemas.microsoft.com/office/powerpoint/2010/main" val="3815171135"/>
              </p:ext>
            </p:extLst>
          </p:nvPr>
        </p:nvGraphicFramePr>
        <p:xfrm>
          <a:off x="1" y="76201"/>
          <a:ext cx="12192002" cy="6177352"/>
        </p:xfrm>
        <a:graphic>
          <a:graphicData uri="http://schemas.openxmlformats.org/drawingml/2006/table">
            <a:tbl>
              <a:tblPr/>
              <a:tblGrid>
                <a:gridCol w="4767896">
                  <a:extLst>
                    <a:ext uri="{9D8B030D-6E8A-4147-A177-3AD203B41FA5}">
                      <a16:colId xmlns:a16="http://schemas.microsoft.com/office/drawing/2014/main" val="20000"/>
                    </a:ext>
                  </a:extLst>
                </a:gridCol>
                <a:gridCol w="3901007">
                  <a:extLst>
                    <a:ext uri="{9D8B030D-6E8A-4147-A177-3AD203B41FA5}">
                      <a16:colId xmlns:a16="http://schemas.microsoft.com/office/drawing/2014/main" val="20001"/>
                    </a:ext>
                  </a:extLst>
                </a:gridCol>
                <a:gridCol w="3523099">
                  <a:extLst>
                    <a:ext uri="{9D8B030D-6E8A-4147-A177-3AD203B41FA5}">
                      <a16:colId xmlns:a16="http://schemas.microsoft.com/office/drawing/2014/main" val="20002"/>
                    </a:ext>
                  </a:extLst>
                </a:gridCol>
              </a:tblGrid>
              <a:tr h="48852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700" b="1" i="0" u="none" strike="noStrike" kern="1200" baseline="0" dirty="0" err="1">
                          <a:solidFill>
                            <a:srgbClr val="C00000"/>
                          </a:solidFill>
                          <a:latin typeface="CS Avva Shenouda" panose="020B7200000000000000" pitchFamily="34" charset="0"/>
                          <a:ea typeface="+mn-ea"/>
                          <a:cs typeface="+mn-cs"/>
                        </a:rPr>
                        <a:t>Piouyb</a:t>
                      </a:r>
                      <a:r>
                        <a:rPr lang="fr-FR" sz="2700" b="1" i="0" u="none" strike="noStrike" kern="1200" baseline="0" dirty="0">
                          <a:solidFill>
                            <a:srgbClr val="C00000"/>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pPr>
                      <a:r>
                        <a:rPr lang="fr-FR" sz="2700" b="1" i="0" u="none" strike="noStrike" kern="1200" baseline="0" dirty="0">
                          <a:solidFill>
                            <a:schemeClr val="bg1"/>
                          </a:solidFill>
                          <a:latin typeface="CS Avva Shenouda" panose="020B7200000000000000" pitchFamily="34" charset="0"/>
                          <a:ea typeface="+mn-ea"/>
                          <a:cs typeface="+mn-cs"/>
                        </a:rPr>
                        <a:t>`</a:t>
                      </a:r>
                      <a:r>
                        <a:rPr lang="fr-FR" sz="2700" b="1" i="0" u="none" strike="noStrike" kern="1200" baseline="0" dirty="0">
                          <a:solidFill>
                            <a:schemeClr val="tx1"/>
                          </a:solidFill>
                          <a:latin typeface="CS Avva Shenouda" panose="020B7200000000000000" pitchFamily="34" charset="0"/>
                          <a:ea typeface="+mn-ea"/>
                          <a:cs typeface="+mn-cs"/>
                        </a:rPr>
                        <a:t>Y `</a:t>
                      </a:r>
                      <a:r>
                        <a:rPr lang="fr-FR" sz="2700" b="1" i="0" u="none" strike="noStrike" kern="1200" baseline="0" dirty="0" err="1">
                          <a:solidFill>
                            <a:schemeClr val="tx1"/>
                          </a:solidFill>
                          <a:latin typeface="CS Avva Shenouda" panose="020B7200000000000000" pitchFamily="34" charset="0"/>
                          <a:ea typeface="+mn-ea"/>
                          <a:cs typeface="+mn-cs"/>
                        </a:rPr>
                        <a:t>agapy</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tou</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eou</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ke</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Patroc</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ke</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y,arictou</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monogenouc</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Uiou</a:t>
                      </a:r>
                      <a:r>
                        <a:rPr lang="fr-FR" sz="2700" b="1" i="0" u="none" strike="noStrike" kern="1200" baseline="0" dirty="0">
                          <a:solidFill>
                            <a:schemeClr val="tx1"/>
                          </a:solidFill>
                          <a:latin typeface="CS Avva Shenouda" panose="020B7200000000000000" pitchFamily="34" charset="0"/>
                          <a:ea typeface="+mn-ea"/>
                          <a:cs typeface="+mn-cs"/>
                        </a:rPr>
                        <a:t> </a:t>
                      </a:r>
                      <a:r>
                        <a:rPr lang="nl-NL" sz="2700" b="1" i="0" u="none" strike="noStrike" kern="1200" baseline="0" dirty="0" err="1">
                          <a:solidFill>
                            <a:schemeClr val="tx1"/>
                          </a:solidFill>
                          <a:latin typeface="CS Avva Shenouda" panose="020B7200000000000000" pitchFamily="34" charset="0"/>
                          <a:ea typeface="+mn-ea"/>
                          <a:cs typeface="+mn-cs"/>
                        </a:rPr>
                        <a:t>kuriou</a:t>
                      </a:r>
                      <a:r>
                        <a:rPr lang="nl-NL" sz="2700" b="1" i="0" u="none" strike="noStrike" kern="1200" baseline="0" dirty="0">
                          <a:solidFill>
                            <a:schemeClr val="tx1"/>
                          </a:solidFill>
                          <a:latin typeface="CS Avva Shenouda" panose="020B7200000000000000" pitchFamily="34" charset="0"/>
                          <a:ea typeface="+mn-ea"/>
                          <a:cs typeface="+mn-cs"/>
                        </a:rPr>
                        <a:t> de </a:t>
                      </a:r>
                      <a:r>
                        <a:rPr lang="nl-NL" sz="2700" b="1" i="0" u="none" strike="noStrike" kern="1200" baseline="0" dirty="0" err="1">
                          <a:solidFill>
                            <a:schemeClr val="tx1"/>
                          </a:solidFill>
                          <a:latin typeface="CS Avva Shenouda" panose="020B7200000000000000" pitchFamily="34" charset="0"/>
                          <a:ea typeface="+mn-ea"/>
                          <a:cs typeface="+mn-cs"/>
                        </a:rPr>
                        <a:t>ke</a:t>
                      </a:r>
                      <a:r>
                        <a:rPr lang="nl-NL" sz="2700" b="1" i="0" u="none" strike="noStrike" kern="1200" baseline="0" dirty="0">
                          <a:solidFill>
                            <a:schemeClr val="tx1"/>
                          </a:solidFill>
                          <a:latin typeface="CS Avva Shenouda" panose="020B7200000000000000" pitchFamily="34" charset="0"/>
                          <a:ea typeface="+mn-ea"/>
                          <a:cs typeface="+mn-cs"/>
                        </a:rPr>
                        <a:t> ;</a:t>
                      </a:r>
                      <a:r>
                        <a:rPr lang="nl-NL" sz="2700" b="1" i="0" u="none" strike="noStrike" kern="1200" baseline="0" dirty="0" err="1">
                          <a:solidFill>
                            <a:schemeClr val="tx1"/>
                          </a:solidFill>
                          <a:latin typeface="CS Avva Shenouda" panose="020B7200000000000000" pitchFamily="34" charset="0"/>
                          <a:ea typeface="+mn-ea"/>
                          <a:cs typeface="+mn-cs"/>
                        </a:rPr>
                        <a:t>eou</a:t>
                      </a:r>
                      <a:r>
                        <a:rPr lang="nl-NL" sz="2700" b="1" i="0" u="none" strike="noStrike" kern="1200" baseline="0" dirty="0">
                          <a:solidFill>
                            <a:schemeClr val="tx1"/>
                          </a:solidFill>
                          <a:latin typeface="CS Avva Shenouda" panose="020B7200000000000000" pitchFamily="34" charset="0"/>
                          <a:ea typeface="+mn-ea"/>
                          <a:cs typeface="+mn-cs"/>
                        </a:rPr>
                        <a:t> </a:t>
                      </a:r>
                      <a:r>
                        <a:rPr lang="nl-NL" sz="2700" b="1" i="0" u="none" strike="noStrike" kern="1200" baseline="0" dirty="0" err="1">
                          <a:solidFill>
                            <a:schemeClr val="tx1"/>
                          </a:solidFill>
                          <a:latin typeface="CS Avva Shenouda" panose="020B7200000000000000" pitchFamily="34" charset="0"/>
                          <a:ea typeface="+mn-ea"/>
                          <a:cs typeface="+mn-cs"/>
                        </a:rPr>
                        <a:t>keCwtyroc</a:t>
                      </a:r>
                      <a:r>
                        <a:rPr lang="nl-NL"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a:solidFill>
                            <a:schemeClr val="tx1"/>
                          </a:solidFill>
                          <a:latin typeface="CS Avva Shenouda" panose="020B7200000000000000" pitchFamily="34" charset="0"/>
                          <a:ea typeface="+mn-ea"/>
                          <a:cs typeface="+mn-cs"/>
                        </a:rPr>
                        <a:t>`</a:t>
                      </a:r>
                      <a:r>
                        <a:rPr lang="fr-FR" sz="2700" b="1" i="0" u="none" strike="noStrike" kern="1200" baseline="0" dirty="0" err="1">
                          <a:solidFill>
                            <a:schemeClr val="tx1"/>
                          </a:solidFill>
                          <a:latin typeface="CS Avva Shenouda" panose="020B7200000000000000" pitchFamily="34" charset="0"/>
                          <a:ea typeface="+mn-ea"/>
                          <a:cs typeface="+mn-cs"/>
                        </a:rPr>
                        <a:t>ymwn</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Iycou</a:t>
                      </a:r>
                      <a:r>
                        <a:rPr lang="fr-FR" sz="2700" b="1" i="0" u="none" strike="noStrike" kern="1200" baseline="0" dirty="0">
                          <a:solidFill>
                            <a:schemeClr val="tx1"/>
                          </a:solidFill>
                          <a:latin typeface="CS Avva Shenouda" panose="020B7200000000000000" pitchFamily="34" charset="0"/>
                          <a:ea typeface="+mn-ea"/>
                          <a:cs typeface="+mn-cs"/>
                        </a:rPr>
                        <a:t> `&lt;</a:t>
                      </a:r>
                      <a:r>
                        <a:rPr lang="fr-FR" sz="2700" b="1" i="0" u="none" strike="noStrike" kern="1200" baseline="0" dirty="0" err="1">
                          <a:solidFill>
                            <a:schemeClr val="tx1"/>
                          </a:solidFill>
                          <a:latin typeface="CS Avva Shenouda" panose="020B7200000000000000" pitchFamily="34" charset="0"/>
                          <a:ea typeface="+mn-ea"/>
                          <a:cs typeface="+mn-cs"/>
                        </a:rPr>
                        <a:t>rictou</a:t>
                      </a:r>
                      <a:r>
                        <a:rPr lang="fr-FR" sz="2700" b="1" i="0" u="none" strike="noStrike" kern="1200" baseline="0" dirty="0">
                          <a:solidFill>
                            <a:schemeClr val="tx1"/>
                          </a:solidFill>
                          <a:latin typeface="CS Avva Shenouda" panose="020B7200000000000000" pitchFamily="34" charset="0"/>
                          <a:ea typeface="+mn-ea"/>
                          <a:cs typeface="+mn-cs"/>
                        </a:rPr>
                        <a:t> @ </a:t>
                      </a:r>
                      <a:r>
                        <a:rPr lang="fr-FR" sz="2700" b="1" i="0" u="none" strike="noStrike" kern="1200" baseline="0" dirty="0" err="1">
                          <a:solidFill>
                            <a:schemeClr val="tx1"/>
                          </a:solidFill>
                          <a:latin typeface="CS Avva Shenouda" panose="020B7200000000000000" pitchFamily="34" charset="0"/>
                          <a:ea typeface="+mn-ea"/>
                          <a:cs typeface="+mn-cs"/>
                        </a:rPr>
                        <a:t>ke</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ykoinwni`a</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ke</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ydwre`a</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tou</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Agiou</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pneumatoc</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i`ymeta</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pantwn</a:t>
                      </a:r>
                      <a:r>
                        <a:rPr lang="fr-FR" sz="2700" b="1" i="0" u="none" strike="noStrike" kern="1200" baseline="0" dirty="0">
                          <a:solidFill>
                            <a:schemeClr val="tx1"/>
                          </a:solidFill>
                          <a:latin typeface="CS Avva Shenouda" panose="020B7200000000000000" pitchFamily="34" charset="0"/>
                          <a:ea typeface="+mn-ea"/>
                          <a:cs typeface="+mn-cs"/>
                        </a:rPr>
                        <a:t> `</a:t>
                      </a:r>
                      <a:r>
                        <a:rPr lang="fr-FR" sz="2700" b="1" i="0" u="none" strike="noStrike" kern="1200" baseline="0" dirty="0" err="1">
                          <a:solidFill>
                            <a:schemeClr val="tx1"/>
                          </a:solidFill>
                          <a:latin typeface="CS Avva Shenouda" panose="020B7200000000000000" pitchFamily="34" charset="0"/>
                          <a:ea typeface="+mn-ea"/>
                          <a:cs typeface="+mn-cs"/>
                        </a:rPr>
                        <a:t>umwn</a:t>
                      </a:r>
                      <a:r>
                        <a:rPr lang="fr-FR" sz="2700" b="1" i="0" u="none" strike="noStrike" kern="1200" baseline="0" dirty="0">
                          <a:solidFill>
                            <a:schemeClr val="tx1"/>
                          </a:solidFill>
                          <a:latin typeface="CS Avva Shenouda" panose="020B7200000000000000" pitchFamily="34" charset="0"/>
                          <a:ea typeface="+mn-ea"/>
                          <a:cs typeface="+mn-cs"/>
                        </a:rPr>
                        <a:t>. </a:t>
                      </a:r>
                      <a:r>
                        <a:rPr lang="de-DE" sz="2700" b="1" i="0" u="none" strike="noStrike" kern="1200" baseline="0" dirty="0" err="1">
                          <a:solidFill>
                            <a:schemeClr val="tx1"/>
                          </a:solidFill>
                          <a:latin typeface="CS Avva Shenouda" panose="020B7200000000000000" pitchFamily="34" charset="0"/>
                          <a:ea typeface="+mn-ea"/>
                          <a:cs typeface="+mn-cs"/>
                        </a:rPr>
                        <a:t>Masenwten</a:t>
                      </a:r>
                      <a:r>
                        <a:rPr lang="de-DE" sz="2700" b="1" i="0" u="none" strike="noStrike" kern="1200" baseline="0" dirty="0">
                          <a:solidFill>
                            <a:schemeClr val="tx1"/>
                          </a:solidFill>
                          <a:latin typeface="CS Avva Shenouda" panose="020B7200000000000000" pitchFamily="34" charset="0"/>
                          <a:ea typeface="+mn-ea"/>
                          <a:cs typeface="+mn-cs"/>
                        </a:rPr>
                        <a:t> </a:t>
                      </a:r>
                      <a:r>
                        <a:rPr lang="de-DE" sz="2700" b="1" i="0" u="none" strike="noStrike" kern="1200" baseline="0" dirty="0" err="1">
                          <a:solidFill>
                            <a:schemeClr val="tx1"/>
                          </a:solidFill>
                          <a:latin typeface="CS Avva Shenouda" panose="020B7200000000000000" pitchFamily="34" charset="0"/>
                          <a:ea typeface="+mn-ea"/>
                          <a:cs typeface="+mn-cs"/>
                        </a:rPr>
                        <a:t>qen</a:t>
                      </a:r>
                      <a:r>
                        <a:rPr lang="de-DE" sz="2700" b="1" i="0" u="none" strike="noStrike" kern="1200" baseline="0" dirty="0">
                          <a:solidFill>
                            <a:schemeClr val="tx1"/>
                          </a:solidFill>
                          <a:latin typeface="CS Avva Shenouda" panose="020B7200000000000000" pitchFamily="34" charset="0"/>
                          <a:ea typeface="+mn-ea"/>
                          <a:cs typeface="+mn-cs"/>
                        </a:rPr>
                        <a:t> </a:t>
                      </a:r>
                      <a:r>
                        <a:rPr lang="de-DE" sz="2700" b="1" i="0" u="none" strike="noStrike" kern="1200" baseline="0" dirty="0" err="1">
                          <a:solidFill>
                            <a:schemeClr val="tx1"/>
                          </a:solidFill>
                          <a:latin typeface="CS Avva Shenouda" panose="020B7200000000000000" pitchFamily="34" charset="0"/>
                          <a:ea typeface="+mn-ea"/>
                          <a:cs typeface="+mn-cs"/>
                        </a:rPr>
                        <a:t>ouhiryny</a:t>
                      </a:r>
                      <a:r>
                        <a:rPr lang="de-DE" sz="2700" b="1" i="0" u="none" strike="noStrike" kern="1200" baseline="0" dirty="0">
                          <a:solidFill>
                            <a:schemeClr val="tx1"/>
                          </a:solidFill>
                          <a:latin typeface="CS Avva Shenouda" panose="020B7200000000000000" pitchFamily="34" charset="0"/>
                          <a:ea typeface="+mn-ea"/>
                          <a:cs typeface="+mn-cs"/>
                        </a:rPr>
                        <a:t> @ `P¡ </a:t>
                      </a:r>
                      <a:r>
                        <a:rPr lang="pt-BR" sz="2700" b="1" i="0" u="none" strike="noStrike" kern="1200" baseline="0" dirty="0">
                          <a:solidFill>
                            <a:schemeClr val="tx1"/>
                          </a:solidFill>
                          <a:latin typeface="CS Avva Shenouda" panose="020B7200000000000000" pitchFamily="34" charset="0"/>
                          <a:ea typeface="+mn-ea"/>
                          <a:cs typeface="+mn-cs"/>
                        </a:rPr>
                        <a:t>nemwten tyrou @ `amyn.</a:t>
                      </a:r>
                      <a:endPar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p>
                    <a:p>
                      <a:pPr algn="just"/>
                      <a:r>
                        <a:rPr lang="en-CA" sz="2700" b="1" u="none" dirty="0">
                          <a:solidFill>
                            <a:schemeClr val="tx1"/>
                          </a:solidFill>
                          <a:latin typeface="Book Antiqua" panose="02040602050305030304" pitchFamily="18" charset="0"/>
                        </a:rPr>
                        <a:t>Que </a:t>
                      </a:r>
                      <a:r>
                        <a:rPr lang="en-CA" sz="2700" b="1" u="none" dirty="0" err="1">
                          <a:solidFill>
                            <a:schemeClr val="tx1"/>
                          </a:solidFill>
                          <a:latin typeface="Book Antiqua" panose="02040602050305030304" pitchFamily="18" charset="0"/>
                        </a:rPr>
                        <a:t>l’amour</a:t>
                      </a:r>
                      <a:r>
                        <a:rPr lang="en-CA" sz="2700" b="1" u="none" dirty="0">
                          <a:solidFill>
                            <a:schemeClr val="tx1"/>
                          </a:solidFill>
                          <a:latin typeface="Book Antiqua" panose="02040602050305030304" pitchFamily="18" charset="0"/>
                        </a:rPr>
                        <a:t> de Dieu le Père, la grâce du </a:t>
                      </a:r>
                      <a:r>
                        <a:rPr lang="en-CA" sz="2700" b="1" u="none" dirty="0" err="1">
                          <a:solidFill>
                            <a:schemeClr val="tx1"/>
                          </a:solidFill>
                          <a:latin typeface="Book Antiqua" panose="02040602050305030304" pitchFamily="18" charset="0"/>
                        </a:rPr>
                        <a:t>Fils</a:t>
                      </a:r>
                      <a:r>
                        <a:rPr lang="en-CA" sz="2700" b="1" u="none" dirty="0">
                          <a:solidFill>
                            <a:schemeClr val="tx1"/>
                          </a:solidFill>
                          <a:latin typeface="Book Antiqua" panose="02040602050305030304" pitchFamily="18" charset="0"/>
                        </a:rPr>
                        <a:t> unique </a:t>
                      </a:r>
                      <a:r>
                        <a:rPr lang="en-CA" sz="2700" b="1" u="none" dirty="0" err="1">
                          <a:solidFill>
                            <a:schemeClr val="tx1"/>
                          </a:solidFill>
                          <a:latin typeface="Book Antiqua" panose="02040602050305030304" pitchFamily="18" charset="0"/>
                        </a:rPr>
                        <a:t>notre</a:t>
                      </a:r>
                      <a:r>
                        <a:rPr lang="en-CA" sz="2700" b="1" u="none" dirty="0">
                          <a:solidFill>
                            <a:schemeClr val="tx1"/>
                          </a:solidFill>
                          <a:latin typeface="Book Antiqua" panose="02040602050305030304" pitchFamily="18" charset="0"/>
                        </a:rPr>
                        <a:t> Seigneur, </a:t>
                      </a:r>
                      <a:r>
                        <a:rPr lang="en-CA" sz="2700" b="1" u="none" dirty="0" err="1">
                          <a:solidFill>
                            <a:schemeClr val="tx1"/>
                          </a:solidFill>
                          <a:latin typeface="Book Antiqua" panose="02040602050305030304" pitchFamily="18" charset="0"/>
                        </a:rPr>
                        <a:t>notre</a:t>
                      </a:r>
                      <a:r>
                        <a:rPr lang="en-CA" sz="2700" b="1" u="none" dirty="0">
                          <a:solidFill>
                            <a:schemeClr val="tx1"/>
                          </a:solidFill>
                          <a:latin typeface="Book Antiqua" panose="02040602050305030304" pitchFamily="18" charset="0"/>
                        </a:rPr>
                        <a:t> Dieu et </a:t>
                      </a:r>
                      <a:r>
                        <a:rPr lang="en-CA" sz="2700" b="1" u="none" dirty="0" err="1">
                          <a:solidFill>
                            <a:schemeClr val="tx1"/>
                          </a:solidFill>
                          <a:latin typeface="Book Antiqua" panose="02040602050305030304" pitchFamily="18" charset="0"/>
                        </a:rPr>
                        <a:t>notre</a:t>
                      </a:r>
                      <a:r>
                        <a:rPr lang="en-CA" sz="2700" b="1" u="none" dirty="0">
                          <a:solidFill>
                            <a:schemeClr val="tx1"/>
                          </a:solidFill>
                          <a:latin typeface="Book Antiqua" panose="02040602050305030304" pitchFamily="18" charset="0"/>
                        </a:rPr>
                        <a:t> </a:t>
                      </a:r>
                      <a:r>
                        <a:rPr lang="en-CA" sz="2700" b="1" u="none" dirty="0" err="1">
                          <a:solidFill>
                            <a:schemeClr val="tx1"/>
                          </a:solidFill>
                          <a:latin typeface="Book Antiqua" panose="02040602050305030304" pitchFamily="18" charset="0"/>
                        </a:rPr>
                        <a:t>Sauveur</a:t>
                      </a:r>
                      <a:r>
                        <a:rPr lang="en-CA" sz="2700" b="1" u="none" dirty="0">
                          <a:solidFill>
                            <a:schemeClr val="tx1"/>
                          </a:solidFill>
                          <a:latin typeface="Book Antiqua" panose="02040602050305030304" pitchFamily="18" charset="0"/>
                        </a:rPr>
                        <a:t> </a:t>
                      </a:r>
                      <a:r>
                        <a:rPr lang="en-CA" sz="2700" b="1" u="none" dirty="0" err="1">
                          <a:solidFill>
                            <a:schemeClr val="tx1"/>
                          </a:solidFill>
                          <a:latin typeface="Book Antiqua" panose="02040602050305030304" pitchFamily="18" charset="0"/>
                        </a:rPr>
                        <a:t>Jésus</a:t>
                      </a:r>
                      <a:r>
                        <a:rPr lang="en-CA" sz="2700" b="1" u="none" dirty="0">
                          <a:solidFill>
                            <a:schemeClr val="tx1"/>
                          </a:solidFill>
                          <a:latin typeface="Book Antiqua" panose="02040602050305030304" pitchFamily="18" charset="0"/>
                        </a:rPr>
                        <a:t> Christ, La communion et les dons du Saint Esprit </a:t>
                      </a:r>
                      <a:r>
                        <a:rPr lang="en-CA" sz="2700" b="1" u="none" dirty="0" err="1">
                          <a:solidFill>
                            <a:schemeClr val="tx1"/>
                          </a:solidFill>
                          <a:latin typeface="Book Antiqua" panose="02040602050305030304" pitchFamily="18" charset="0"/>
                        </a:rPr>
                        <a:t>soient</a:t>
                      </a:r>
                      <a:r>
                        <a:rPr lang="en-CA" sz="2700" b="1" u="none" dirty="0">
                          <a:solidFill>
                            <a:schemeClr val="tx1"/>
                          </a:solidFill>
                          <a:latin typeface="Book Antiqua" panose="02040602050305030304" pitchFamily="18" charset="0"/>
                        </a:rPr>
                        <a:t> avec </a:t>
                      </a:r>
                      <a:r>
                        <a:rPr lang="en-CA" sz="2700" b="1" u="none" dirty="0" err="1">
                          <a:solidFill>
                            <a:schemeClr val="tx1"/>
                          </a:solidFill>
                          <a:latin typeface="Book Antiqua" panose="02040602050305030304" pitchFamily="18" charset="0"/>
                        </a:rPr>
                        <a:t>vous</a:t>
                      </a:r>
                      <a:r>
                        <a:rPr lang="en-CA" sz="2700" b="1" u="none" dirty="0">
                          <a:solidFill>
                            <a:schemeClr val="tx1"/>
                          </a:solidFill>
                          <a:latin typeface="Book Antiqua" panose="02040602050305030304" pitchFamily="18" charset="0"/>
                        </a:rPr>
                        <a:t> </a:t>
                      </a:r>
                      <a:r>
                        <a:rPr lang="en-CA" sz="2700" b="1" u="none" dirty="0" err="1">
                          <a:solidFill>
                            <a:schemeClr val="tx1"/>
                          </a:solidFill>
                          <a:latin typeface="Book Antiqua" panose="02040602050305030304" pitchFamily="18" charset="0"/>
                        </a:rPr>
                        <a:t>tous</a:t>
                      </a:r>
                      <a:r>
                        <a:rPr lang="en-CA" sz="2700" b="1" u="none" dirty="0">
                          <a:solidFill>
                            <a:schemeClr val="tx1"/>
                          </a:solidFill>
                          <a:latin typeface="Book Antiqua" panose="02040602050305030304" pitchFamily="18" charset="0"/>
                        </a:rPr>
                        <a:t>.</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ea typeface="MS Mincho" pitchFamily="49" charset="-128"/>
                          <a:cs typeface="+mn-cs"/>
                        </a:rPr>
                        <a:t>محبة الله الآب، ونعمة الإبن الوحيد، ربنا واٍلهنا ومخلصنا يسوع المسيح، وشركة وموهبة الروح القدس تكون مع جميعكم. امضوا بسلام، سلام الرب مع جميعكم.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920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C00000"/>
                          </a:solidFill>
                          <a:effectLst/>
                          <a:latin typeface="CS Avva Shenouda" panose="020B7200000000000000" pitchFamily="34" charset="0"/>
                          <a:cs typeface="Arial" pitchFamily="34" charset="0"/>
                        </a:rPr>
                        <a:t>Pilaoc</a:t>
                      </a:r>
                      <a:r>
                        <a:rPr kumimoji="0" lang="en-US" sz="3200" b="1" i="0" u="none" strike="noStrike" cap="none" normalizeH="0" baseline="0" dirty="0">
                          <a:ln>
                            <a:noFill/>
                          </a:ln>
                          <a:solidFill>
                            <a:srgbClr val="C00000"/>
                          </a:solidFill>
                          <a:effectLst/>
                          <a:latin typeface="CS Avva Shenouda" panose="020B7200000000000000"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Ke </a:t>
                      </a:r>
                      <a:r>
                        <a:rPr kumimoji="0" lang="en-US" sz="3200" b="1" i="0" u="none" strike="noStrike" cap="none" normalizeH="0" baseline="0" dirty="0" err="1">
                          <a:ln>
                            <a:noFill/>
                          </a:ln>
                          <a:solidFill>
                            <a:schemeClr val="tx1"/>
                          </a:solidFill>
                          <a:effectLst/>
                          <a:latin typeface="CS Avva Shenouda" panose="020B7200000000000000" pitchFamily="34" charset="0"/>
                          <a:cs typeface="Arial" pitchFamily="34" charset="0"/>
                        </a:rPr>
                        <a:t>tw</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pitchFamily="34" charset="0"/>
                        </a:rPr>
                        <a:t>pneumati</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pitchFamily="34" charset="0"/>
                        </a:rPr>
                        <a:t>cou</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ea typeface="MS Mincho" pitchFamily="49" charset="-128"/>
                          <a:cs typeface="Arial" pitchFamily="34" charset="0"/>
                        </a:rPr>
                        <a:t>Et avec votre esprit.</a:t>
                      </a:r>
                      <a:endParaRPr kumimoji="0" lang="ar-SA" sz="3200" b="1" i="0" u="none" strike="noStrike" cap="none" normalizeH="0" baseline="0" dirty="0">
                        <a:ln>
                          <a:noFill/>
                        </a:ln>
                        <a:solidFill>
                          <a:schemeClr val="tx1"/>
                        </a:solidFill>
                        <a:effectLst/>
                        <a:latin typeface="Book Antiqua" panose="02040602050305030304" pitchFamily="18" charset="0"/>
                        <a:ea typeface="MS Mincho" pitchFamily="49" charset="-128"/>
                        <a:cs typeface="Arial" pitchFamily="34" charset="0"/>
                      </a:endParaRPr>
                    </a:p>
                  </a:txBody>
                  <a:tcPr marL="121920" marR="12192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ea typeface="MS Mincho" pitchFamily="49" charset="-128"/>
                          <a:cs typeface="Arial" pitchFamily="34" charset="0"/>
                        </a:rPr>
                        <a:t>ومع روحك أيضاً</a:t>
                      </a:r>
                      <a:r>
                        <a:rPr kumimoji="0" lang="ar-EG" sz="3200" b="1" i="0" u="none" strike="noStrike" cap="none" normalizeH="0" baseline="0" dirty="0">
                          <a:ln>
                            <a:noFill/>
                          </a:ln>
                          <a:solidFill>
                            <a:schemeClr val="tx1"/>
                          </a:solidFill>
                          <a:effectLst/>
                          <a:latin typeface="Book Antiqua" panose="02040602050305030304" pitchFamily="18" charset="0"/>
                          <a:ea typeface="MS Mincho" pitchFamily="49" charset="-128"/>
                          <a:cs typeface="Arial" pitchFamily="34" charset="0"/>
                        </a:rPr>
                        <a:t>.</a:t>
                      </a:r>
                      <a:endParaRPr kumimoji="0" lang="ar-SA" sz="3200" b="1" i="0" u="none" strike="noStrike" cap="none" normalizeH="0" baseline="0" dirty="0">
                        <a:ln>
                          <a:noFill/>
                        </a:ln>
                        <a:solidFill>
                          <a:schemeClr val="tx1"/>
                        </a:solidFill>
                        <a:effectLst/>
                        <a:latin typeface="Book Antiqua" panose="02040602050305030304" pitchFamily="18" charset="0"/>
                        <a:ea typeface="MS Mincho" pitchFamily="49" charset="-128"/>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4BEB586E-53C6-1F5C-2A6C-39A8A0F056A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5970" y="679697"/>
            <a:ext cx="5356464" cy="175432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سبحوا الله في جميع </a:t>
            </a: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قديسيه</a:t>
            </a:r>
            <a:r>
              <a:rPr kumimoji="0" lang="ar-EG"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54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419566" y="833585"/>
            <a:ext cx="578851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a:ln>
                  <a:noFill/>
                </a:ln>
                <a:effectLst/>
                <a:uLnTx/>
                <a:uFillTx/>
                <a:latin typeface="Avva_Marcos" panose="04020500000000000000" pitchFamily="82" charset="0"/>
              </a:rPr>
              <a:t>A</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=l </a:t>
            </a:r>
            <a:r>
              <a:rPr kumimoji="0" lang="en-US" sz="44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pt-BR" sz="4400" b="1" i="0" u="none" strike="noStrike" kern="1200" cap="none" spc="0" normalizeH="0" baseline="0" noProof="0" dirty="0">
                <a:ln>
                  <a:noFill/>
                </a:ln>
                <a:effectLst/>
                <a:uLnTx/>
                <a:uFillTx/>
                <a:latin typeface="CS Avva Shenouda" panose="020B7200000000000000" pitchFamily="34" charset="0"/>
                <a:ea typeface="+mn-ea"/>
                <a:cs typeface="+mn-cs"/>
              </a:rPr>
              <a:t>Cmou `e``V} qen ny=e=;=u tyrou `ntaf. =`a=l.</a:t>
            </a:r>
            <a:endParaRPr kumimoji="0" lang="fr-FR" sz="44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751694" y="4390257"/>
            <a:ext cx="66886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Alléluia. Louez Dieu en son sanctuaire. Alléluia.</a:t>
            </a:r>
          </a:p>
        </p:txBody>
      </p:sp>
      <p:sp>
        <p:nvSpPr>
          <p:cNvPr id="2" name="Rectangle 1">
            <a:hlinkClick r:id="rId2" action="ppaction://hlinksldjump"/>
            <a:extLst>
              <a:ext uri="{FF2B5EF4-FFF2-40B4-BE49-F238E27FC236}">
                <a16:creationId xmlns:a16="http://schemas.microsoft.com/office/drawing/2014/main" id="{0380CBA8-5348-13B5-CDB8-B7F5A2B89E0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927613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6106971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87970" y="611182"/>
            <a:ext cx="4685903" cy="175432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في جلد قوته. </a:t>
            </a: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54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523512" y="611182"/>
            <a:ext cx="4680520"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qen</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pitajro</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nte</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tefjom</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91644" y="4059630"/>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au firmament de sa puissance. Alléluia.</a:t>
            </a:r>
          </a:p>
        </p:txBody>
      </p:sp>
      <p:sp>
        <p:nvSpPr>
          <p:cNvPr id="2" name="Rectangle 1">
            <a:hlinkClick r:id="rId2" action="ppaction://hlinksldjump"/>
            <a:extLst>
              <a:ext uri="{FF2B5EF4-FFF2-40B4-BE49-F238E27FC236}">
                <a16:creationId xmlns:a16="http://schemas.microsoft.com/office/drawing/2014/main" id="{DE8CC9BF-4D6E-A075-832D-BB57746F77C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0992043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8154736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825784"/>
            <a:ext cx="4896544" cy="175432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على مقدرته. </a:t>
            </a: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54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817848"/>
            <a:ext cx="5760640"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4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e`hryi</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hijen</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tefmetjwri</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63772" y="4444377"/>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en ses œuvres de vaillance. Alléluia.</a:t>
            </a:r>
          </a:p>
        </p:txBody>
      </p:sp>
      <p:sp>
        <p:nvSpPr>
          <p:cNvPr id="2" name="Rectangle 1">
            <a:hlinkClick r:id="rId2" action="ppaction://hlinksldjump"/>
            <a:extLst>
              <a:ext uri="{FF2B5EF4-FFF2-40B4-BE49-F238E27FC236}">
                <a16:creationId xmlns:a16="http://schemas.microsoft.com/office/drawing/2014/main" id="{0B89D47E-5C88-AB8B-9B21-8CF35A2EB5B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48965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ô mon Dieu, un cœur brisé et broyé.</a:t>
            </a:r>
            <a:r>
              <a:rPr lang="fr-FR" sz="2800" b="1" dirty="0">
                <a:solidFill>
                  <a:srgbClr val="C00000"/>
                </a:solidFill>
              </a:rPr>
              <a:t> </a:t>
            </a:r>
            <a:r>
              <a:rPr lang="fr-FR" sz="2800" b="1" dirty="0"/>
              <a:t>Accorde à Sion le bonheur, relève les murs de Jérusalem. Alors Tu accepteras de justes sacrifices, oblations et holocaustes ; alors on offrira des taureaux sur Ton autel</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r>
              <a:rPr lang="fr-FR" sz="2800" b="1" dirty="0"/>
              <a:t>Alléluia, Gloire à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3400" b="1" dirty="0">
                <a:latin typeface="Book Antiqua" panose="02040602050305030304" pitchFamily="18" charset="0"/>
              </a:rPr>
              <a:t> </a:t>
            </a:r>
            <a:r>
              <a:rPr lang="ar-AE" sz="3400" b="1" dirty="0">
                <a:latin typeface="Book Antiqua" panose="02040602050305030304" pitchFamily="18" charset="0"/>
              </a:rPr>
              <a:t>القلب المنكسر والمتواضع لا يرذله الله، أنعم يا رب بمسرتك على صهيون، ولتبن أسوار أورشليم. حينئذ تسر بذبائح البر قربانا ومحرقات ويقربون على مذابحك العجول</a:t>
            </a:r>
            <a:endParaRPr lang="fr-FR" sz="3400" b="1" dirty="0">
              <a:latin typeface="Book Antiqua" panose="02040602050305030304" pitchFamily="18" charset="0"/>
            </a:endParaRPr>
          </a:p>
          <a:p>
            <a:pPr algn="just" rtl="1"/>
            <a:endParaRPr lang="fr-FR" sz="3400" b="1" dirty="0">
              <a:latin typeface="Book Antiqua" panose="02040602050305030304" pitchFamily="18" charset="0"/>
            </a:endParaRPr>
          </a:p>
          <a:p>
            <a:pPr algn="just" rtl="1"/>
            <a:endParaRPr lang="fr-FR" sz="3400" b="1" dirty="0">
              <a:latin typeface="Book Antiqua" panose="02040602050305030304" pitchFamily="18" charset="0"/>
            </a:endParaRPr>
          </a:p>
          <a:p>
            <a:pPr algn="just" rtl="1"/>
            <a:endParaRPr lang="fr-FR" sz="34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r>
              <a:rPr lang="ar-AE" sz="3400" b="1" dirty="0" err="1">
                <a:latin typeface="Book Antiqua" panose="02040602050305030304" pitchFamily="18" charset="0"/>
              </a:rPr>
              <a:t>الليلويا</a:t>
            </a:r>
            <a:r>
              <a:rPr lang="ar-AE" sz="3400" b="1" dirty="0">
                <a:latin typeface="Book Antiqua" panose="02040602050305030304" pitchFamily="18" charset="0"/>
              </a:rPr>
              <a:t> المجد لإلهنا</a:t>
            </a:r>
            <a:r>
              <a:rPr lang="fr-FR" sz="3400" b="1" dirty="0">
                <a:latin typeface="Book Antiqua" panose="02040602050305030304" pitchFamily="18" charset="0"/>
              </a:rPr>
              <a:t>.</a:t>
            </a:r>
          </a:p>
        </p:txBody>
      </p:sp>
      <p:sp>
        <p:nvSpPr>
          <p:cNvPr id="5" name="Google Shape;1403;p212"/>
          <p:cNvSpPr txBox="1"/>
          <p:nvPr/>
        </p:nvSpPr>
        <p:spPr>
          <a:xfrm>
            <a:off x="695400" y="4005064"/>
            <a:ext cx="11017224"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800" b="1" dirty="0">
                <a:solidFill>
                  <a:srgbClr val="C00000"/>
                </a:solidFill>
                <a:latin typeface="CS Avva Shenouda" panose="020B7200000000000000" pitchFamily="34" charset="0"/>
                <a:ea typeface="Arial"/>
                <a:cs typeface="Arial"/>
                <a:sym typeface="Arial"/>
              </a:rPr>
              <a:t>`</a:t>
            </a:r>
            <a:r>
              <a:rPr lang="en-US" sz="4800" b="1" dirty="0" err="1">
                <a:solidFill>
                  <a:srgbClr val="C00000"/>
                </a:solidFill>
                <a:latin typeface="Avva_Marcos" panose="04020500000000000000" pitchFamily="82" charset="0"/>
                <a:ea typeface="Arial"/>
                <a:cs typeface="Arial"/>
                <a:sym typeface="Arial"/>
              </a:rPr>
              <a:t>A</a:t>
            </a:r>
            <a:r>
              <a:rPr lang="en-US" sz="4800" b="1" dirty="0" err="1">
                <a:solidFill>
                  <a:srgbClr val="C00000"/>
                </a:solidFill>
                <a:latin typeface="CS Avva Shenouda" panose="020B7200000000000000" pitchFamily="34" charset="0"/>
                <a:ea typeface="Arial"/>
                <a:cs typeface="Arial"/>
                <a:sym typeface="Arial"/>
              </a:rPr>
              <a:t>llyloui`a</a:t>
            </a:r>
            <a:r>
              <a:rPr lang="en-US" sz="4800" b="1" dirty="0">
                <a:solidFill>
                  <a:srgbClr val="C00000"/>
                </a:solidFill>
                <a:latin typeface="CS Avva Shenouda" panose="020B7200000000000000" pitchFamily="34" charset="0"/>
                <a:ea typeface="Arial"/>
                <a:cs typeface="Arial"/>
                <a:sym typeface="Arial"/>
              </a:rPr>
              <a:t> @ Doxa ci `o :</a:t>
            </a:r>
            <a:r>
              <a:rPr lang="en-US" sz="4800" b="1" dirty="0" err="1">
                <a:solidFill>
                  <a:srgbClr val="C00000"/>
                </a:solidFill>
                <a:latin typeface="CS Avva Shenouda" panose="020B7200000000000000" pitchFamily="34" charset="0"/>
                <a:ea typeface="Arial"/>
                <a:cs typeface="Arial"/>
                <a:sym typeface="Arial"/>
              </a:rPr>
              <a:t>eoc</a:t>
            </a:r>
            <a:r>
              <a:rPr lang="en-US" sz="4800" b="1" dirty="0">
                <a:solidFill>
                  <a:srgbClr val="C00000"/>
                </a:solidFill>
                <a:latin typeface="CS Avva Shenouda" panose="020B7200000000000000" pitchFamily="34" charset="0"/>
                <a:ea typeface="Arial"/>
                <a:cs typeface="Arial"/>
                <a:sym typeface="Arial"/>
              </a:rPr>
              <a:t> `</a:t>
            </a:r>
            <a:r>
              <a:rPr lang="en-US" sz="4800" b="1" dirty="0" err="1">
                <a:solidFill>
                  <a:srgbClr val="C00000"/>
                </a:solidFill>
                <a:latin typeface="CS Avva Shenouda" panose="020B7200000000000000" pitchFamily="34" charset="0"/>
                <a:ea typeface="Arial"/>
                <a:cs typeface="Arial"/>
                <a:sym typeface="Arial"/>
              </a:rPr>
              <a:t>ymwn</a:t>
            </a:r>
            <a:r>
              <a:rPr lang="en-US" sz="4800" b="1" dirty="0">
                <a:solidFill>
                  <a:srgbClr val="C00000"/>
                </a:solidFill>
                <a:latin typeface="CS Avva Shenouda" panose="020B7200000000000000" pitchFamily="34" charset="0"/>
                <a:ea typeface="Arial"/>
                <a:cs typeface="Arial"/>
                <a:sym typeface="Arial"/>
              </a:rPr>
              <a:t>.</a:t>
            </a:r>
            <a:endParaRPr sz="2400" b="1" dirty="0">
              <a:solidFill>
                <a:srgbClr val="C00000"/>
              </a:solidFill>
              <a:latin typeface="CS Avva Shenouda" panose="020B7200000000000000" pitchFamily="34" charset="0"/>
            </a:endParaRPr>
          </a:p>
        </p:txBody>
      </p:sp>
      <p:sp>
        <p:nvSpPr>
          <p:cNvPr id="2" name="Rectangle 1">
            <a:hlinkClick r:id="rId3" action="ppaction://hlinksldjump"/>
            <a:extLst>
              <a:ext uri="{FF2B5EF4-FFF2-40B4-BE49-F238E27FC236}">
                <a16:creationId xmlns:a16="http://schemas.microsoft.com/office/drawing/2014/main" id="{D2D44752-3FF6-A579-70CE-A51678EBDEE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5135264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3710982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937752"/>
            <a:ext cx="4896544"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ككثرة عظمته.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929816"/>
            <a:ext cx="5832648"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kata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p`asai</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nte</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tefmetnis</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63772" y="4556345"/>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en toute sa grandeur. Alléluia.</a:t>
            </a:r>
          </a:p>
        </p:txBody>
      </p:sp>
      <p:sp>
        <p:nvSpPr>
          <p:cNvPr id="2" name="Rectangle 1">
            <a:hlinkClick r:id="rId2" action="ppaction://hlinksldjump"/>
            <a:extLst>
              <a:ext uri="{FF2B5EF4-FFF2-40B4-BE49-F238E27FC236}">
                <a16:creationId xmlns:a16="http://schemas.microsoft.com/office/drawing/2014/main" id="{FF5DE536-DFF3-A129-8011-215B3BB8600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1107294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05614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881768"/>
            <a:ext cx="4824536" cy="175432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54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بصوت البوق. </a:t>
            </a:r>
            <a:r>
              <a:rPr kumimoji="0" lang="ar-EG" sz="54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54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95400" y="873833"/>
            <a:ext cx="5832648"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4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pt-BR" sz="4400" b="1" i="0" u="none" strike="noStrike" kern="1200" cap="none" spc="0" normalizeH="0" baseline="0" noProof="0" dirty="0">
                <a:ln>
                  <a:noFill/>
                </a:ln>
                <a:effectLst/>
                <a:uLnTx/>
                <a:uFillTx/>
                <a:latin typeface="CS Avva Shenouda" panose="020B7200000000000000" pitchFamily="34" charset="0"/>
                <a:ea typeface="+mn-ea"/>
                <a:cs typeface="+mn-cs"/>
              </a:rPr>
              <a:t>Cmou `erof qen ou`cmy `ncalpiggoc. `=a=l.</a:t>
            </a:r>
            <a:endParaRPr kumimoji="0" lang="fr-FR" sz="44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863772" y="4500361"/>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l’éclat du cor. Alléluia.</a:t>
            </a:r>
          </a:p>
        </p:txBody>
      </p:sp>
      <p:sp>
        <p:nvSpPr>
          <p:cNvPr id="2" name="Rectangle 1">
            <a:hlinkClick r:id="rId2" action="ppaction://hlinksldjump"/>
            <a:extLst>
              <a:ext uri="{FF2B5EF4-FFF2-40B4-BE49-F238E27FC236}">
                <a16:creationId xmlns:a16="http://schemas.microsoft.com/office/drawing/2014/main" id="{CD1CAF92-0A0F-DAEC-3D67-5BA5AB41033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5444221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306534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900430"/>
            <a:ext cx="4824536"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بالمزمار والقيثار.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95400" y="892494"/>
            <a:ext cx="5832648"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qen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ou'altyrion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nem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ouku;ara</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63772" y="4519023"/>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la harpe et la cithare. Alléluia.</a:t>
            </a:r>
          </a:p>
        </p:txBody>
      </p:sp>
      <p:sp>
        <p:nvSpPr>
          <p:cNvPr id="2" name="Rectangle 1">
            <a:hlinkClick r:id="rId2" action="ppaction://hlinksldjump"/>
            <a:extLst>
              <a:ext uri="{FF2B5EF4-FFF2-40B4-BE49-F238E27FC236}">
                <a16:creationId xmlns:a16="http://schemas.microsoft.com/office/drawing/2014/main" id="{10CC681C-0082-7FD8-BE2F-5A2C018C4FC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1310701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3115504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667165"/>
            <a:ext cx="4896544"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بدفوف وصفوف.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659229"/>
            <a:ext cx="590465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qen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hankemkem</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nem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han,oroc</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63772" y="4285758"/>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la danse et le tambour. Alléluia.</a:t>
            </a:r>
          </a:p>
        </p:txBody>
      </p:sp>
      <p:sp>
        <p:nvSpPr>
          <p:cNvPr id="2" name="Rectangle 1">
            <a:hlinkClick r:id="rId2" action="ppaction://hlinksldjump"/>
            <a:extLst>
              <a:ext uri="{FF2B5EF4-FFF2-40B4-BE49-F238E27FC236}">
                <a16:creationId xmlns:a16="http://schemas.microsoft.com/office/drawing/2014/main" id="{A870E2F0-C23D-31F9-626A-9D82516946D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7950104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28782409"/>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769800"/>
            <a:ext cx="4824536"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بأوتار وأرغن.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95400" y="761864"/>
            <a:ext cx="5832648"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pt-BR" sz="4800" b="1" i="0" u="none" strike="noStrike" kern="1200" cap="none" spc="0" normalizeH="0" baseline="0" noProof="0" dirty="0">
                <a:ln>
                  <a:noFill/>
                </a:ln>
                <a:effectLst/>
                <a:uLnTx/>
                <a:uFillTx/>
                <a:latin typeface="CS Avva Shenouda" panose="020B7200000000000000" pitchFamily="34" charset="0"/>
                <a:ea typeface="+mn-ea"/>
                <a:cs typeface="+mn-cs"/>
              </a:rPr>
              <a:t>Cmou `erof qen hankap nem ouorganon. =``a=l.</a:t>
            </a:r>
            <a:endParaRPr kumimoji="0" lang="fr-FR" sz="48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863772" y="4388393"/>
            <a:ext cx="640871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les cordes et les flûtes. Alléluia.</a:t>
            </a:r>
          </a:p>
        </p:txBody>
      </p:sp>
      <p:sp>
        <p:nvSpPr>
          <p:cNvPr id="2" name="Rectangle 1">
            <a:hlinkClick r:id="rId2" action="ppaction://hlinksldjump"/>
            <a:extLst>
              <a:ext uri="{FF2B5EF4-FFF2-40B4-BE49-F238E27FC236}">
                <a16:creationId xmlns:a16="http://schemas.microsoft.com/office/drawing/2014/main" id="{66F5EE52-332E-B799-2083-61C1A12FA3C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21857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181207F0-F37E-11C8-0EE3-36421957024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3" name="Group 140">
            <a:extLst>
              <a:ext uri="{FF2B5EF4-FFF2-40B4-BE49-F238E27FC236}">
                <a16:creationId xmlns:a16="http://schemas.microsoft.com/office/drawing/2014/main" id="{E18292D5-F90A-F2FE-2040-8FE3CAD1D733}"/>
              </a:ext>
            </a:extLst>
          </p:cNvPr>
          <p:cNvGraphicFramePr>
            <a:graphicFrameLocks noGrp="1"/>
          </p:cNvGraphicFramePr>
          <p:nvPr>
            <p:extLst>
              <p:ext uri="{D42A27DB-BD31-4B8C-83A1-F6EECF244321}">
                <p14:modId xmlns:p14="http://schemas.microsoft.com/office/powerpoint/2010/main" val="2239981171"/>
              </p:ext>
            </p:extLst>
          </p:nvPr>
        </p:nvGraphicFramePr>
        <p:xfrm>
          <a:off x="451777" y="535565"/>
          <a:ext cx="11288446" cy="578210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59829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2364">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788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212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0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30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6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923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81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683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3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0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30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09599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1973980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16080" y="627183"/>
            <a:ext cx="4752528" cy="28623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بصنوج حسنة الصوت.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621905"/>
            <a:ext cx="590465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Cmou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erof</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qen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hankumbalon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enece</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tou`cmy</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863772" y="4248434"/>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les cymbales sonores. Alléluia.</a:t>
            </a:r>
          </a:p>
        </p:txBody>
      </p:sp>
      <p:sp>
        <p:nvSpPr>
          <p:cNvPr id="2" name="Rectangle 1">
            <a:hlinkClick r:id="rId2" action="ppaction://hlinksldjump"/>
            <a:extLst>
              <a:ext uri="{FF2B5EF4-FFF2-40B4-BE49-F238E27FC236}">
                <a16:creationId xmlns:a16="http://schemas.microsoft.com/office/drawing/2014/main" id="{E0D82900-0AF2-0D2F-B28E-51534614D8F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7565114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7162604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527209"/>
            <a:ext cx="4896544"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سبحوه</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بصنوج التهليل.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519273"/>
            <a:ext cx="5616624"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a:t>
            </a:r>
            <a:r>
              <a:rPr kumimoji="0" lang="pt-BR" sz="4800" b="1" i="0" u="none" strike="noStrike" kern="1200" cap="none" spc="0" normalizeH="0" baseline="0" noProof="0" dirty="0">
                <a:ln>
                  <a:noFill/>
                </a:ln>
                <a:effectLst/>
                <a:uLnTx/>
                <a:uFillTx/>
                <a:latin typeface="CS Avva Shenouda" panose="020B7200000000000000" pitchFamily="34" charset="0"/>
                <a:ea typeface="+mn-ea"/>
                <a:cs typeface="+mn-cs"/>
              </a:rPr>
              <a:t>Cmou `erof qen hankumbalon `nte ou`e`slylou`i. ``=a=l.</a:t>
            </a:r>
            <a:endParaRPr kumimoji="0" lang="fr-FR" sz="48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891644" y="4075528"/>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Louez-le par les cymbales triomphantes. Alléluia.</a:t>
            </a:r>
          </a:p>
        </p:txBody>
      </p:sp>
      <p:sp>
        <p:nvSpPr>
          <p:cNvPr id="10" name="Rectangle 9">
            <a:hlinkClick r:id="rId2" action="ppaction://hlinksldjump"/>
          </p:cNvPr>
          <p:cNvSpPr/>
          <p:nvPr/>
        </p:nvSpPr>
        <p:spPr>
          <a:xfrm>
            <a:off x="7295457" y="6142012"/>
            <a:ext cx="4896543" cy="369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rPr>
              <a:t>سبحوا الله </a:t>
            </a:r>
            <a:r>
              <a:rPr kumimoji="0" lang="fr-FR"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p>
        </p:txBody>
      </p:sp>
      <p:sp>
        <p:nvSpPr>
          <p:cNvPr id="2" name="Rectangle 1">
            <a:hlinkClick r:id="rId3" action="ppaction://hlinksldjump"/>
            <a:extLst>
              <a:ext uri="{FF2B5EF4-FFF2-40B4-BE49-F238E27FC236}">
                <a16:creationId xmlns:a16="http://schemas.microsoft.com/office/drawing/2014/main" id="{CBD993A8-5904-D794-E59A-DADE47C564C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0816787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65136A4C-E50C-51E6-8925-860840279C4E}"/>
              </a:ext>
            </a:extLst>
          </p:cNvPr>
          <p:cNvSpPr/>
          <p:nvPr/>
        </p:nvSpPr>
        <p:spPr>
          <a:xfrm>
            <a:off x="7295457" y="6127349"/>
            <a:ext cx="4896543" cy="369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rPr>
              <a:t>سبحوا الله </a:t>
            </a:r>
            <a:r>
              <a:rPr kumimoji="0" lang="fr-FR"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p>
        </p:txBody>
      </p:sp>
    </p:spTree>
    <p:extLst>
      <p:ext uri="{BB962C8B-B14F-4D97-AF65-F5344CB8AC3E}">
        <p14:creationId xmlns:p14="http://schemas.microsoft.com/office/powerpoint/2010/main" val="13478821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545866"/>
            <a:ext cx="4896544" cy="28623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كل نسمة فلتسبح اسم الرب إلهنا.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537930"/>
            <a:ext cx="5904656"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Nifi</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niben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marou`cmou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tyrou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e`VRan</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`m`P¡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PenNou</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`=a=l.</a:t>
            </a:r>
          </a:p>
        </p:txBody>
      </p:sp>
      <p:sp>
        <p:nvSpPr>
          <p:cNvPr id="7" name="Rectangle 6"/>
          <p:cNvSpPr/>
          <p:nvPr/>
        </p:nvSpPr>
        <p:spPr>
          <a:xfrm>
            <a:off x="2499666" y="4083448"/>
            <a:ext cx="7192668"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Que tout ce qui respire loue le nom du Seigneur notre Dieu. Alléluia.</a:t>
            </a:r>
          </a:p>
        </p:txBody>
      </p:sp>
      <p:sp>
        <p:nvSpPr>
          <p:cNvPr id="3" name="Rectangle 2">
            <a:hlinkClick r:id="rId2" action="ppaction://hlinksldjump"/>
            <a:extLst>
              <a:ext uri="{FF2B5EF4-FFF2-40B4-BE49-F238E27FC236}">
                <a16:creationId xmlns:a16="http://schemas.microsoft.com/office/drawing/2014/main" id="{E5EC3185-FD76-CC79-87AE-55F17F062DA7}"/>
              </a:ext>
            </a:extLst>
          </p:cNvPr>
          <p:cNvSpPr/>
          <p:nvPr/>
        </p:nvSpPr>
        <p:spPr>
          <a:xfrm>
            <a:off x="7295457" y="6127349"/>
            <a:ext cx="4896543" cy="369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rPr>
              <a:t>سبحوا الله </a:t>
            </a:r>
            <a:r>
              <a:rPr kumimoji="0" lang="fr-FR" sz="28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p>
        </p:txBody>
      </p:sp>
      <p:sp>
        <p:nvSpPr>
          <p:cNvPr id="2" name="Rectangle 1">
            <a:hlinkClick r:id="rId3" action="ppaction://hlinksldjump"/>
            <a:extLst>
              <a:ext uri="{FF2B5EF4-FFF2-40B4-BE49-F238E27FC236}">
                <a16:creationId xmlns:a16="http://schemas.microsoft.com/office/drawing/2014/main" id="{4CAF0E26-1482-FC1C-3149-B1C1715365D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5411914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1866905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489884"/>
            <a:ext cx="4896544" cy="28623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المجد للآب والأبن والروح القدس. 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481949"/>
            <a:ext cx="5616624"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Doxa Patri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ke</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Ui`w</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ke</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lang="fr-FR" sz="4800" b="1" dirty="0">
                <a:latin typeface="CS Avva Shenouda" panose="020B7200000000000000" pitchFamily="34" charset="0"/>
              </a:rPr>
              <a:t>A</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gi`w</a:t>
            </a: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800" b="1" i="0" u="none" strike="noStrike" kern="1200" cap="none" spc="0" normalizeH="0" baseline="0" noProof="0" dirty="0" err="1">
                <a:ln>
                  <a:noFill/>
                </a:ln>
                <a:effectLst/>
                <a:uLnTx/>
                <a:uFillTx/>
                <a:latin typeface="CS Avva Shenouda" panose="020B7200000000000000" pitchFamily="34" charset="0"/>
                <a:ea typeface="+mn-ea"/>
                <a:cs typeface="+mn-cs"/>
              </a:rPr>
              <a:t>Pneumati</a:t>
            </a:r>
            <a:r>
              <a:rPr kumimoji="0" lang="fr-FR" sz="4800" b="1" i="0" u="none" strike="noStrike" kern="1200" cap="none" spc="0" normalizeH="0" baseline="0" noProof="0" dirty="0">
                <a:ln>
                  <a:noFill/>
                </a:ln>
                <a:effectLst/>
                <a:uLnTx/>
                <a:uFillTx/>
                <a:latin typeface="CS Avva Shenouda"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itchFamily="34" charset="0"/>
                <a:ea typeface="+mn-ea"/>
                <a:cs typeface="+mn-cs"/>
              </a:rPr>
              <a:t>=`a=l.</a:t>
            </a:r>
          </a:p>
        </p:txBody>
      </p:sp>
      <p:sp>
        <p:nvSpPr>
          <p:cNvPr id="7" name="Rectangle 6"/>
          <p:cNvSpPr/>
          <p:nvPr/>
        </p:nvSpPr>
        <p:spPr>
          <a:xfrm>
            <a:off x="2863772" y="4108477"/>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Gloire au Père et au Fils et au Saint-Esprit. Alléluia.</a:t>
            </a:r>
          </a:p>
        </p:txBody>
      </p:sp>
      <p:sp>
        <p:nvSpPr>
          <p:cNvPr id="2" name="Rectangle 1">
            <a:hlinkClick r:id="rId2" action="ppaction://hlinksldjump"/>
            <a:extLst>
              <a:ext uri="{FF2B5EF4-FFF2-40B4-BE49-F238E27FC236}">
                <a16:creationId xmlns:a16="http://schemas.microsoft.com/office/drawing/2014/main" id="{95AE8C27-7644-0D2B-D92D-7A6D3B5B5E7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7377353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8302428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601851"/>
            <a:ext cx="4896544" cy="28623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الآن وكل أوان وإلى دهر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الداهرين</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آمين.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593915"/>
            <a:ext cx="590465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Ke</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nun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ke</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a`i</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ke</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ictouc</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e`wnac</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twn</a:t>
            </a:r>
            <a:r>
              <a:rPr kumimoji="0" lang="en-US" sz="4800" b="1" i="0" u="none" strike="noStrike" kern="1200" cap="none" spc="0" normalizeH="0" baseline="0" noProof="0" dirty="0">
                <a:ln>
                  <a:noFill/>
                </a:ln>
                <a:effectLst/>
                <a:uLnTx/>
                <a:uFillTx/>
                <a:latin typeface="CS Avva Shenouda"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CS Avva Shenouda" pitchFamily="34" charset="0"/>
                <a:ea typeface="+mn-ea"/>
                <a:cs typeface="+mn-cs"/>
              </a:rPr>
              <a:t>`</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e`wnwn</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en-US" sz="4800" b="1" i="0" u="none" strike="noStrike" kern="1200" cap="none" spc="0" normalizeH="0" baseline="0" noProof="0" dirty="0" err="1">
                <a:ln>
                  <a:noFill/>
                </a:ln>
                <a:effectLst/>
                <a:uLnTx/>
                <a:uFillTx/>
                <a:latin typeface="CS Avva Shenouda" panose="020B7200000000000000" pitchFamily="34" charset="0"/>
                <a:ea typeface="+mn-ea"/>
                <a:cs typeface="+mn-cs"/>
              </a:rPr>
              <a:t>amyn</a:t>
            </a:r>
            <a:r>
              <a:rPr kumimoji="0" lang="en-US" sz="4800" b="1" i="0" u="none" strike="noStrike" kern="1200" cap="none" spc="0" normalizeH="0" baseline="0" noProof="0" dirty="0">
                <a:ln>
                  <a:noFill/>
                </a:ln>
                <a:effectLst/>
                <a:uLnTx/>
                <a:uFillTx/>
                <a:latin typeface="CS Avva Shenouda" panose="020B7200000000000000" pitchFamily="34" charset="0"/>
                <a:ea typeface="+mn-ea"/>
                <a:cs typeface="+mn-cs"/>
              </a:rPr>
              <a:t>. =`a=l.</a:t>
            </a:r>
            <a:endParaRPr kumimoji="0" lang="fr-FR" sz="48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891644" y="4194315"/>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Maintenant et toujours et dans les siècles des siècles amen. Alléluia.</a:t>
            </a:r>
          </a:p>
        </p:txBody>
      </p:sp>
      <p:sp>
        <p:nvSpPr>
          <p:cNvPr id="2" name="Rectangle 1">
            <a:hlinkClick r:id="rId2" action="ppaction://hlinksldjump"/>
            <a:extLst>
              <a:ext uri="{FF2B5EF4-FFF2-40B4-BE49-F238E27FC236}">
                <a16:creationId xmlns:a16="http://schemas.microsoft.com/office/drawing/2014/main" id="{5A90953A-8800-2C33-09CE-C5556359298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4626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971596715"/>
              </p:ext>
            </p:extLst>
          </p:nvPr>
        </p:nvGraphicFramePr>
        <p:xfrm>
          <a:off x="435402" y="1052736"/>
          <a:ext cx="11277213" cy="493166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918856">
                <a:tc>
                  <a:txBody>
                    <a:bodyPr/>
                    <a:lstStyle/>
                    <a:p>
                      <a:pPr algn="just">
                        <a:lnSpc>
                          <a:spcPct val="115000"/>
                        </a:lnSpc>
                        <a:spcAft>
                          <a:spcPts val="1200"/>
                        </a:spcAft>
                      </a:pP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b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endPar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endPar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r>
                        <a:rPr lang="fr-FR" sz="24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r>
                        <a:rPr lang="fr-FR" sz="24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وأيضاً فلنسأل الله ضابط الكل أبا ربنا وإلهنا و مخلصنا يسوع المسيح</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نسأل ونطلب من صلاحك يا محب البشر</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أذكر </a:t>
                      </a:r>
                      <a:r>
                        <a:rPr lang="ar-AE"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مرضى شعبك</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797290438"/>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sp>
        <p:nvSpPr>
          <p:cNvPr id="2" name="Rectangle 1">
            <a:hlinkClick r:id="rId3" action="ppaction://hlinksldjump"/>
            <a:extLst>
              <a:ext uri="{FF2B5EF4-FFF2-40B4-BE49-F238E27FC236}">
                <a16:creationId xmlns:a16="http://schemas.microsoft.com/office/drawing/2014/main" id="{2B14EEA2-3228-EE81-8BFF-4DB39DEF7C0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3681167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7620533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592521"/>
            <a:ext cx="4824536" cy="286232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a:t>
            </a:r>
            <a:br>
              <a:rPr kumimoji="0" lang="fr-FR"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b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المجد لإلهنا</a:t>
            </a:r>
            <a:r>
              <a:rPr kumimoji="0" lang="fr-FR"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a:t>
            </a:r>
            <a:r>
              <a:rPr kumimoji="0" lang="ar-EG" sz="60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60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60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95400" y="584586"/>
            <a:ext cx="5832648"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effectLst/>
                <a:uLnTx/>
                <a:uFillTx/>
                <a:latin typeface="CS Avva Shenouda" panose="020B7200000000000000" pitchFamily="34" charset="0"/>
                <a:ea typeface="+mn-ea"/>
                <a:cs typeface="+mn-cs"/>
              </a:rPr>
              <a:t>`A=l =`a=l. Doxa ci `o :eoc `ymwn. =``a=l.</a:t>
            </a:r>
            <a:endParaRPr kumimoji="0" lang="fr-FR" sz="48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7" name="Rectangle 6"/>
          <p:cNvSpPr/>
          <p:nvPr/>
        </p:nvSpPr>
        <p:spPr>
          <a:xfrm>
            <a:off x="2863772" y="4211114"/>
            <a:ext cx="6408712"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Book Antiqua" pitchFamily="18" charset="0"/>
                <a:ea typeface="+mn-ea"/>
                <a:cs typeface="+mn-cs"/>
              </a:rPr>
              <a:t>Alléluia </a:t>
            </a:r>
            <a:r>
              <a:rPr kumimoji="0" lang="fr-FR" sz="4400" b="1" i="0" u="none" strike="noStrike" kern="1200" cap="none" spc="0" normalizeH="0" baseline="0" noProof="0" dirty="0" err="1">
                <a:ln>
                  <a:noFill/>
                </a:ln>
                <a:effectLst/>
                <a:uLnTx/>
                <a:uFillTx/>
                <a:latin typeface="Book Antiqua" pitchFamily="18" charset="0"/>
                <a:ea typeface="+mn-ea"/>
                <a:cs typeface="+mn-cs"/>
              </a:rPr>
              <a:t>Alléluia</a:t>
            </a:r>
            <a:r>
              <a:rPr kumimoji="0" lang="fr-FR" sz="4400" b="1" i="0" u="none" strike="noStrike" kern="1200" cap="none" spc="0" normalizeH="0" baseline="0" noProof="0" dirty="0">
                <a:ln>
                  <a:noFill/>
                </a:ln>
                <a:effectLst/>
                <a:uLnTx/>
                <a:uFillTx/>
                <a:latin typeface="Book Antiqua" pitchFamily="18" charset="0"/>
                <a:ea typeface="+mn-ea"/>
                <a:cs typeface="+mn-cs"/>
              </a:rPr>
              <a:t>. Gloire soit à notre Dieu. Alléluia.</a:t>
            </a:r>
          </a:p>
        </p:txBody>
      </p:sp>
      <p:sp>
        <p:nvSpPr>
          <p:cNvPr id="2" name="Rectangle 1">
            <a:hlinkClick r:id="rId2" action="ppaction://hlinksldjump"/>
            <a:extLst>
              <a:ext uri="{FF2B5EF4-FFF2-40B4-BE49-F238E27FC236}">
                <a16:creationId xmlns:a16="http://schemas.microsoft.com/office/drawing/2014/main" id="{F520B2CF-C5ED-94A3-46F1-851DB840741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5133417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73856"/>
            <a:ext cx="5164616" cy="2800960"/>
          </a:xfrm>
          <a:prstGeom prst="rect">
            <a:avLst/>
          </a:prstGeom>
        </p:spPr>
        <p:txBody>
          <a:bodyPr wrap="square">
            <a:spAutoFit/>
          </a:bodyPr>
          <a:lstStyle/>
          <a:p>
            <a:pPr algn="just" rtl="1"/>
            <a:r>
              <a:rPr lang="ar-EG" sz="5867" b="1" dirty="0">
                <a:latin typeface="Book Antiqua" panose="02040602050305030304" pitchFamily="18" charset="0"/>
              </a:rPr>
              <a:t>يسوع المسيح</a:t>
            </a:r>
            <a:r>
              <a:rPr lang="fr-FR" sz="5867" b="1" dirty="0">
                <a:latin typeface="Book Antiqua" panose="02040602050305030304" pitchFamily="18" charset="0"/>
              </a:rPr>
              <a:t> </a:t>
            </a:r>
            <a:r>
              <a:rPr lang="ar-EG" sz="5867" b="1" dirty="0">
                <a:latin typeface="Book Antiqua" panose="02040602050305030304" pitchFamily="18" charset="0"/>
              </a:rPr>
              <a:t>صام عنا، أربعين يوماً وأربعين ليلة</a:t>
            </a:r>
            <a:r>
              <a:rPr lang="fr-FR" sz="5867" b="1" dirty="0">
                <a:latin typeface="Book Antiqua" panose="02040602050305030304" pitchFamily="18" charset="0"/>
              </a:rPr>
              <a:t>.</a:t>
            </a:r>
            <a:endParaRPr lang="ar-EG" sz="5867" b="1" dirty="0">
              <a:latin typeface="Book Antiqua" panose="02040602050305030304" pitchFamily="18" charset="0"/>
            </a:endParaRPr>
          </a:p>
        </p:txBody>
      </p:sp>
      <p:sp>
        <p:nvSpPr>
          <p:cNvPr id="6" name="Rectangle 5"/>
          <p:cNvSpPr/>
          <p:nvPr/>
        </p:nvSpPr>
        <p:spPr>
          <a:xfrm>
            <a:off x="224105" y="565920"/>
            <a:ext cx="6432000" cy="3046988"/>
          </a:xfrm>
          <a:prstGeom prst="rect">
            <a:avLst/>
          </a:prstGeom>
        </p:spPr>
        <p:txBody>
          <a:bodyPr wrap="square">
            <a:spAutoFit/>
          </a:bodyPr>
          <a:lstStyle/>
          <a:p>
            <a:pPr algn="just"/>
            <a:r>
              <a:rPr lang="fr-FR" sz="4800" b="1" dirty="0">
                <a:latin typeface="CS Avva Shenouda" panose="020B7200000000000000" pitchFamily="34" charset="0"/>
              </a:rPr>
              <a:t>`A I=y=c P=,=c @ </a:t>
            </a:r>
            <a:r>
              <a:rPr lang="pt-BR" sz="4800" b="1" dirty="0">
                <a:latin typeface="CS Avva Shenouda" panose="020B7200000000000000" pitchFamily="34" charset="0"/>
              </a:rPr>
              <a:t>ernycteuin `e`hryi `ejwn @ `n`hme `n`ehoou nem `hme `n`ejwrh.</a:t>
            </a:r>
            <a:endParaRPr lang="fr-FR" sz="4800" b="1" dirty="0">
              <a:latin typeface="CS Avva Shenouda" panose="020B7200000000000000" pitchFamily="34" charset="0"/>
            </a:endParaRPr>
          </a:p>
        </p:txBody>
      </p:sp>
      <p:sp>
        <p:nvSpPr>
          <p:cNvPr id="7" name="Rectangle 6"/>
          <p:cNvSpPr/>
          <p:nvPr/>
        </p:nvSpPr>
        <p:spPr>
          <a:xfrm>
            <a:off x="1487488" y="4192448"/>
            <a:ext cx="9409045" cy="1405641"/>
          </a:xfrm>
          <a:prstGeom prst="rect">
            <a:avLst/>
          </a:prstGeom>
        </p:spPr>
        <p:txBody>
          <a:bodyPr wrap="square">
            <a:spAutoFit/>
          </a:bodyPr>
          <a:lstStyle/>
          <a:p>
            <a:pPr algn="ctr"/>
            <a:r>
              <a:rPr lang="fr-FR" sz="4267" b="1" dirty="0">
                <a:latin typeface="Book Antiqua" pitchFamily="18" charset="0"/>
              </a:rPr>
              <a:t>Jésus Christ a jeûné pour nous quarante jours et quarante nuits.</a:t>
            </a:r>
          </a:p>
        </p:txBody>
      </p:sp>
      <p:sp>
        <p:nvSpPr>
          <p:cNvPr id="2" name="Rectangle 1">
            <a:hlinkClick r:id="rId2" action="ppaction://hlinksldjump"/>
            <a:extLst>
              <a:ext uri="{FF2B5EF4-FFF2-40B4-BE49-F238E27FC236}">
                <a16:creationId xmlns:a16="http://schemas.microsoft.com/office/drawing/2014/main" id="{1A7AE94C-3E7C-2F72-3D10-A0AD9EAADD5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6736059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517877"/>
            <a:ext cx="4896544"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EG" sz="48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ar-EG"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48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a:t>
            </a:r>
            <a:br>
              <a:rPr kumimoji="0" lang="fr-FR"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br>
            <a:r>
              <a:rPr kumimoji="0" lang="ar-EG"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المجد لإلهنا</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a:t>
            </a:r>
            <a:r>
              <a:rPr kumimoji="0" lang="ar-EG"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a:t>
            </a:r>
            <a:r>
              <a:rPr kumimoji="0" lang="ar-EG" sz="48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هلليلويا</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a:t>
            </a:r>
            <a:r>
              <a:rPr kumimoji="0" lang="ar-EG"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 يسوع </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EG"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المسيح</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EG" sz="4800" b="1" i="0" u="none" strike="noStrike" kern="1200" cap="none" spc="0" normalizeH="0" baseline="0" noProof="0" dirty="0">
                <a:ln>
                  <a:noFill/>
                </a:ln>
                <a:effectLst/>
                <a:uLnTx/>
                <a:uFillTx/>
                <a:latin typeface="CS Avva Shenouda" panose="020B7200000000000000" pitchFamily="34" charset="0"/>
                <a:ea typeface="+mn-ea"/>
                <a:cs typeface="Arial" panose="020B0604020202020204" pitchFamily="34" charset="0"/>
              </a:rPr>
              <a:t>ابن الله</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effectLst/>
                <a:uLnTx/>
                <a:uFillTx/>
                <a:latin typeface="Book Antiqua" panose="02040602050305030304" pitchFamily="18" charset="0"/>
                <a:ea typeface="+mn-ea"/>
                <a:cs typeface="Arial" panose="020B0604020202020204" pitchFamily="34" charset="0"/>
              </a:rPr>
              <a:t>اسمعنا</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 </a:t>
            </a:r>
            <a:r>
              <a:rPr kumimoji="0" lang="ar-EG" sz="4800" b="1" i="0" u="none" strike="noStrike" kern="1200" cap="none" spc="0" normalizeH="0" baseline="0" noProof="0" dirty="0" err="1">
                <a:ln>
                  <a:noFill/>
                </a:ln>
                <a:effectLst/>
                <a:uLnTx/>
                <a:uFillTx/>
                <a:latin typeface="Book Antiqua" panose="02040602050305030304" pitchFamily="18" charset="0"/>
                <a:ea typeface="+mn-ea"/>
                <a:cs typeface="Arial" panose="020B0604020202020204" pitchFamily="34" charset="0"/>
              </a:rPr>
              <a:t>وإرحمنا</a:t>
            </a:r>
            <a:r>
              <a:rPr kumimoji="0" lang="fr-FR" sz="4800" b="1" i="0" u="none" strike="noStrike" kern="1200" cap="none" spc="0" normalizeH="0" baseline="0" noProof="0" dirty="0">
                <a:ln>
                  <a:noFill/>
                </a:ln>
                <a:effectLst/>
                <a:uLnTx/>
                <a:uFillTx/>
                <a:latin typeface="Book Antiqua" panose="02040602050305030304" pitchFamily="18" charset="0"/>
                <a:ea typeface="+mn-ea"/>
                <a:cs typeface="+mn-cs"/>
              </a:rPr>
              <a:t>.</a:t>
            </a:r>
          </a:p>
        </p:txBody>
      </p:sp>
      <p:sp>
        <p:nvSpPr>
          <p:cNvPr id="6" name="Rectangle 5"/>
          <p:cNvSpPr/>
          <p:nvPr/>
        </p:nvSpPr>
        <p:spPr>
          <a:xfrm>
            <a:off x="623392" y="509940"/>
            <a:ext cx="5904656"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`A=l ``=a=l.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Pi`wou</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va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PenNou</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pe</a:t>
            </a:r>
            <a:r>
              <a:rPr kumimoji="0" lang="fr-FR" sz="4400" b="1" i="0" u="none" strike="noStrike" kern="1200" cap="none" spc="0" normalizeH="0" baseline="0" noProof="0" dirty="0">
                <a:ln>
                  <a:noFill/>
                </a:ln>
                <a:effectLst/>
                <a:uLnTx/>
                <a:uFillTx/>
                <a:latin typeface="CS Avva Shenouda" pitchFamily="34" charset="0"/>
                <a:ea typeface="+mn-ea"/>
                <a:cs typeface="+mn-cs"/>
              </a:rPr>
              <a:t>. =a=l.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effectLst/>
                <a:uLnTx/>
                <a:uFillTx/>
                <a:latin typeface="CS Avva Shenouda" pitchFamily="34" charset="0"/>
                <a:ea typeface="+mn-ea"/>
                <a:cs typeface="+mn-cs"/>
              </a:rPr>
              <a:t>I=y=c P=,=c @ ``</a:t>
            </a:r>
            <a:r>
              <a:rPr lang="fr-FR" sz="4400" b="1" dirty="0">
                <a:latin typeface="CS Avva Shenouda" panose="020B7200000000000000" pitchFamily="34" charset="0"/>
              </a:rPr>
              <a:t>P</a:t>
            </a:r>
            <a:r>
              <a:rPr kumimoji="0" lang="fr-FR" sz="4400" b="1" i="0" u="none" strike="noStrike" kern="1200" cap="none" spc="0" normalizeH="0" baseline="0" noProof="0" dirty="0" err="1">
                <a:ln>
                  <a:noFill/>
                </a:ln>
                <a:effectLst/>
                <a:uLnTx/>
                <a:uFillTx/>
                <a:latin typeface="CS Avva Shenouda" panose="020B7200000000000000" pitchFamily="34" charset="0"/>
                <a:ea typeface="+mn-ea"/>
                <a:cs typeface="+mn-cs"/>
              </a:rPr>
              <a:t>Syri</a:t>
            </a:r>
            <a:r>
              <a:rPr kumimoji="0" lang="fr-FR" sz="4400" b="1" i="0" u="none" strike="noStrike" kern="1200" cap="none" spc="0" normalizeH="0" baseline="0" noProof="0" dirty="0">
                <a:ln>
                  <a:noFill/>
                </a:ln>
                <a:effectLst/>
                <a:uLnTx/>
                <a:uFillTx/>
                <a:latin typeface="CS Avva Shenouda" panose="020B7200000000000000" pitchFamily="34" charset="0"/>
                <a:ea typeface="+mn-ea"/>
                <a:cs typeface="+mn-cs"/>
              </a:rPr>
              <a:t> `m``V} c</a:t>
            </a:r>
            <a:r>
              <a:rPr kumimoji="0" lang="fi-FI" sz="4400" b="1" i="0" u="none" strike="noStrike" kern="1200" cap="none" spc="0" normalizeH="0" baseline="0" noProof="0" dirty="0">
                <a:ln>
                  <a:noFill/>
                </a:ln>
                <a:effectLst/>
                <a:uLnTx/>
                <a:uFillTx/>
                <a:latin typeface="CS Avva Shenouda" panose="020B7200000000000000" pitchFamily="34" charset="0"/>
                <a:ea typeface="+mn-ea"/>
                <a:cs typeface="+mn-cs"/>
              </a:rPr>
              <a:t>wtem `eron ouoh nai nan.</a:t>
            </a:r>
            <a:endParaRPr kumimoji="0" lang="fr-FR" sz="4400" b="1" i="0" u="none" strike="noStrike" kern="1200" cap="none" spc="0" normalizeH="0" baseline="0" noProof="0" dirty="0">
              <a:ln>
                <a:noFill/>
              </a:ln>
              <a:effectLst/>
              <a:uLnTx/>
              <a:uFillTx/>
              <a:latin typeface="CS Avva Shenouda" panose="020B7200000000000000" pitchFamily="34" charset="0"/>
              <a:ea typeface="+mn-ea"/>
              <a:cs typeface="+mn-cs"/>
            </a:endParaRPr>
          </a:p>
        </p:txBody>
      </p:sp>
      <p:sp>
        <p:nvSpPr>
          <p:cNvPr id="19" name="Rectangle 18"/>
          <p:cNvSpPr/>
          <p:nvPr/>
        </p:nvSpPr>
        <p:spPr>
          <a:xfrm>
            <a:off x="2423592" y="3927092"/>
            <a:ext cx="734481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effectLst/>
                <a:uLnTx/>
                <a:uFillTx/>
                <a:latin typeface="Book Antiqua" pitchFamily="18" charset="0"/>
                <a:ea typeface="+mn-ea"/>
                <a:cs typeface="+mn-cs"/>
              </a:rPr>
              <a:t>Alléluia </a:t>
            </a:r>
            <a:r>
              <a:rPr kumimoji="0" lang="fr-FR" sz="4000" b="1" i="0" u="none" strike="noStrike" kern="1200" cap="none" spc="0" normalizeH="0" baseline="0" noProof="0" dirty="0" err="1">
                <a:ln>
                  <a:noFill/>
                </a:ln>
                <a:effectLst/>
                <a:uLnTx/>
                <a:uFillTx/>
                <a:latin typeface="Book Antiqua" pitchFamily="18" charset="0"/>
                <a:ea typeface="+mn-ea"/>
                <a:cs typeface="+mn-cs"/>
              </a:rPr>
              <a:t>Alléluia</a:t>
            </a:r>
            <a:r>
              <a:rPr kumimoji="0" lang="fr-FR" sz="4000" b="1" i="0" u="none" strike="noStrike" kern="1200" cap="none" spc="0" normalizeH="0" baseline="0" noProof="0" dirty="0">
                <a:ln>
                  <a:noFill/>
                </a:ln>
                <a:effectLst/>
                <a:uLnTx/>
                <a:uFillTx/>
                <a:latin typeface="Book Antiqua" pitchFamily="18" charset="0"/>
                <a:ea typeface="+mn-ea"/>
                <a:cs typeface="+mn-cs"/>
              </a:rPr>
              <a:t>. Gloire soit à notre Dieu. Alléluia. Jésus Christ Le Fils de Dieu, écoute-nous et Aie pitié de nous.</a:t>
            </a:r>
          </a:p>
        </p:txBody>
      </p:sp>
      <p:sp>
        <p:nvSpPr>
          <p:cNvPr id="2" name="Rectangle 1">
            <a:hlinkClick r:id="rId2" action="ppaction://hlinksldjump"/>
            <a:extLst>
              <a:ext uri="{FF2B5EF4-FFF2-40B4-BE49-F238E27FC236}">
                <a16:creationId xmlns:a16="http://schemas.microsoft.com/office/drawing/2014/main" id="{75E84F1D-EE81-52A0-5706-55935082E03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82145726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AE55BC1-B255-0C1F-694F-8FC88B29D9BC}"/>
              </a:ext>
            </a:extLst>
          </p:cNvPr>
          <p:cNvSpPr txBox="1"/>
          <p:nvPr/>
        </p:nvSpPr>
        <p:spPr>
          <a:xfrm>
            <a:off x="3039835" y="2828835"/>
            <a:ext cx="6112329" cy="1200329"/>
          </a:xfrm>
          <a:prstGeom prst="rect">
            <a:avLst/>
          </a:prstGeom>
          <a:noFill/>
        </p:spPr>
        <p:txBody>
          <a:bodyPr wrap="square" rtlCol="0">
            <a:spAutoFit/>
          </a:bodyPr>
          <a:lstStyle/>
          <a:p>
            <a:pPr algn="ctr"/>
            <a:r>
              <a:rPr lang="fr-FR" sz="7200" dirty="0"/>
              <a:t>FIN</a:t>
            </a:r>
          </a:p>
        </p:txBody>
      </p:sp>
      <p:pic>
        <p:nvPicPr>
          <p:cNvPr id="2" name="Image 1" descr="Une image contenant texte, bougie, capture d’écran, Police&#10;&#10;Le contenu généré par l’IA peut être incorrect.">
            <a:extLst>
              <a:ext uri="{FF2B5EF4-FFF2-40B4-BE49-F238E27FC236}">
                <a16:creationId xmlns:a16="http://schemas.microsoft.com/office/drawing/2014/main" id="{6F5D905E-C1E1-DB69-B300-FEB11F5C1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286168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nvGraphicFramePr>
        <p:xfrm>
          <a:off x="354060" y="501572"/>
          <a:ext cx="11330976" cy="5806440"/>
        </p:xfrm>
        <a:graphic>
          <a:graphicData uri="http://schemas.openxmlformats.org/drawingml/2006/table">
            <a:tbl>
              <a:tblPr/>
              <a:tblGrid>
                <a:gridCol w="4280591">
                  <a:extLst>
                    <a:ext uri="{9D8B030D-6E8A-4147-A177-3AD203B41FA5}">
                      <a16:colId xmlns:a16="http://schemas.microsoft.com/office/drawing/2014/main" val="20000"/>
                    </a:ext>
                  </a:extLst>
                </a:gridCol>
                <a:gridCol w="4162491">
                  <a:extLst>
                    <a:ext uri="{9D8B030D-6E8A-4147-A177-3AD203B41FA5}">
                      <a16:colId xmlns:a16="http://schemas.microsoft.com/office/drawing/2014/main" val="20001"/>
                    </a:ext>
                  </a:extLst>
                </a:gridCol>
                <a:gridCol w="2887894">
                  <a:extLst>
                    <a:ext uri="{9D8B030D-6E8A-4147-A177-3AD203B41FA5}">
                      <a16:colId xmlns:a16="http://schemas.microsoft.com/office/drawing/2014/main" val="20002"/>
                    </a:ext>
                  </a:extLst>
                </a:gridCol>
              </a:tblGrid>
              <a:tr h="286406">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2400" b="1" u="none" dirty="0" err="1">
                          <a:ln w="6350">
                            <a:noFill/>
                          </a:ln>
                          <a:solidFill>
                            <a:srgbClr val="C00000"/>
                          </a:solidFill>
                          <a:latin typeface="CS Avva Shenouda" panose="020B7200000000000000" pitchFamily="34" charset="0"/>
                        </a:rPr>
                        <a:t>Pidi`akwn</a:t>
                      </a:r>
                      <a:r>
                        <a:rPr lang="en-CA" sz="2400" b="1" u="none" dirty="0">
                          <a:ln w="6350">
                            <a:noFill/>
                          </a:ln>
                          <a:solidFill>
                            <a:srgbClr val="C00000"/>
                          </a:solidFill>
                          <a:latin typeface="CS Avva Shenouda" panose="020B7200000000000000" pitchFamily="34"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w="6350">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fr-FR"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8763518"/>
                  </a:ext>
                </a:extLst>
              </a:tr>
              <a:tr h="395027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300" b="1" dirty="0" err="1">
                          <a:latin typeface="CS Avva Shenouda" panose="020B7200000000000000" pitchFamily="34" charset="0"/>
                        </a:rPr>
                        <a:t>Twbh</a:t>
                      </a:r>
                      <a:r>
                        <a:rPr lang="en-CA" sz="2300" b="1" dirty="0">
                          <a:latin typeface="CS Avva Shenouda" panose="020B7200000000000000" pitchFamily="34" charset="0"/>
                        </a:rPr>
                        <a:t> </a:t>
                      </a:r>
                      <a:r>
                        <a:rPr lang="en-CA" sz="2300" b="1" dirty="0" err="1">
                          <a:latin typeface="CS Avva Shenouda" panose="020B7200000000000000" pitchFamily="34" charset="0"/>
                        </a:rPr>
                        <a:t>hina</a:t>
                      </a:r>
                      <a:r>
                        <a:rPr lang="en-CA" sz="2300" b="1" dirty="0">
                          <a:latin typeface="CS Avva Shenouda" panose="020B7200000000000000" pitchFamily="34" charset="0"/>
                        </a:rPr>
                        <a:t> `</a:t>
                      </a:r>
                      <a:r>
                        <a:rPr lang="en-CA" sz="2300" b="1" dirty="0" err="1">
                          <a:latin typeface="CS Avva Shenouda" panose="020B7200000000000000" pitchFamily="34" charset="0"/>
                        </a:rPr>
                        <a:t>nte</a:t>
                      </a:r>
                      <a:r>
                        <a:rPr lang="en-CA" sz="2300" b="1" dirty="0">
                          <a:latin typeface="CS Avva Shenouda" panose="020B7200000000000000" pitchFamily="34" charset="0"/>
                        </a:rPr>
                        <a:t> `</a:t>
                      </a:r>
                      <a:r>
                        <a:rPr lang="en-CA" sz="2300" b="1" dirty="0" err="1">
                          <a:latin typeface="CS Avva Shenouda" panose="020B7200000000000000" pitchFamily="34" charset="0"/>
                        </a:rPr>
                        <a:t>Vnou</a:t>
                      </a:r>
                      <a:r>
                        <a:rPr lang="en-CA" sz="2300" b="1" dirty="0">
                          <a:latin typeface="CS Avva Shenouda" panose="020B7200000000000000" pitchFamily="34" charset="0"/>
                        </a:rPr>
                        <a:t>] </a:t>
                      </a:r>
                      <a:r>
                        <a:rPr lang="en-CA" sz="2300" b="1" dirty="0" err="1">
                          <a:latin typeface="CS Avva Shenouda" panose="020B7200000000000000" pitchFamily="34" charset="0"/>
                        </a:rPr>
                        <a:t>nai</a:t>
                      </a:r>
                      <a:r>
                        <a:rPr lang="en-CA" sz="2300" b="1" dirty="0">
                          <a:latin typeface="CS Avva Shenouda" panose="020B7200000000000000" pitchFamily="34" charset="0"/>
                        </a:rPr>
                        <a:t> </a:t>
                      </a:r>
                      <a:br>
                        <a:rPr lang="en-CA" sz="2300" b="1" dirty="0">
                          <a:latin typeface="CS Avva Shenouda" panose="020B7200000000000000" pitchFamily="34" charset="0"/>
                        </a:rPr>
                      </a:br>
                      <a:r>
                        <a:rPr lang="en-CA" sz="2300" b="1" dirty="0">
                          <a:latin typeface="CS Avva Shenouda" panose="020B7200000000000000" pitchFamily="34" charset="0"/>
                        </a:rPr>
                        <a:t>nan @ `</a:t>
                      </a:r>
                      <a:r>
                        <a:rPr lang="en-CA" sz="2300" b="1" dirty="0" err="1">
                          <a:latin typeface="CS Avva Shenouda" panose="020B7200000000000000" pitchFamily="34" charset="0"/>
                        </a:rPr>
                        <a:t>ntefsenhyt</a:t>
                      </a:r>
                      <a:r>
                        <a:rPr lang="en-CA" sz="2300" b="1" dirty="0">
                          <a:latin typeface="CS Avva Shenouda" panose="020B7200000000000000" pitchFamily="34" charset="0"/>
                        </a:rPr>
                        <a:t> </a:t>
                      </a:r>
                      <a:r>
                        <a:rPr lang="en-CA" sz="2300" b="1" dirty="0" err="1">
                          <a:latin typeface="CS Avva Shenouda" panose="020B7200000000000000" pitchFamily="34" charset="0"/>
                        </a:rPr>
                        <a:t>qaron</a:t>
                      </a:r>
                      <a:r>
                        <a:rPr lang="en-CA" sz="2300" b="1" dirty="0">
                          <a:latin typeface="CS Avva Shenouda" panose="020B7200000000000000" pitchFamily="34" charset="0"/>
                        </a:rPr>
                        <a:t> @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ntefcwtem</a:t>
                      </a:r>
                      <a:r>
                        <a:rPr lang="en-CA" sz="2300" b="1" dirty="0">
                          <a:latin typeface="CS Avva Shenouda" panose="020B7200000000000000" pitchFamily="34" charset="0"/>
                        </a:rPr>
                        <a:t> `</a:t>
                      </a:r>
                      <a:r>
                        <a:rPr lang="en-CA" sz="2300" b="1" dirty="0" err="1">
                          <a:latin typeface="CS Avva Shenouda" panose="020B7200000000000000" pitchFamily="34" charset="0"/>
                        </a:rPr>
                        <a:t>eron</a:t>
                      </a:r>
                      <a:r>
                        <a:rPr lang="en-CA" sz="2300" b="1" dirty="0">
                          <a:latin typeface="CS Avva Shenouda" panose="020B7200000000000000" pitchFamily="34" charset="0"/>
                        </a:rPr>
                        <a:t> @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nteferbo`y;in</a:t>
                      </a:r>
                      <a:r>
                        <a:rPr lang="en-CA" sz="2300" b="1" dirty="0">
                          <a:latin typeface="CS Avva Shenouda" panose="020B7200000000000000" pitchFamily="34" charset="0"/>
                        </a:rPr>
                        <a:t> `</a:t>
                      </a:r>
                      <a:r>
                        <a:rPr lang="en-CA" sz="2300" b="1" dirty="0" err="1">
                          <a:latin typeface="CS Avva Shenouda" panose="020B7200000000000000" pitchFamily="34" charset="0"/>
                        </a:rPr>
                        <a:t>eron</a:t>
                      </a:r>
                      <a:r>
                        <a:rPr lang="en-CA" sz="2300" b="1" dirty="0">
                          <a:latin typeface="CS Avva Shenouda" panose="020B7200000000000000" pitchFamily="34" charset="0"/>
                        </a:rPr>
                        <a:t>@ `</a:t>
                      </a:r>
                      <a:r>
                        <a:rPr lang="en-CA" sz="2300" b="1" dirty="0" err="1">
                          <a:latin typeface="CS Avva Shenouda" panose="020B7200000000000000" pitchFamily="34" charset="0"/>
                        </a:rPr>
                        <a:t>ntef</a:t>
                      </a:r>
                      <a:r>
                        <a:rPr lang="en-CA" sz="2300" b="1" dirty="0">
                          <a:latin typeface="CS Avva Shenouda" panose="020B7200000000000000" pitchFamily="34" charset="0"/>
                        </a:rPr>
                        <a:t>[</a:t>
                      </a:r>
                      <a:r>
                        <a:rPr lang="en-CA" sz="2300" b="1" dirty="0" err="1">
                          <a:latin typeface="CS Avva Shenouda" panose="020B7200000000000000" pitchFamily="34" charset="0"/>
                        </a:rPr>
                        <a:t>i</a:t>
                      </a:r>
                      <a:r>
                        <a:rPr lang="en-CA" sz="2300" b="1" dirty="0">
                          <a:latin typeface="CS Avva Shenouda" panose="020B7200000000000000" pitchFamily="34" charset="0"/>
                        </a:rPr>
                        <a:t>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nni</a:t>
                      </a:r>
                      <a:r>
                        <a:rPr lang="en-CA" sz="2300" b="1" dirty="0">
                          <a:latin typeface="CS Avva Shenouda" panose="020B7200000000000000" pitchFamily="34" charset="0"/>
                        </a:rPr>
                        <a:t>]ho </a:t>
                      </a:r>
                      <a:r>
                        <a:rPr lang="en-CA" sz="2300" b="1" dirty="0" err="1">
                          <a:latin typeface="CS Avva Shenouda" panose="020B7200000000000000" pitchFamily="34" charset="0"/>
                        </a:rPr>
                        <a:t>nem</a:t>
                      </a:r>
                      <a:r>
                        <a:rPr lang="en-CA" sz="2300" b="1" dirty="0">
                          <a:latin typeface="CS Avva Shenouda" panose="020B7200000000000000" pitchFamily="34" charset="0"/>
                        </a:rPr>
                        <a:t> </a:t>
                      </a:r>
                      <a:r>
                        <a:rPr lang="en-CA" sz="2300" b="1" dirty="0" err="1">
                          <a:latin typeface="CS Avva Shenouda" panose="020B7200000000000000" pitchFamily="34" charset="0"/>
                        </a:rPr>
                        <a:t>nitwbh</a:t>
                      </a:r>
                      <a:r>
                        <a:rPr lang="en-CA" sz="2300" b="1" dirty="0">
                          <a:latin typeface="CS Avva Shenouda" panose="020B7200000000000000" pitchFamily="34" charset="0"/>
                        </a:rPr>
                        <a:t> `</a:t>
                      </a:r>
                      <a:r>
                        <a:rPr lang="en-CA" sz="2300" b="1" dirty="0" err="1">
                          <a:latin typeface="CS Avva Shenouda" panose="020B7200000000000000" pitchFamily="34" charset="0"/>
                        </a:rPr>
                        <a:t>nte</a:t>
                      </a:r>
                      <a:r>
                        <a:rPr lang="en-CA" sz="2300" b="1" dirty="0">
                          <a:latin typeface="CS Avva Shenouda" panose="020B7200000000000000" pitchFamily="34" charset="0"/>
                        </a:rPr>
                        <a:t> </a:t>
                      </a:r>
                      <a:r>
                        <a:rPr lang="en-CA" sz="2300" b="1" dirty="0" err="1">
                          <a:latin typeface="CS Avva Shenouda" panose="020B7200000000000000" pitchFamily="34" charset="0"/>
                        </a:rPr>
                        <a:t>nye;ouab</a:t>
                      </a:r>
                      <a:r>
                        <a:rPr lang="en-CA" sz="2300" b="1" dirty="0">
                          <a:latin typeface="CS Avva Shenouda" panose="020B7200000000000000" pitchFamily="34" charset="0"/>
                        </a:rPr>
                        <a:t> `</a:t>
                      </a:r>
                      <a:r>
                        <a:rPr lang="en-CA" sz="2300" b="1" dirty="0" err="1">
                          <a:latin typeface="CS Avva Shenouda" panose="020B7200000000000000" pitchFamily="34" charset="0"/>
                        </a:rPr>
                        <a:t>ntaf</a:t>
                      </a:r>
                      <a:r>
                        <a:rPr lang="en-CA" sz="2300" b="1" dirty="0">
                          <a:latin typeface="CS Avva Shenouda" panose="020B7200000000000000" pitchFamily="34" charset="0"/>
                        </a:rPr>
                        <a:t> `</a:t>
                      </a:r>
                      <a:r>
                        <a:rPr lang="en-CA" sz="2300" b="1" dirty="0" err="1">
                          <a:latin typeface="CS Avva Shenouda" panose="020B7200000000000000" pitchFamily="34" charset="0"/>
                        </a:rPr>
                        <a:t>ntotou</a:t>
                      </a:r>
                      <a:r>
                        <a:rPr lang="en-CA" sz="2300" b="1" dirty="0">
                          <a:latin typeface="CS Avva Shenouda" panose="020B7200000000000000" pitchFamily="34" charset="0"/>
                        </a:rPr>
                        <a:t> `</a:t>
                      </a:r>
                      <a:r>
                        <a:rPr lang="en-CA" sz="2300" b="1" dirty="0" err="1">
                          <a:latin typeface="CS Avva Shenouda" panose="020B7200000000000000" pitchFamily="34" charset="0"/>
                        </a:rPr>
                        <a:t>e`hryi</a:t>
                      </a:r>
                      <a:r>
                        <a:rPr lang="en-CA" sz="2300" b="1" dirty="0">
                          <a:latin typeface="CS Avva Shenouda" panose="020B7200000000000000" pitchFamily="34" charset="0"/>
                        </a:rPr>
                        <a:t>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ejwn</a:t>
                      </a:r>
                      <a:r>
                        <a:rPr lang="en-CA" sz="2300" b="1" dirty="0">
                          <a:latin typeface="CS Avva Shenouda" panose="020B7200000000000000" pitchFamily="34" charset="0"/>
                        </a:rPr>
                        <a:t> `</a:t>
                      </a:r>
                      <a:r>
                        <a:rPr lang="en-CA" sz="2300" b="1" dirty="0" err="1">
                          <a:latin typeface="CS Avva Shenouda" panose="020B7200000000000000" pitchFamily="34" charset="0"/>
                        </a:rPr>
                        <a:t>epi`aga;on</a:t>
                      </a:r>
                      <a:r>
                        <a:rPr lang="en-CA" sz="2300" b="1" dirty="0">
                          <a:latin typeface="CS Avva Shenouda" panose="020B7200000000000000" pitchFamily="34" charset="0"/>
                        </a:rPr>
                        <a:t> `</a:t>
                      </a:r>
                      <a:r>
                        <a:rPr lang="en-CA" sz="2300" b="1" dirty="0" err="1">
                          <a:latin typeface="CS Avva Shenouda" panose="020B7200000000000000" pitchFamily="34" charset="0"/>
                        </a:rPr>
                        <a:t>ncyou</a:t>
                      </a:r>
                      <a:r>
                        <a:rPr lang="en-CA" sz="2300" b="1" dirty="0">
                          <a:latin typeface="CS Avva Shenouda" panose="020B7200000000000000" pitchFamily="34" charset="0"/>
                        </a:rPr>
                        <a:t> </a:t>
                      </a:r>
                      <a:r>
                        <a:rPr lang="en-CA" sz="2300" b="1" dirty="0" err="1">
                          <a:latin typeface="CS Avva Shenouda" panose="020B7200000000000000" pitchFamily="34" charset="0"/>
                        </a:rPr>
                        <a:t>niben</a:t>
                      </a:r>
                      <a:r>
                        <a:rPr lang="en-CA" sz="2300" b="1" dirty="0">
                          <a:latin typeface="CS Avva Shenouda" panose="020B7200000000000000" pitchFamily="34" charset="0"/>
                        </a:rPr>
                        <a:t> @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ntef`areh</a:t>
                      </a:r>
                      <a:r>
                        <a:rPr lang="en-CA" sz="2300" b="1" dirty="0">
                          <a:latin typeface="CS Avva Shenouda" panose="020B7200000000000000" pitchFamily="34" charset="0"/>
                        </a:rPr>
                        <a:t> `</a:t>
                      </a:r>
                      <a:r>
                        <a:rPr lang="en-CA" sz="2300" b="1" dirty="0" err="1">
                          <a:latin typeface="CS Avva Shenouda" panose="020B7200000000000000" pitchFamily="34" charset="0"/>
                        </a:rPr>
                        <a:t>e`pwnq</a:t>
                      </a:r>
                      <a:r>
                        <a:rPr lang="en-CA" sz="2300" b="1" dirty="0">
                          <a:latin typeface="CS Avva Shenouda" panose="020B7200000000000000" pitchFamily="34" charset="0"/>
                        </a:rPr>
                        <a:t> </a:t>
                      </a:r>
                      <a:r>
                        <a:rPr lang="en-CA" sz="2300" b="1" dirty="0" err="1">
                          <a:latin typeface="CS Avva Shenouda" panose="020B7200000000000000" pitchFamily="34" charset="0"/>
                        </a:rPr>
                        <a:t>nem</a:t>
                      </a:r>
                      <a:r>
                        <a:rPr lang="en-CA" sz="2300" b="1" dirty="0">
                          <a:latin typeface="CS Avva Shenouda" panose="020B7200000000000000" pitchFamily="34" charset="0"/>
                        </a:rPr>
                        <a:t> `</a:t>
                      </a:r>
                      <a:r>
                        <a:rPr lang="en-CA" sz="2300" b="1" dirty="0" err="1">
                          <a:latin typeface="CS Avva Shenouda" panose="020B7200000000000000" pitchFamily="34" charset="0"/>
                        </a:rPr>
                        <a:t>ptaho</a:t>
                      </a:r>
                      <a:r>
                        <a:rPr lang="en-CA" sz="2300" b="1" dirty="0">
                          <a:latin typeface="CS Avva Shenouda" panose="020B7200000000000000" pitchFamily="34" charset="0"/>
                        </a:rPr>
                        <a:t> `</a:t>
                      </a:r>
                      <a:r>
                        <a:rPr lang="en-CA" sz="2300" b="1" dirty="0" err="1">
                          <a:latin typeface="CS Avva Shenouda" panose="020B7200000000000000" pitchFamily="34" charset="0"/>
                        </a:rPr>
                        <a:t>eratf</a:t>
                      </a:r>
                      <a:r>
                        <a:rPr lang="en-CA" sz="2300" b="1" dirty="0">
                          <a:latin typeface="CS Avva Shenouda" panose="020B7200000000000000" pitchFamily="34" charset="0"/>
                        </a:rPr>
                        <a:t> `</a:t>
                      </a:r>
                      <a:r>
                        <a:rPr lang="en-CA" sz="2300" b="1" dirty="0" err="1">
                          <a:latin typeface="CS Avva Shenouda" panose="020B7200000000000000" pitchFamily="34" charset="0"/>
                        </a:rPr>
                        <a:t>mpeniwt</a:t>
                      </a:r>
                      <a:r>
                        <a:rPr lang="en-CA" sz="2300" b="1" dirty="0">
                          <a:latin typeface="CS Avva Shenouda" panose="020B7200000000000000" pitchFamily="34" charset="0"/>
                        </a:rPr>
                        <a:t> </a:t>
                      </a:r>
                      <a:r>
                        <a:rPr lang="en-CA" sz="2300" b="1" dirty="0" err="1">
                          <a:latin typeface="CS Avva Shenouda" panose="020B7200000000000000" pitchFamily="34" charset="0"/>
                        </a:rPr>
                        <a:t>ettaiyout</a:t>
                      </a:r>
                      <a:r>
                        <a:rPr lang="en-CA" sz="2300" b="1" dirty="0">
                          <a:latin typeface="CS Avva Shenouda" panose="020B7200000000000000" pitchFamily="34" charset="0"/>
                        </a:rPr>
                        <a:t> `</a:t>
                      </a:r>
                      <a:r>
                        <a:rPr lang="en-CA" sz="2300" b="1" dirty="0" err="1">
                          <a:latin typeface="CS Avva Shenouda" panose="020B7200000000000000" pitchFamily="34" charset="0"/>
                        </a:rPr>
                        <a:t>nar,y`ereuc</a:t>
                      </a:r>
                      <a:r>
                        <a:rPr lang="en-CA" sz="2300" b="1" dirty="0">
                          <a:latin typeface="CS Avva Shenouda" panose="020B7200000000000000" pitchFamily="34" charset="0"/>
                        </a:rPr>
                        <a:t> papa abba </a:t>
                      </a:r>
                      <a:r>
                        <a:rPr lang="en-CA" sz="2300" b="1" dirty="0" err="1">
                          <a:latin typeface="CS Avva Shenouda" panose="020B7200000000000000" pitchFamily="34" charset="0"/>
                        </a:rPr>
                        <a:t>Tawadroc</a:t>
                      </a:r>
                      <a:r>
                        <a:rPr lang="en-CA" sz="2300" b="1" dirty="0">
                          <a:latin typeface="CS Avva Shenouda" panose="020B7200000000000000" pitchFamily="34" charset="0"/>
                        </a:rPr>
                        <a:t> @ </a:t>
                      </a:r>
                      <a:r>
                        <a:rPr lang="en-CA" sz="2300" b="1" dirty="0" err="1">
                          <a:latin typeface="CS Avva Shenouda" panose="020B7200000000000000" pitchFamily="34" charset="0"/>
                        </a:rPr>
                        <a:t>nem</a:t>
                      </a:r>
                      <a:r>
                        <a:rPr lang="en-CA" sz="2300" b="1" dirty="0">
                          <a:latin typeface="CS Avva Shenouda" panose="020B7200000000000000" pitchFamily="34" charset="0"/>
                        </a:rPr>
                        <a:t> </a:t>
                      </a:r>
                      <a:r>
                        <a:rPr lang="en-CA" sz="2300" b="1" dirty="0" err="1">
                          <a:latin typeface="CS Avva Shenouda" panose="020B7200000000000000" pitchFamily="34" charset="0"/>
                        </a:rPr>
                        <a:t>pefke`svyr</a:t>
                      </a:r>
                      <a:r>
                        <a:rPr lang="en-CA" sz="2300" b="1" dirty="0">
                          <a:latin typeface="CS Avva Shenouda" panose="020B7200000000000000" pitchFamily="34" charset="0"/>
                        </a:rPr>
                        <a:t> `</a:t>
                      </a:r>
                      <a:r>
                        <a:rPr lang="en-CA" sz="2300" b="1" dirty="0" err="1">
                          <a:latin typeface="CS Avva Shenouda" panose="020B7200000000000000" pitchFamily="34" charset="0"/>
                        </a:rPr>
                        <a:t>nlitourgoc</a:t>
                      </a:r>
                      <a:r>
                        <a:rPr lang="en-CA" sz="2300" b="1" dirty="0">
                          <a:latin typeface="CS Avva Shenouda" panose="020B7200000000000000" pitchFamily="34" charset="0"/>
                        </a:rPr>
                        <a:t> </a:t>
                      </a:r>
                      <a:r>
                        <a:rPr lang="en-CA" sz="2300" b="1" dirty="0" err="1">
                          <a:latin typeface="CS Avva Shenouda" panose="020B7200000000000000" pitchFamily="34" charset="0"/>
                        </a:rPr>
                        <a:t>peniwt</a:t>
                      </a:r>
                      <a:r>
                        <a:rPr lang="en-CA" sz="2300" b="1" dirty="0">
                          <a:latin typeface="CS Avva Shenouda" panose="020B7200000000000000" pitchFamily="34" charset="0"/>
                        </a:rPr>
                        <a:t> `</a:t>
                      </a:r>
                      <a:r>
                        <a:rPr lang="en-CA" sz="2300" b="1" dirty="0" err="1">
                          <a:latin typeface="CS Avva Shenouda" panose="020B7200000000000000" pitchFamily="34" charset="0"/>
                        </a:rPr>
                        <a:t>n`epickopoc</a:t>
                      </a:r>
                      <a:r>
                        <a:rPr lang="en-CA" sz="2300" b="1" dirty="0">
                          <a:latin typeface="CS Avva Shenouda" panose="020B7200000000000000" pitchFamily="34" charset="0"/>
                        </a:rPr>
                        <a:t> abba Mark @ </a:t>
                      </a:r>
                      <a:br>
                        <a:rPr lang="en-CA" sz="2300" b="1" dirty="0">
                          <a:latin typeface="CS Avva Shenouda" panose="020B7200000000000000" pitchFamily="34" charset="0"/>
                        </a:rPr>
                      </a:br>
                      <a:r>
                        <a:rPr lang="en-CA" sz="2300" b="1" dirty="0">
                          <a:latin typeface="CS Avva Shenouda" panose="020B7200000000000000" pitchFamily="34" charset="0"/>
                        </a:rPr>
                        <a:t>`</a:t>
                      </a:r>
                      <a:r>
                        <a:rPr lang="en-CA" sz="2300" b="1" dirty="0" err="1">
                          <a:latin typeface="CS Avva Shenouda" panose="020B7200000000000000" pitchFamily="34" charset="0"/>
                        </a:rPr>
                        <a:t>ntef,a</a:t>
                      </a:r>
                      <a:r>
                        <a:rPr lang="en-CA" sz="2300" b="1" dirty="0">
                          <a:latin typeface="CS Avva Shenouda" panose="020B7200000000000000" pitchFamily="34" charset="0"/>
                        </a:rPr>
                        <a:t> </a:t>
                      </a:r>
                      <a:r>
                        <a:rPr lang="en-CA" sz="2300" b="1" dirty="0" err="1">
                          <a:latin typeface="CS Avva Shenouda" panose="020B7200000000000000" pitchFamily="34" charset="0"/>
                        </a:rPr>
                        <a:t>nennobi</a:t>
                      </a:r>
                      <a:r>
                        <a:rPr lang="en-CA" sz="2300" b="1" dirty="0">
                          <a:latin typeface="CS Avva Shenouda" panose="020B7200000000000000" pitchFamily="34" charset="0"/>
                        </a:rPr>
                        <a:t> nan `</a:t>
                      </a:r>
                      <a:r>
                        <a:rPr lang="en-CA" sz="2300" b="1" dirty="0" err="1">
                          <a:latin typeface="CS Avva Shenouda" panose="020B7200000000000000" pitchFamily="34" charset="0"/>
                        </a:rPr>
                        <a:t>ebol</a:t>
                      </a:r>
                      <a:r>
                        <a:rPr lang="en-CA" sz="2300" b="1" dirty="0">
                          <a:latin typeface="CS Avva Shenouda" panose="020B7200000000000000" pitchFamily="34" charset="0"/>
                        </a:rPr>
                        <a:t>.</a:t>
                      </a:r>
                      <a:endParaRPr lang="en-CA" sz="2300" b="1" kern="1200" dirty="0">
                        <a:solidFill>
                          <a:schemeClr val="tx1"/>
                        </a:solidFill>
                        <a:latin typeface="CS Avva Shenouda" panose="020B7200000000000000" pitchFamily="34" charset="0"/>
                        <a:ea typeface="+mn-ea"/>
                        <a:cs typeface="+mn-cs"/>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Book Antiqua" panose="02040602050305030304" pitchFamily="18" charset="0"/>
                          <a:cs typeface="Arial" charset="0"/>
                        </a:rPr>
                        <a:t>Implorez pour que Dieu ait pitié de nous, qu’Il soit compatissant envers nous, nous écoute et nous aide, qu’Il agrée les demandes et les supplications que ses saints Lui adressent continuellement en notre faveur, et qu’il garde la vie et le relèvement, de notre bien heureux père le Pape Anba Tawadros II, et son confrère dans le ministère apostolique, notre père l’évêque Anba Marc  et qu’Il nous pardonne nos péchés.</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1" i="0" u="none" strike="noStrike" cap="none" normalizeH="0" baseline="0" dirty="0">
                          <a:ln>
                            <a:noFill/>
                          </a:ln>
                          <a:solidFill>
                            <a:schemeClr val="tx1"/>
                          </a:solidFill>
                          <a:effectLst/>
                          <a:latin typeface="Book Antiqua" panose="02040602050305030304" pitchFamily="18" charset="0"/>
                          <a:cs typeface="Arial" charset="0"/>
                        </a:rPr>
                        <a:t>اطلبوا لكي يرحمنا الله ويتراءف علينا ويَسمعنا ويُعيننا ويقبل </a:t>
                      </a:r>
                      <a:r>
                        <a:rPr kumimoji="0" lang="ar-SA" sz="2900" b="1" i="0" u="none" strike="noStrike" cap="none" normalizeH="0" baseline="0" dirty="0" err="1">
                          <a:ln>
                            <a:noFill/>
                          </a:ln>
                          <a:solidFill>
                            <a:schemeClr val="tx1"/>
                          </a:solidFill>
                          <a:effectLst/>
                          <a:latin typeface="Book Antiqua" panose="02040602050305030304" pitchFamily="18" charset="0"/>
                          <a:cs typeface="Arial" charset="0"/>
                        </a:rPr>
                        <a:t>سؤالات</a:t>
                      </a:r>
                      <a:r>
                        <a:rPr kumimoji="0" lang="ar-SA" sz="2900" b="1" i="0" u="none" strike="noStrike" cap="none" normalizeH="0" baseline="0" dirty="0">
                          <a:ln>
                            <a:noFill/>
                          </a:ln>
                          <a:solidFill>
                            <a:schemeClr val="tx1"/>
                          </a:solidFill>
                          <a:effectLst/>
                          <a:latin typeface="Book Antiqua" panose="02040602050305030304" pitchFamily="18" charset="0"/>
                          <a:cs typeface="Arial" charset="0"/>
                        </a:rPr>
                        <a:t> وطلبات قديسيه منهم بالصلاح عنا </a:t>
                      </a:r>
                      <a:r>
                        <a:rPr kumimoji="0" lang="ar-SA" sz="29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2900" b="1" i="0" u="none" strike="noStrike" cap="none" normalizeH="0" baseline="0" dirty="0">
                          <a:ln>
                            <a:noFill/>
                          </a:ln>
                          <a:solidFill>
                            <a:schemeClr val="tx1"/>
                          </a:solidFill>
                          <a:effectLst/>
                          <a:latin typeface="Book Antiqua" panose="02040602050305030304" pitchFamily="18" charset="0"/>
                          <a:cs typeface="Arial" charset="0"/>
                        </a:rPr>
                        <a:t> كل حين </a:t>
                      </a:r>
                      <a:r>
                        <a:rPr kumimoji="0" lang="fr-FR"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2900" b="1" i="0" u="none" strike="noStrike" cap="none" normalizeH="0" baseline="0" dirty="0">
                          <a:ln>
                            <a:noFill/>
                          </a:ln>
                          <a:solidFill>
                            <a:schemeClr val="tx1"/>
                          </a:solidFill>
                          <a:effectLst/>
                          <a:latin typeface="Book Antiqua" panose="02040602050305030304" pitchFamily="18" charset="0"/>
                          <a:cs typeface="Arial" charset="0"/>
                        </a:rPr>
                        <a:t>وأن يحفظ حياة وقيام أبينا المكرم البابا الأنبا (...)، وشريكه في الخدمة الرسولية أبينا الأسقف</a:t>
                      </a:r>
                      <a:r>
                        <a:rPr kumimoji="0" lang="fr-FR"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2900" b="1" i="0" u="none" strike="noStrike" cap="none" normalizeH="0" baseline="0" dirty="0">
                          <a:ln>
                            <a:noFill/>
                          </a:ln>
                          <a:solidFill>
                            <a:schemeClr val="tx1"/>
                          </a:solidFill>
                          <a:effectLst/>
                          <a:latin typeface="Book Antiqua" panose="02040602050305030304" pitchFamily="18" charset="0"/>
                          <a:cs typeface="Arial" charset="0"/>
                        </a:rPr>
                        <a:t>أنبا (...)</a:t>
                      </a:r>
                      <a:r>
                        <a:rPr kumimoji="0" lang="fr-FR"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900" b="1" i="0" u="none" strike="noStrike" cap="none" normalizeH="0" baseline="0" dirty="0">
                          <a:ln>
                            <a:noFill/>
                          </a:ln>
                          <a:solidFill>
                            <a:schemeClr val="tx1"/>
                          </a:solidFill>
                          <a:effectLst/>
                          <a:latin typeface="Book Antiqua" panose="02040602050305030304" pitchFamily="18" charset="0"/>
                          <a:cs typeface="Arial" charset="0"/>
                        </a:rPr>
                        <a:t>ويَغفر لنا خطايانا.</a:t>
                      </a:r>
                      <a:r>
                        <a:rPr kumimoji="0" lang="en-US" sz="29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92D13E49-0651-C08A-5A31-DBB660D8809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graphicFrame>
        <p:nvGraphicFramePr>
          <p:cNvPr id="4" name="Tableau 3">
            <a:extLst>
              <a:ext uri="{FF2B5EF4-FFF2-40B4-BE49-F238E27FC236}">
                <a16:creationId xmlns:a16="http://schemas.microsoft.com/office/drawing/2014/main" id="{BAC974D7-C57C-7D9D-5B95-331C2EFCFBF6}"/>
              </a:ext>
            </a:extLst>
          </p:cNvPr>
          <p:cNvGraphicFramePr>
            <a:graphicFrameLocks noGrp="1"/>
          </p:cNvGraphicFramePr>
          <p:nvPr/>
        </p:nvGraphicFramePr>
        <p:xfrm>
          <a:off x="2032000" y="118993"/>
          <a:ext cx="8128000" cy="4165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1" dirty="0">
                          <a:solidFill>
                            <a:schemeClr val="tx1"/>
                          </a:solidFill>
                          <a:latin typeface="Book Antiqua" panose="02040602050305030304" pitchFamily="18" charset="0"/>
                        </a:rPr>
                        <a:t>En présence d’un évêque - </a:t>
                      </a:r>
                      <a:r>
                        <a:rPr lang="ar-AE" sz="2100" b="1" dirty="0">
                          <a:solidFill>
                            <a:schemeClr val="tx1"/>
                          </a:solidFill>
                          <a:latin typeface="Book Antiqua" panose="02040602050305030304" pitchFamily="18" charset="0"/>
                        </a:rPr>
                        <a:t>في حضور الأسقف</a:t>
                      </a:r>
                      <a:endParaRPr lang="fr-FR" sz="2100" b="1" dirty="0">
                        <a:solidFill>
                          <a:schemeClr val="tx1"/>
                        </a:solidFill>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
        <p:nvSpPr>
          <p:cNvPr id="5" name="Rectangle 4">
            <a:hlinkClick r:id="rId3" action="ppaction://hlinksldjump"/>
            <a:extLst>
              <a:ext uri="{FF2B5EF4-FFF2-40B4-BE49-F238E27FC236}">
                <a16:creationId xmlns:a16="http://schemas.microsoft.com/office/drawing/2014/main" id="{08744C26-4E98-5B95-79D4-119C5F3592E6}"/>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77410625"/>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3F66E5CC-A15E-32FE-6BCD-F80C5BFA6D89}"/>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4049035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83E2-6E1E-0017-8164-74EA113FCCBF}"/>
            </a:ext>
          </a:extLst>
        </p:cNvPr>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69C29758-F621-280C-2F84-84095F28D980}"/>
              </a:ext>
            </a:extLst>
          </p:cNvPr>
          <p:cNvGraphicFramePr>
            <a:graphicFrameLocks noGrp="1"/>
          </p:cNvGraphicFramePr>
          <p:nvPr/>
        </p:nvGraphicFramePr>
        <p:xfrm>
          <a:off x="0" y="1052241"/>
          <a:ext cx="12192000" cy="5430520"/>
        </p:xfrm>
        <a:graphic>
          <a:graphicData uri="http://schemas.openxmlformats.org/drawingml/2006/table">
            <a:tbl>
              <a:tblPr/>
              <a:tblGrid>
                <a:gridCol w="4196080">
                  <a:extLst>
                    <a:ext uri="{9D8B030D-6E8A-4147-A177-3AD203B41FA5}">
                      <a16:colId xmlns:a16="http://schemas.microsoft.com/office/drawing/2014/main" val="20000"/>
                    </a:ext>
                  </a:extLst>
                </a:gridCol>
                <a:gridCol w="4348480">
                  <a:extLst>
                    <a:ext uri="{9D8B030D-6E8A-4147-A177-3AD203B41FA5}">
                      <a16:colId xmlns:a16="http://schemas.microsoft.com/office/drawing/2014/main" val="20001"/>
                    </a:ext>
                  </a:extLst>
                </a:gridCol>
                <a:gridCol w="3647440">
                  <a:extLst>
                    <a:ext uri="{9D8B030D-6E8A-4147-A177-3AD203B41FA5}">
                      <a16:colId xmlns:a16="http://schemas.microsoft.com/office/drawing/2014/main" val="20002"/>
                    </a:ext>
                  </a:extLst>
                </a:gridCol>
              </a:tblGrid>
              <a:tr h="5430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Ten]ho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`w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Uioc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e;rek`areh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e`pwnq</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mpenpatriar,yc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matajrof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ronoc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Nous t’implorons, Ô Fils de Dieu,</a:t>
                      </a:r>
                      <a:br>
                        <a:rPr kumimoji="0" lang="fr-FR" sz="3600" b="1" i="0" u="none" strike="noStrike" cap="none" normalizeH="0" baseline="0" dirty="0">
                          <a:ln>
                            <a:noFill/>
                          </a:ln>
                          <a:solidFill>
                            <a:schemeClr val="tx1"/>
                          </a:solidFill>
                          <a:effectLst/>
                          <a:latin typeface="Book Antiqua" panose="02040602050305030304" pitchFamily="18" charset="0"/>
                          <a:cs typeface="Arial" charset="0"/>
                        </a:rPr>
                      </a:br>
                      <a:r>
                        <a:rPr kumimoji="0" lang="fr-FR" sz="3600" b="1" i="0" u="none" strike="noStrike" cap="none" normalizeH="0" baseline="0" dirty="0">
                          <a:ln>
                            <a:noFill/>
                          </a:ln>
                          <a:solidFill>
                            <a:schemeClr val="tx1"/>
                          </a:solidFill>
                          <a:effectLst/>
                          <a:latin typeface="Book Antiqua" panose="02040602050305030304" pitchFamily="18" charset="0"/>
                          <a:cs typeface="Arial" charset="0"/>
                        </a:rPr>
                        <a:t>de préserver la vie de notre patriarche, Pape Abba (Tawadros) le grand prêtre;</a:t>
                      </a:r>
                      <a:br>
                        <a:rPr kumimoji="0" lang="fr-FR" sz="3600" b="1" i="0" u="none" strike="noStrike" cap="none" normalizeH="0" baseline="0" dirty="0">
                          <a:ln>
                            <a:noFill/>
                          </a:ln>
                          <a:solidFill>
                            <a:schemeClr val="tx1"/>
                          </a:solidFill>
                          <a:effectLst/>
                          <a:latin typeface="Book Antiqua" panose="02040602050305030304" pitchFamily="18" charset="0"/>
                          <a:cs typeface="Arial" charset="0"/>
                        </a:rPr>
                      </a:br>
                      <a:r>
                        <a:rPr kumimoji="0" lang="fr-FR" sz="3600" b="1" i="0" u="none" strike="noStrike" cap="none" normalizeH="0" baseline="0" dirty="0">
                          <a:ln>
                            <a:noFill/>
                          </a:ln>
                          <a:solidFill>
                            <a:schemeClr val="tx1"/>
                          </a:solidFill>
                          <a:effectLst/>
                          <a:latin typeface="Book Antiqua" panose="02040602050305030304" pitchFamily="18" charset="0"/>
                          <a:cs typeface="Arial" charset="0"/>
                        </a:rPr>
                        <a:t>maintiens-le sur son trône.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Book Antiqua" panose="02040602050305030304" pitchFamily="18" charset="0"/>
                          <a:cs typeface="Arial" charset="0"/>
                        </a:rPr>
                        <a:t>نسألُكَ يا ابنَ اللهْ،</a:t>
                      </a:r>
                      <a:br>
                        <a:rPr kumimoji="0" lang="ar-EG" sz="4400" b="1" i="0" u="none" strike="noStrike" cap="none" normalizeH="0" baseline="0" dirty="0">
                          <a:ln>
                            <a:noFill/>
                          </a:ln>
                          <a:solidFill>
                            <a:schemeClr val="tx1"/>
                          </a:solidFill>
                          <a:effectLst/>
                          <a:latin typeface="Book Antiqua" panose="02040602050305030304" pitchFamily="18" charset="0"/>
                          <a:cs typeface="Arial" charset="0"/>
                        </a:rPr>
                      </a:b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أن تحفظْ حياةْ بطريركِنا،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البابا أنبا (تواضروس) رئيسِ</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الكهنةِ،</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ثبَّتْهُ على كرسيهْ.</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8F137FB6-2A57-47F5-9097-F48F353AA473}"/>
              </a:ext>
            </a:extLst>
          </p:cNvPr>
          <p:cNvGraphicFramePr>
            <a:graphicFrameLocks noGrp="1"/>
          </p:cNvGraphicFramePr>
          <p:nvPr/>
        </p:nvGraphicFramePr>
        <p:xfrm>
          <a:off x="3048000" y="517331"/>
          <a:ext cx="6096000" cy="3962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000" b="1" dirty="0">
                          <a:solidFill>
                            <a:schemeClr val="tx1"/>
                          </a:solidFill>
                          <a:latin typeface="Book Antiqua" panose="02040602050305030304" pitchFamily="18" charset="0"/>
                          <a:cs typeface="Arial" charset="0"/>
                        </a:rPr>
                        <a:t>Pape et </a:t>
                      </a:r>
                      <a:r>
                        <a:rPr lang="en-CA" sz="2000" b="1" dirty="0" err="1">
                          <a:solidFill>
                            <a:schemeClr val="tx1"/>
                          </a:solidFill>
                          <a:latin typeface="Book Antiqua" panose="02040602050305030304" pitchFamily="18" charset="0"/>
                          <a:cs typeface="Arial" charset="0"/>
                        </a:rPr>
                        <a:t>Évêque</a:t>
                      </a:r>
                      <a:r>
                        <a:rPr lang="en-CA" sz="2000" b="1" dirty="0">
                          <a:solidFill>
                            <a:schemeClr val="tx1"/>
                          </a:solidFill>
                          <a:latin typeface="Book Antiqua" panose="02040602050305030304" pitchFamily="18" charset="0"/>
                          <a:cs typeface="Arial" charset="0"/>
                        </a:rPr>
                        <a:t> – </a:t>
                      </a:r>
                      <a:r>
                        <a:rPr lang="ar-EG" sz="2000" b="1" dirty="0">
                          <a:solidFill>
                            <a:schemeClr val="tx1"/>
                          </a:solidFill>
                          <a:latin typeface="Book Antiqua" panose="02040602050305030304" pitchFamily="18" charset="0"/>
                          <a:cs typeface="Arial" charset="0"/>
                        </a:rPr>
                        <a:t>الأسقف</a:t>
                      </a:r>
                      <a:r>
                        <a:rPr lang="en-CA" sz="2000" b="1" dirty="0">
                          <a:solidFill>
                            <a:schemeClr val="tx1"/>
                          </a:solidFill>
                          <a:latin typeface="Book Antiqua" panose="02040602050305030304" pitchFamily="18" charset="0"/>
                          <a:cs typeface="Arial" charset="0"/>
                        </a:rPr>
                        <a:t> </a:t>
                      </a:r>
                      <a:r>
                        <a:rPr lang="ar-EG" sz="2000" b="1" dirty="0">
                          <a:solidFill>
                            <a:schemeClr val="tx1"/>
                          </a:solidFill>
                          <a:latin typeface="Book Antiqua" panose="02040602050305030304" pitchFamily="18" charset="0"/>
                          <a:cs typeface="Arial" charset="0"/>
                        </a:rPr>
                        <a:t>و</a:t>
                      </a:r>
                      <a:r>
                        <a:rPr lang="fr-FR" sz="2000" b="1" dirty="0">
                          <a:solidFill>
                            <a:schemeClr val="tx1"/>
                          </a:solidFill>
                          <a:latin typeface="Book Antiqua" panose="02040602050305030304" pitchFamily="18" charset="0"/>
                          <a:cs typeface="Arial" charset="0"/>
                        </a:rPr>
                        <a:t> </a:t>
                      </a:r>
                      <a:r>
                        <a:rPr lang="ar-EG" sz="2000" b="1" dirty="0">
                          <a:solidFill>
                            <a:schemeClr val="tx1"/>
                          </a:solidFill>
                          <a:latin typeface="Book Antiqua" panose="02040602050305030304" pitchFamily="18" charset="0"/>
                          <a:cs typeface="Arial" charset="0"/>
                        </a:rPr>
                        <a:t>البابا</a:t>
                      </a:r>
                      <a:endParaRPr lang="en-CA" sz="2000" b="1" dirty="0">
                        <a:solidFill>
                          <a:schemeClr val="tx1"/>
                        </a:solidFill>
                        <a:latin typeface="Book Antiqua" panose="02040602050305030304" pitchFamily="18" charset="0"/>
                        <a:cs typeface="Arial"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5" name="Rectangle 4">
            <a:hlinkClick r:id="rId2" action="ppaction://hlinksldjump"/>
            <a:extLst>
              <a:ext uri="{FF2B5EF4-FFF2-40B4-BE49-F238E27FC236}">
                <a16:creationId xmlns:a16="http://schemas.microsoft.com/office/drawing/2014/main" id="{C73F95E3-FB80-9340-9D1C-15511775F7F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0533038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08A7-B942-CAF4-792A-371C30A90845}"/>
            </a:ext>
          </a:extLst>
        </p:cNvPr>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1BA10158-2FC8-F494-D31C-E07826CD574E}"/>
              </a:ext>
            </a:extLst>
          </p:cNvPr>
          <p:cNvGraphicFramePr>
            <a:graphicFrameLocks noGrp="1"/>
          </p:cNvGraphicFramePr>
          <p:nvPr/>
        </p:nvGraphicFramePr>
        <p:xfrm>
          <a:off x="0" y="640080"/>
          <a:ext cx="12192000" cy="5577840"/>
        </p:xfrm>
        <a:graphic>
          <a:graphicData uri="http://schemas.openxmlformats.org/drawingml/2006/table">
            <a:tbl>
              <a:tblPr/>
              <a:tblGrid>
                <a:gridCol w="4196080">
                  <a:extLst>
                    <a:ext uri="{9D8B030D-6E8A-4147-A177-3AD203B41FA5}">
                      <a16:colId xmlns:a16="http://schemas.microsoft.com/office/drawing/2014/main" val="20000"/>
                    </a:ext>
                  </a:extLst>
                </a:gridCol>
                <a:gridCol w="4348480">
                  <a:extLst>
                    <a:ext uri="{9D8B030D-6E8A-4147-A177-3AD203B41FA5}">
                      <a16:colId xmlns:a16="http://schemas.microsoft.com/office/drawing/2014/main" val="20001"/>
                    </a:ext>
                  </a:extLst>
                </a:gridCol>
                <a:gridCol w="3647440">
                  <a:extLst>
                    <a:ext uri="{9D8B030D-6E8A-4147-A177-3AD203B41FA5}">
                      <a16:colId xmlns:a16="http://schemas.microsoft.com/office/drawing/2014/main" val="20002"/>
                    </a:ext>
                  </a:extLst>
                </a:gridCol>
              </a:tblGrid>
              <a:tr h="5430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pefke`svyr</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nlitourgoc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ndikeoc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Abba (Mark)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pimytropolityc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pi`epickopoc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matajrof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ronoc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Et son partenaire dans le service, notre saint père le juste, Abba (Marc) (le métropolite / l’évêque); maintiens-le sur son trône.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Book Antiqua" panose="02040602050305030304" pitchFamily="18" charset="0"/>
                          <a:cs typeface="Arial" charset="0"/>
                        </a:rPr>
                        <a:t>وشريكِهِ في الخدمةْ،</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أبينا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القديس</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البارْ،</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الأنبا (مارك) (مُطرَانّا / أُسقفنا)،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ثبَّتْهُ على كرسيهْ.</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3">
            <a:hlinkClick r:id="rId2" action="ppaction://hlinksldjump"/>
            <a:extLst>
              <a:ext uri="{FF2B5EF4-FFF2-40B4-BE49-F238E27FC236}">
                <a16:creationId xmlns:a16="http://schemas.microsoft.com/office/drawing/2014/main" id="{E2E2988F-5B62-E274-9AE9-17701FEB2A5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C5EF8AF6-6537-ECF3-7327-B9788038A521}"/>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5858896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C1BB-AFD7-D2B4-F1F6-CD4C41FE27A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ACB51CA6-27EA-6198-FCDD-4650A4DB1843}"/>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81481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07216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906638253"/>
              </p:ext>
            </p:extLst>
          </p:nvPr>
        </p:nvGraphicFramePr>
        <p:xfrm>
          <a:off x="138405" y="476672"/>
          <a:ext cx="11915190" cy="6005386"/>
        </p:xfrm>
        <a:graphic>
          <a:graphicData uri="http://schemas.openxmlformats.org/drawingml/2006/table">
            <a:tbl>
              <a:tblPr firstRow="1" bandRow="1">
                <a:tableStyleId>{5C22544A-7EE6-4342-B048-85BDC9FD1C3A}</a:tableStyleId>
              </a:tblPr>
              <a:tblGrid>
                <a:gridCol w="4029016">
                  <a:extLst>
                    <a:ext uri="{9D8B030D-6E8A-4147-A177-3AD203B41FA5}">
                      <a16:colId xmlns:a16="http://schemas.microsoft.com/office/drawing/2014/main" val="643898362"/>
                    </a:ext>
                  </a:extLst>
                </a:gridCol>
                <a:gridCol w="3914444">
                  <a:extLst>
                    <a:ext uri="{9D8B030D-6E8A-4147-A177-3AD203B41FA5}">
                      <a16:colId xmlns:a16="http://schemas.microsoft.com/office/drawing/2014/main" val="928857037"/>
                    </a:ext>
                  </a:extLst>
                </a:gridCol>
                <a:gridCol w="3971730">
                  <a:extLst>
                    <a:ext uri="{9D8B030D-6E8A-4147-A177-3AD203B41FA5}">
                      <a16:colId xmlns:a16="http://schemas.microsoft.com/office/drawing/2014/main" val="2709813572"/>
                    </a:ext>
                  </a:extLst>
                </a:gridCol>
              </a:tblGrid>
              <a:tr h="400103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a:t>
                      </a:r>
                    </a:p>
                    <a:p>
                      <a:pPr algn="just">
                        <a:lnSpc>
                          <a:spcPct val="115000"/>
                        </a:lnSpc>
                        <a:spcAft>
                          <a:spcPts val="0"/>
                        </a:spcAft>
                      </a:pP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أطلبوا عن آباءنا و أخوتنا المرضى بكل مرض إن كان في هذا المسكن أو بكل موضع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لكي المسيح إلهنا ينعم علينا و عليهم بالعافية والشفاء و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ويغفر لنا خطايانا</a:t>
                      </a: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a:t>
                      </a:r>
                      <a:endParaRPr kumimoji="0" lang="fr-FR" sz="24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898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r>
                        <a:rPr lang="fr-FR" sz="2000" b="1" kern="1200" dirty="0">
                          <a:solidFill>
                            <a:schemeClr val="tx1"/>
                          </a:solidFill>
                          <a:effectLst/>
                          <a:latin typeface="CS Avva Shenouda" panose="020B7200000000000000" pitchFamily="34"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AE" sz="2800" b="1" dirty="0">
                          <a:solidFill>
                            <a:srgbClr val="C00000"/>
                          </a:solidFill>
                          <a:latin typeface="Book Antiqua" panose="02040602050305030304" pitchFamily="18" charset="0"/>
                        </a:rPr>
                        <a:t>الشعب :</a:t>
                      </a:r>
                    </a:p>
                    <a:p>
                      <a:pPr algn="ctr"/>
                      <a:r>
                        <a:rPr lang="ar-AE" sz="2800" b="1" dirty="0"/>
                        <a:t>يا ربُ إرحم.</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
        <p:nvSpPr>
          <p:cNvPr id="2" name="Rectangle 1">
            <a:hlinkClick r:id="rId3" action="ppaction://hlinksldjump"/>
            <a:extLst>
              <a:ext uri="{FF2B5EF4-FFF2-40B4-BE49-F238E27FC236}">
                <a16:creationId xmlns:a16="http://schemas.microsoft.com/office/drawing/2014/main" id="{E44A9DCB-E3BB-119B-0ADC-7BE10E57C1E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2831401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0ECF6D05-DD71-34F1-CE18-A02129714A8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273600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999394"/>
          <a:ext cx="11355355" cy="4859211"/>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859211">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هلليلويا</a:t>
                      </a:r>
                      <a:r>
                        <a:rPr lang="fr-FR" sz="36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98D21642-74AF-DD2F-52E7-DA15F9B3B2D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8557674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87D0C3B4-1E6D-A22D-860B-E418BC86E80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48DDE6D3-1C74-58F6-DCF3-9855D81AFC6D}"/>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93148636"/>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03E8-8D1E-9030-BB2F-AA6166643FA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D65EF932-BE9B-6E0D-5A2C-AA13E44D5AD1}"/>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6021099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416602"/>
          <a:ext cx="12192000" cy="4867377"/>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86737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686079"/>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2" name="Rectangle 1">
            <a:hlinkClick r:id="rId3" action="ppaction://hlinksldjump"/>
            <a:extLst>
              <a:ext uri="{FF2B5EF4-FFF2-40B4-BE49-F238E27FC236}">
                <a16:creationId xmlns:a16="http://schemas.microsoft.com/office/drawing/2014/main" id="{EB18B505-6EA6-4859-64A0-A47A36E621C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4337798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1" y="700478"/>
          <a:ext cx="12192001" cy="529336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40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lang="ar-EG" sz="4000" b="1" dirty="0">
                          <a:latin typeface="Book Antiqua" panose="02040602050305030304" pitchFamily="18" charset="0"/>
                        </a:rPr>
                        <a:t>مارك</a:t>
                      </a:r>
                      <a:r>
                        <a:rPr lang="fr-FR" sz="4000" b="1" dirty="0">
                          <a:latin typeface="Book Antiqua" panose="02040602050305030304" pitchFamily="18" charset="0"/>
                        </a:rPr>
                        <a:t>(</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023BDE76-482D-32D1-12B6-23D3F08E6E0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5EFEDB9E-5747-7869-08CC-0D4AB84632C2}"/>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298681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A2EE-310D-D647-BBBA-74388E7DEE16}"/>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B8C2D1D3-3FE5-44E2-6ED4-C43E935171E1}"/>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223404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1B605771-7FFF-70C6-C978-FC133D556F0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3199371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79116"/>
          <a:ext cx="11355355" cy="5260427"/>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5260427">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هلليلويا</a:t>
                      </a:r>
                      <a:r>
                        <a:rPr lang="fr-FR" sz="36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7F612C80-830B-F374-9ED3-9855A410358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4892785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1A28CE07-21AA-1305-5C51-A20EA4E3E07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934FD970-4AD7-051B-A282-A01B4F7584DA}"/>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3328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86470"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65469"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424840274"/>
              </p:ext>
            </p:extLst>
          </p:nvPr>
        </p:nvGraphicFramePr>
        <p:xfrm>
          <a:off x="379785" y="501653"/>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594781554"/>
              </p:ext>
            </p:extLst>
          </p:nvPr>
        </p:nvGraphicFramePr>
        <p:xfrm>
          <a:off x="19845" y="944920"/>
          <a:ext cx="12192000" cy="521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017341">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Eakjem</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Aliou`i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تعهدهم بالمراحم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والرأفات</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إشفهم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إنزع</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عنهم وعنا كل مرض و كل سقم وروح الأمراض  أطرده</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والذين أبطأوا مطروحين في الأمراض أقمهم وعزهم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والمعذبون من الأرواح النجسة أعتقهم جميعاً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A19C0273-EAC6-A953-8E8B-714409929B6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1817892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D6B7-C753-AAE8-E60F-65048B0AB8CB}"/>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83EF014C-6303-95A6-91D6-60D9298734A2}"/>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7303822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245984"/>
          <a:ext cx="12192000" cy="4789737"/>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78973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570819"/>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solidFill>
                          <a:schemeClr val="tx1"/>
                        </a:solidFill>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2" name="Rectangle 1">
            <a:hlinkClick r:id="rId3" action="ppaction://hlinksldjump"/>
            <a:extLst>
              <a:ext uri="{FF2B5EF4-FFF2-40B4-BE49-F238E27FC236}">
                <a16:creationId xmlns:a16="http://schemas.microsoft.com/office/drawing/2014/main" id="{AAFFECF6-EC02-7D7A-AA52-B500DFFCBFC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66996049"/>
      </p:ext>
    </p:extLst>
  </p:cSld>
  <p:clrMapOvr>
    <a:masterClrMapping/>
  </p:clrMapOvr>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1" y="762000"/>
          <a:ext cx="12192001" cy="529336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40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lang="ar-EG" sz="4000" b="1" dirty="0">
                          <a:solidFill>
                            <a:schemeClr val="tx1"/>
                          </a:solidFill>
                          <a:latin typeface="Book Antiqua" panose="02040602050305030304" pitchFamily="18" charset="0"/>
                        </a:rPr>
                        <a:t>مارك</a:t>
                      </a:r>
                      <a:r>
                        <a:rPr lang="fr-FR" sz="4000" b="1" dirty="0">
                          <a:solidFill>
                            <a:schemeClr val="tx1"/>
                          </a:solidFill>
                        </a:rPr>
                        <a:t>(</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AE4FB995-2FF0-2071-68C9-5AA3B87D118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9968D341-38BA-1459-6B5A-79DBC4E0BC75}"/>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64545187"/>
      </p:ext>
    </p:extLst>
  </p:cSld>
  <p:clrMapOvr>
    <a:masterClrMapping/>
  </p:clrMapOvr>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844C-D14E-D55E-C627-FAB6444D3DF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88E2BFC8-DC65-BE11-615E-F15AAFDB737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4743560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256CDB79-64D7-BEDC-FDC9-8C405FD9AF9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379322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56383"/>
          <a:ext cx="11355355" cy="4900606"/>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900606">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هلليلويا</a:t>
                      </a:r>
                      <a:r>
                        <a:rPr lang="fr-FR" sz="36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0449833B-BECB-D499-DE34-73F0065D776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6101238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FDC2E526-84C0-C105-A24A-12DE9C60140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AD677060-56FF-01B7-6DE7-E7FF26870701}"/>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3875517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F6ED-6443-88CE-56F9-694D5BD561C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9639A197-3DFD-BFE1-B8A6-4ECF70824B0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843048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406764"/>
          <a:ext cx="12192000" cy="4511004"/>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5110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688772"/>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solidFill>
                          <a:schemeClr val="tx1"/>
                        </a:solidFill>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3" name="Rectangle 2">
            <a:hlinkClick r:id="rId3" action="ppaction://hlinksldjump"/>
            <a:extLst>
              <a:ext uri="{FF2B5EF4-FFF2-40B4-BE49-F238E27FC236}">
                <a16:creationId xmlns:a16="http://schemas.microsoft.com/office/drawing/2014/main" id="{1E69F9B3-33CC-A047-13DC-57235389D52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50680084"/>
      </p:ext>
    </p:extLst>
  </p:cSld>
  <p:clrMapOvr>
    <a:masterClrMapping/>
  </p:clrMapOvr>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1" y="782320"/>
          <a:ext cx="12192001" cy="4480145"/>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44801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a:t>
                      </a:r>
                      <a:r>
                        <a:rPr lang="ar-EG" sz="3600" b="1" dirty="0">
                          <a:solidFill>
                            <a:schemeClr val="tx1"/>
                          </a:solidFill>
                          <a:latin typeface="Book Antiqua" panose="02040602050305030304" pitchFamily="18" charset="0"/>
                        </a:rPr>
                        <a:t>مارك</a:t>
                      </a:r>
                      <a:r>
                        <a:rPr lang="fr-FR" sz="3600" b="1" dirty="0">
                          <a:solidFill>
                            <a:schemeClr val="tx1"/>
                          </a:solidFill>
                        </a:rPr>
                        <a:t>(</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a:hlinkClick r:id="rId3" action="ppaction://hlinksldjump"/>
            <a:extLst>
              <a:ext uri="{FF2B5EF4-FFF2-40B4-BE49-F238E27FC236}">
                <a16:creationId xmlns:a16="http://schemas.microsoft.com/office/drawing/2014/main" id="{78116F3C-7A9D-DBC5-2470-2BD37D3FEAD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2" name="Rectangle 1">
            <a:hlinkClick r:id="rId4" action="ppaction://hlinksldjump"/>
            <a:extLst>
              <a:ext uri="{FF2B5EF4-FFF2-40B4-BE49-F238E27FC236}">
                <a16:creationId xmlns:a16="http://schemas.microsoft.com/office/drawing/2014/main" id="{DC068CF8-8419-D6C3-29FB-2730F47AB82C}"/>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140534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0">
            <a:extLst>
              <a:ext uri="{FF2B5EF4-FFF2-40B4-BE49-F238E27FC236}">
                <a16:creationId xmlns:a16="http://schemas.microsoft.com/office/drawing/2014/main" id="{1A54A68E-1A96-4D72-A42E-3960E3F8D88C}"/>
              </a:ext>
            </a:extLst>
          </p:cNvPr>
          <p:cNvGraphicFramePr>
            <a:graphicFrameLocks/>
          </p:cNvGraphicFramePr>
          <p:nvPr>
            <p:extLst>
              <p:ext uri="{D42A27DB-BD31-4B8C-83A1-F6EECF244321}">
                <p14:modId xmlns:p14="http://schemas.microsoft.com/office/powerpoint/2010/main" val="941590160"/>
              </p:ext>
            </p:extLst>
          </p:nvPr>
        </p:nvGraphicFramePr>
        <p:xfrm>
          <a:off x="418213" y="525965"/>
          <a:ext cx="11355573" cy="5897976"/>
        </p:xfrm>
        <a:graphic>
          <a:graphicData uri="http://schemas.openxmlformats.org/drawingml/2006/table">
            <a:tbl>
              <a:tblPr/>
              <a:tblGrid>
                <a:gridCol w="4004821">
                  <a:extLst>
                    <a:ext uri="{9D8B030D-6E8A-4147-A177-3AD203B41FA5}">
                      <a16:colId xmlns:a16="http://schemas.microsoft.com/office/drawing/2014/main" val="20000"/>
                    </a:ext>
                  </a:extLst>
                </a:gridCol>
                <a:gridCol w="3819508">
                  <a:extLst>
                    <a:ext uri="{9D8B030D-6E8A-4147-A177-3AD203B41FA5}">
                      <a16:colId xmlns:a16="http://schemas.microsoft.com/office/drawing/2014/main" val="20001"/>
                    </a:ext>
                  </a:extLst>
                </a:gridCol>
                <a:gridCol w="3531244">
                  <a:extLst>
                    <a:ext uri="{9D8B030D-6E8A-4147-A177-3AD203B41FA5}">
                      <a16:colId xmlns:a16="http://schemas.microsoft.com/office/drawing/2014/main" val="20002"/>
                    </a:ext>
                  </a:extLst>
                </a:gridCol>
              </a:tblGrid>
              <a:tr h="57841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err="1">
                          <a:ln w="3175">
                            <a:noFill/>
                          </a:ln>
                          <a:solidFill>
                            <a:srgbClr val="C00000"/>
                          </a:solidFill>
                          <a:effectLst/>
                          <a:latin typeface="CS Avva Shenouda" panose="020B7200000000000000" pitchFamily="34" charset="0"/>
                          <a:cs typeface="Arial" panose="020B0604020202020204" pitchFamily="34" charset="0"/>
                        </a:rPr>
                        <a:t>Piouyb</a:t>
                      </a:r>
                      <a:r>
                        <a:rPr kumimoji="0" lang="fr-CA" sz="2400" b="1" i="0" u="none" strike="noStrike" cap="none" normalizeH="0" baseline="0" dirty="0">
                          <a:ln w="3175">
                            <a:noFill/>
                          </a:ln>
                          <a:solidFill>
                            <a:srgbClr val="C00000"/>
                          </a:solidFill>
                          <a:effectLst/>
                          <a:latin typeface="CS Avva Shenouda" panose="020B7200000000000000" pitchFamily="34" charset="0"/>
                          <a:cs typeface="Arial" panose="020B0604020202020204" pitchFamily="34" charset="0"/>
                        </a:rPr>
                        <a:t> @</a:t>
                      </a:r>
                      <a:endParaRPr kumimoji="0" lang="en-US" sz="2400" b="1" i="0" u="none" strike="noStrike" cap="none" normalizeH="0" baseline="0" dirty="0">
                        <a:ln w="3175">
                          <a:noFill/>
                        </a:ln>
                        <a:solidFill>
                          <a:srgbClr val="C00000"/>
                        </a:solidFill>
                        <a:effectLst/>
                        <a:latin typeface="CS Avva Shenouda" panose="020B7200000000000000" pitchFamily="34" charset="0"/>
                        <a:cs typeface="Arial" charset="0"/>
                      </a:endParaRPr>
                    </a:p>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C00000"/>
                          </a:solidFill>
                          <a:effectLst/>
                          <a:latin typeface="Avva_Marcos" panose="04020500000000000000" pitchFamily="82" charset="0"/>
                          <a:cs typeface="Arial" charset="0"/>
                        </a:rPr>
                        <a:t>E</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`P¡ `V}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p>
                  </a:txBody>
                  <a:tcPr marL="0" marR="0" marT="35100" marB="351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Aie pitié de nous ô Dieu le Père Tout-Puissant. Ô Trinité toute Sainte, ait pitié de nous.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Ô Seigneur Dieu des puissances, sois avec nous, car nous n’avons d’autre secours que Toi dans nos difficultés et nos angoisses.</a:t>
                      </a:r>
                    </a:p>
                  </a:txBody>
                  <a:tcPr marT="34290" marB="3429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يا الله الآب ضابط الكل. أيها الثالوث القدوس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4000" b="1" i="0" u="none" strike="noStrike" cap="none" normalizeH="0" baseline="0" dirty="0">
                        <a:ln>
                          <a:noFill/>
                        </a:ln>
                        <a:solidFill>
                          <a:schemeClr val="tx1"/>
                        </a:solidFill>
                        <a:effectLst/>
                        <a:latin typeface="Book Antiqua" panose="02040602050305030304" pitchFamily="18" charset="0"/>
                        <a:cs typeface="Arial" charset="0"/>
                      </a:endParaRP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chemeClr val="tx1"/>
                          </a:solidFill>
                          <a:effectLst/>
                          <a:latin typeface="Book Antiqua" panose="02040602050305030304" pitchFamily="18" charset="0"/>
                          <a:cs typeface="Arial" charset="0"/>
                        </a:rPr>
                        <a:t>أيها الرب إله القوات كن معنا، لأنه ليس لنا معين في شدائدنا </a:t>
                      </a: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سواك.</a:t>
                      </a:r>
                    </a:p>
                  </a:txBody>
                  <a:tcPr marL="0" marR="0" marT="35100" marB="351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F4F32A25-315D-9BE4-AD94-5C49988D499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757830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77140"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28147" y="55720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339370351"/>
              </p:ext>
            </p:extLst>
          </p:nvPr>
        </p:nvGraphicFramePr>
        <p:xfrm>
          <a:off x="0" y="612810"/>
          <a:ext cx="12192000" cy="55225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513581">
                <a:tc>
                  <a:txBody>
                    <a:bodyPr/>
                    <a:lstStyle/>
                    <a:p>
                      <a:pPr algn="just">
                        <a:lnSpc>
                          <a:spcPct val="115000"/>
                        </a:lnSpc>
                        <a:spcAft>
                          <a:spcPts val="1200"/>
                        </a:spcAft>
                      </a:pP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a:t>
                      </a:r>
                    </a:p>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في السجون أو المطابق أو الذين في النفي أو السبي أو المقبوض عليهم في عبودية مرة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إعتقهم</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جميعاً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وإرحمهم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لأنك أنت الذي تحل المربوطين و تقيم الساقطين</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والذين أبطأوا مطروحين في الأمراض أقمهم وعزهم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رجاء من ليس له رجاء، معين من ليس له معين</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F9C83E08-FF13-6685-538C-7CFA0624115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939214156"/>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075F-96F4-3810-DC63-6F7D132BF42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2EC20B37-26B1-6085-22D5-D25ACED49103}"/>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57281409"/>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48D4D578-78D6-9D85-27ED-AE064C2C89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10134395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69786"/>
          <a:ext cx="11355355" cy="4784566"/>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784566">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هلليلويا</a:t>
                      </a:r>
                      <a:r>
                        <a:rPr lang="fr-FR" sz="36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98D5649B-D198-BFE1-6C67-A51E738E42C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7580799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7A51FEA3-B6ED-4EB3-B6F1-145B74D9DC9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892B7A52-29FC-1C26-5E8B-768D5EE1C9F8}"/>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318650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8FDB-F8A5-4540-3029-FA7D46C8737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F5A49CB8-5138-4EF7-25AA-857288B3F2DA}"/>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9604818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265571"/>
          <a:ext cx="12192000" cy="4711795"/>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71179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629174"/>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solidFill>
                          <a:schemeClr val="tx1"/>
                        </a:solidFill>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2" name="Rectangle 1">
            <a:hlinkClick r:id="rId3" action="ppaction://hlinksldjump"/>
            <a:extLst>
              <a:ext uri="{FF2B5EF4-FFF2-40B4-BE49-F238E27FC236}">
                <a16:creationId xmlns:a16="http://schemas.microsoft.com/office/drawing/2014/main" id="{1A070E70-76D0-98AA-2BB8-6E6C1EBE33B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29156371"/>
      </p:ext>
    </p:extLst>
  </p:cSld>
  <p:clrMapOvr>
    <a:masterClrMapping/>
  </p:clrMapOvr>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1" y="672487"/>
          <a:ext cx="12192001" cy="529336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40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lang="ar-EG" sz="4000" b="1" dirty="0">
                          <a:solidFill>
                            <a:schemeClr val="tx1"/>
                          </a:solidFill>
                          <a:latin typeface="Book Antiqua" panose="02040602050305030304" pitchFamily="18" charset="0"/>
                        </a:rPr>
                        <a:t>مارك</a:t>
                      </a:r>
                      <a:r>
                        <a:rPr lang="fr-FR" sz="4000" b="1" dirty="0">
                          <a:solidFill>
                            <a:schemeClr val="tx1"/>
                          </a:solidFill>
                        </a:rPr>
                        <a:t>(</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784F6D52-79E2-945A-5A62-A55CB07A0C2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1CC9B4FE-851F-DBEA-206F-B46834D1C581}"/>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13935888"/>
      </p:ext>
    </p:extLst>
  </p:cSld>
  <p:clrMapOvr>
    <a:masterClrMapping/>
  </p:clrMapOvr>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BDE7-039B-F29C-C1EF-6B91B023008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F9DB155C-EEBF-83AE-D546-7C796C7481C5}"/>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8135342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D8080573-053C-02AB-50E0-B8051BC435B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730764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910754"/>
          <a:ext cx="11355355" cy="5036492"/>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5036492">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هلليلويا</a:t>
                      </a:r>
                      <a:r>
                        <a:rPr lang="fr-FR" sz="36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AB55D062-51D8-E4A1-4D36-AEB0CBB895B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9758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67808"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18816"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856935128"/>
              </p:ext>
            </p:extLst>
          </p:nvPr>
        </p:nvGraphicFramePr>
        <p:xfrm>
          <a:off x="0" y="640080"/>
          <a:ext cx="12192000" cy="5577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364291">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عزاء صغيري القلوب ميناء الذين في العاصف</a:t>
                      </a:r>
                      <a:r>
                        <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kern="1200" dirty="0">
                          <a:solidFill>
                            <a:schemeClr val="tx1"/>
                          </a:solidFill>
                          <a:effectLst/>
                          <a:latin typeface="Book Antiqua" panose="02040602050305030304" pitchFamily="18" charset="0"/>
                          <a:ea typeface="+mn-ea"/>
                          <a:cs typeface="Arial" panose="020B0604020202020204" pitchFamily="34" charset="0"/>
                        </a:rPr>
                        <a:t>كل الأنفس المتضايقة أو المقبوض عليها</a:t>
                      </a:r>
                      <a:r>
                        <a:rPr lang="fr-FR" sz="2800" b="1" kern="1200" dirty="0">
                          <a:solidFill>
                            <a:schemeClr val="tx1"/>
                          </a:solidFill>
                          <a:effectLst/>
                          <a:latin typeface="Book Antiqua" panose="02040602050305030304" pitchFamily="18" charset="0"/>
                          <a:ea typeface="+mn-ea"/>
                          <a:cs typeface="Arial" panose="020B0604020202020204" pitchFamily="34" charset="0"/>
                        </a:rPr>
                        <a:t> </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أعطها </a:t>
                      </a:r>
                      <a:r>
                        <a:rPr lang="ar-AE"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رحمة أعطها نياحا أعطها برودة </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أعطها نعمة أعطها معونة أعطها خلاصاً أعطها غفران خطاياها وآثامها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622B8E44-B1B7-7689-A871-A7807C7B880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9398144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108A6830-AF91-2248-8CB1-5CE64269537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8A6956CD-E1E2-8956-F8DD-2C34A00EEB28}"/>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9108951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826D-842A-15C1-0A02-6AFE0C944DE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2DF71593-198A-C2CA-2DE4-911558E6536A}"/>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8148983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424451"/>
          <a:ext cx="12192000" cy="4828245"/>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8282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605304"/>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solidFill>
                          <a:schemeClr val="tx1"/>
                        </a:solidFill>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2" name="Rectangle 1">
            <a:hlinkClick r:id="rId3" action="ppaction://hlinksldjump"/>
            <a:extLst>
              <a:ext uri="{FF2B5EF4-FFF2-40B4-BE49-F238E27FC236}">
                <a16:creationId xmlns:a16="http://schemas.microsoft.com/office/drawing/2014/main" id="{DC08EC37-1A7B-0526-5E96-2885E30FE03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97668851"/>
      </p:ext>
    </p:extLst>
  </p:cSld>
  <p:clrMapOvr>
    <a:masterClrMapping/>
  </p:clrMapOvr>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1" y="762000"/>
          <a:ext cx="12192001" cy="529336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a:t>
                      </a:r>
                      <a:r>
                        <a:rPr lang="ar-EG" sz="3600" b="1" dirty="0">
                          <a:solidFill>
                            <a:schemeClr val="tx1"/>
                          </a:solidFill>
                          <a:latin typeface="Book Antiqua" panose="02040602050305030304" pitchFamily="18" charset="0"/>
                        </a:rPr>
                        <a:t>مارك</a:t>
                      </a:r>
                      <a:r>
                        <a:rPr lang="fr-FR" sz="3600" b="1" dirty="0">
                          <a:solidFill>
                            <a:schemeClr val="tx1"/>
                          </a:solidFill>
                        </a:rPr>
                        <a:t>(</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1D7E0FA4-4F06-8D34-80CB-6E3E369060F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F649922D-58DD-777D-4BF0-633388E4993B}"/>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67864936"/>
      </p:ext>
    </p:extLst>
  </p:cSld>
  <p:clrMapOvr>
    <a:masterClrMapping/>
  </p:clrMapOv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06D4-7746-603F-3EA9-594892BE8695}"/>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43449983-9194-0F0E-61A7-BDC73D12E45C}"/>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13385684"/>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D3C2F7A7-34BD-B173-632E-2A3B19B0601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6387686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56383"/>
          <a:ext cx="11355355" cy="4788638"/>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788638">
                <a:tc>
                  <a:txBody>
                    <a:bodyPr/>
                    <a:lstStyle/>
                    <a:p>
                      <a:pPr algn="just"/>
                      <a:r>
                        <a:rPr lang="fr-FR" sz="4000" b="1" dirty="0" err="1">
                          <a:latin typeface="CS Avva Shenouda" panose="020B7200000000000000" pitchFamily="34" charset="0"/>
                        </a:rPr>
                        <a:t>Afwrk</a:t>
                      </a:r>
                      <a:r>
                        <a:rPr lang="fr-FR" sz="4000" b="1" dirty="0">
                          <a:latin typeface="CS Avva Shenouda" panose="020B7200000000000000" pitchFamily="34" charset="0"/>
                        </a:rPr>
                        <a:t> `</a:t>
                      </a:r>
                      <a:r>
                        <a:rPr lang="fr-FR" sz="4000" b="1" dirty="0" err="1">
                          <a:latin typeface="CS Avva Shenouda" panose="020B7200000000000000" pitchFamily="34" charset="0"/>
                        </a:rPr>
                        <a:t>nje</a:t>
                      </a:r>
                      <a:r>
                        <a:rPr lang="fr-FR" sz="4000" b="1" dirty="0">
                          <a:latin typeface="CS Avva Shenouda" panose="020B7200000000000000" pitchFamily="34" charset="0"/>
                        </a:rPr>
                        <a:t> `P¡ </a:t>
                      </a:r>
                      <a:r>
                        <a:rPr lang="fr-FR" sz="4000" b="1" dirty="0" err="1">
                          <a:latin typeface="CS Avva Shenouda" panose="020B7200000000000000" pitchFamily="34" charset="0"/>
                        </a:rPr>
                        <a:t>ouoh</a:t>
                      </a:r>
                      <a:r>
                        <a:rPr lang="fr-FR" sz="4000" b="1" dirty="0">
                          <a:latin typeface="CS Avva Shenouda" panose="020B7200000000000000" pitchFamily="34" charset="0"/>
                        </a:rPr>
                        <a:t> `</a:t>
                      </a:r>
                      <a:r>
                        <a:rPr lang="fr-FR" sz="4000" b="1" dirty="0" err="1">
                          <a:latin typeface="CS Avva Shenouda" panose="020B7200000000000000" pitchFamily="34" charset="0"/>
                        </a:rPr>
                        <a:t>nnefouwm</a:t>
                      </a:r>
                      <a:r>
                        <a:rPr lang="fr-FR" sz="4000" b="1" dirty="0">
                          <a:latin typeface="CS Avva Shenouda" panose="020B7200000000000000" pitchFamily="34" charset="0"/>
                        </a:rPr>
                        <a:t> `n`</a:t>
                      </a:r>
                      <a:r>
                        <a:rPr lang="fr-FR" sz="4000" b="1" dirty="0" err="1">
                          <a:latin typeface="CS Avva Shenouda" panose="020B7200000000000000" pitchFamily="34" charset="0"/>
                        </a:rPr>
                        <a:t>h;yf</a:t>
                      </a:r>
                      <a:r>
                        <a:rPr lang="fr-FR" sz="4000" b="1" dirty="0">
                          <a:latin typeface="CS Avva Shenouda" panose="020B7200000000000000" pitchFamily="34" charset="0"/>
                        </a:rPr>
                        <a:t> @</a:t>
                      </a:r>
                      <a:br>
                        <a:rPr lang="fr-FR" sz="4000" b="1" dirty="0">
                          <a:latin typeface="CS Avva Shenouda" panose="020B7200000000000000" pitchFamily="34" charset="0"/>
                        </a:rPr>
                      </a:br>
                      <a:r>
                        <a:rPr lang="fr-FR" sz="4000" b="1" dirty="0">
                          <a:latin typeface="CS Avva Shenouda" panose="020B7200000000000000" pitchFamily="34" charset="0"/>
                        </a:rPr>
                        <a:t>je `</a:t>
                      </a:r>
                      <a:r>
                        <a:rPr lang="fr-FR" sz="4000" b="1" dirty="0" err="1">
                          <a:latin typeface="CS Avva Shenouda" panose="020B7200000000000000" pitchFamily="34" charset="0"/>
                        </a:rPr>
                        <a:t>n;ok</a:t>
                      </a:r>
                      <a:r>
                        <a:rPr lang="fr-FR" sz="4000" b="1" dirty="0">
                          <a:latin typeface="CS Avva Shenouda" panose="020B7200000000000000" pitchFamily="34" charset="0"/>
                        </a:rPr>
                        <a:t> </a:t>
                      </a:r>
                      <a:r>
                        <a:rPr lang="fr-FR" sz="4000" b="1" dirty="0" err="1">
                          <a:latin typeface="CS Avva Shenouda" panose="020B7200000000000000" pitchFamily="34" charset="0"/>
                        </a:rPr>
                        <a:t>pe</a:t>
                      </a:r>
                      <a:r>
                        <a:rPr lang="fr-FR" sz="4000" b="1" dirty="0">
                          <a:latin typeface="CS Avva Shenouda" panose="020B7200000000000000" pitchFamily="34" charset="0"/>
                        </a:rPr>
                        <a:t> `</a:t>
                      </a:r>
                      <a:r>
                        <a:rPr lang="fr-FR" sz="4000" b="1" dirty="0" err="1">
                          <a:latin typeface="CS Avva Shenouda" panose="020B7200000000000000" pitchFamily="34" charset="0"/>
                        </a:rPr>
                        <a:t>vouyb</a:t>
                      </a:r>
                      <a:r>
                        <a:rPr lang="fr-FR" sz="4000" b="1" dirty="0">
                          <a:latin typeface="CS Avva Shenouda" panose="020B7200000000000000" pitchFamily="34" charset="0"/>
                        </a:rPr>
                        <a:t> sa `</a:t>
                      </a:r>
                      <a:r>
                        <a:rPr lang="fr-FR" sz="4000" b="1" dirty="0" err="1">
                          <a:latin typeface="CS Avva Shenouda" panose="020B7200000000000000" pitchFamily="34" charset="0"/>
                        </a:rPr>
                        <a:t>eneh</a:t>
                      </a:r>
                      <a:r>
                        <a:rPr lang="fr-FR" sz="4000" b="1" dirty="0">
                          <a:latin typeface="CS Avva Shenouda" panose="020B7200000000000000" pitchFamily="34" charset="0"/>
                        </a:rPr>
                        <a:t> @ kata `</a:t>
                      </a:r>
                      <a:r>
                        <a:rPr lang="fr-FR" sz="4000" b="1" dirty="0" err="1">
                          <a:latin typeface="CS Avva Shenouda" panose="020B7200000000000000" pitchFamily="34" charset="0"/>
                        </a:rPr>
                        <a:t>ttaxic</a:t>
                      </a:r>
                      <a:r>
                        <a:rPr lang="fr-FR" sz="4000" b="1" dirty="0">
                          <a:latin typeface="CS Avva Shenouda" panose="020B7200000000000000" pitchFamily="34" charset="0"/>
                        </a:rPr>
                        <a:t> `</a:t>
                      </a:r>
                      <a:r>
                        <a:rPr lang="fr-FR" sz="4000" b="1" dirty="0" err="1">
                          <a:latin typeface="CS Avva Shenouda" panose="020B7200000000000000" pitchFamily="34" charset="0"/>
                        </a:rPr>
                        <a:t>mMel,icedek</a:t>
                      </a:r>
                      <a:r>
                        <a:rPr lang="fr-FR" sz="4000" b="1" dirty="0">
                          <a:latin typeface="CS Avva Shenouda" panose="020B7200000000000000" pitchFamily="34" charset="0"/>
                        </a:rPr>
                        <a:t>.</a:t>
                      </a:r>
                    </a:p>
                  </a:txBody>
                  <a:tcPr marL="121920" marR="121920"/>
                </a:tc>
                <a:tc>
                  <a:txBody>
                    <a:bodyPr/>
                    <a:lstStyle/>
                    <a:p>
                      <a:pPr algn="just"/>
                      <a:r>
                        <a:rPr lang="fr-FR" sz="36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40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4000" b="1" i="0" u="none" strike="noStrike" kern="1200" baseline="0" dirty="0" err="1">
                          <a:solidFill>
                            <a:schemeClr val="tx1"/>
                          </a:solidFill>
                          <a:latin typeface="Book Antiqua" panose="02040602050305030304" pitchFamily="18" charset="0"/>
                          <a:ea typeface="+mn-ea"/>
                          <a:cs typeface="+mn-cs"/>
                        </a:rPr>
                        <a:t>ملشيصادق</a:t>
                      </a:r>
                      <a:r>
                        <a:rPr lang="fr-FR" sz="4000" b="1" i="0" u="none" strike="noStrike" kern="1200" baseline="0" dirty="0">
                          <a:solidFill>
                            <a:schemeClr val="tx1"/>
                          </a:solidFill>
                          <a:latin typeface="Book Antiqua" panose="02040602050305030304" pitchFamily="18" charset="0"/>
                          <a:ea typeface="+mn-ea"/>
                          <a:cs typeface="+mn-cs"/>
                        </a:rPr>
                        <a:t>.</a:t>
                      </a:r>
                      <a:endParaRPr lang="ar-EG" sz="4000" b="1" i="0" u="none" strike="noStrike" kern="1200" baseline="0" dirty="0">
                        <a:solidFill>
                          <a:schemeClr val="tx1"/>
                        </a:solidFill>
                        <a:latin typeface="Book Antiqua" panose="02040602050305030304" pitchFamily="18" charset="0"/>
                        <a:ea typeface="+mn-ea"/>
                        <a:cs typeface="+mn-cs"/>
                      </a:endParaRPr>
                    </a:p>
                    <a:p>
                      <a:pPr algn="just" rtl="1"/>
                      <a:r>
                        <a:rPr lang="ar-EG" sz="4000" b="1" i="0" u="none" strike="noStrike" kern="1200" baseline="0" dirty="0" err="1">
                          <a:solidFill>
                            <a:schemeClr val="tx1"/>
                          </a:solidFill>
                          <a:latin typeface="Book Antiqua" panose="02040602050305030304" pitchFamily="18" charset="0"/>
                          <a:ea typeface="+mn-ea"/>
                          <a:cs typeface="+mn-cs"/>
                        </a:rPr>
                        <a:t>هلليلويا</a:t>
                      </a:r>
                      <a:r>
                        <a:rPr lang="fr-FR" sz="40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62838442-1413-D886-9437-06A54D93E08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124504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9ED82193-866A-0CE8-8A79-5C6A97291A2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8D0D5CA4-48F6-3BD7-4820-D99F2D676439}"/>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0213373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CFB0-F4C8-0B61-9AEC-4D68BE465008}"/>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326536A8-2435-A1B5-A7C3-50F98CC463A8}"/>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9221126"/>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1338542"/>
          <a:ext cx="12192000" cy="4687848"/>
        </p:xfrm>
        <a:graphic>
          <a:graphicData uri="http://schemas.openxmlformats.org/drawingml/2006/table">
            <a:tbl>
              <a:tblPr/>
              <a:tblGrid>
                <a:gridCol w="4842588">
                  <a:extLst>
                    <a:ext uri="{9D8B030D-6E8A-4147-A177-3AD203B41FA5}">
                      <a16:colId xmlns:a16="http://schemas.microsoft.com/office/drawing/2014/main" val="20000"/>
                    </a:ext>
                  </a:extLst>
                </a:gridCol>
                <a:gridCol w="4086808">
                  <a:extLst>
                    <a:ext uri="{9D8B030D-6E8A-4147-A177-3AD203B41FA5}">
                      <a16:colId xmlns:a16="http://schemas.microsoft.com/office/drawing/2014/main" val="20001"/>
                    </a:ext>
                  </a:extLst>
                </a:gridCol>
                <a:gridCol w="3262604">
                  <a:extLst>
                    <a:ext uri="{9D8B030D-6E8A-4147-A177-3AD203B41FA5}">
                      <a16:colId xmlns:a16="http://schemas.microsoft.com/office/drawing/2014/main" val="20002"/>
                    </a:ext>
                  </a:extLst>
                </a:gridCol>
              </a:tblGrid>
              <a:tr h="46878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gar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ef`eswpi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pek`agion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`pneuma @ pa¡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ettai`yout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Que la grâce de notre Seigneur Jésus Christ soit avec ton âme pure Ô maître le père honoré chef des prêtres le Pape Abba (Tawadros),</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4000" b="1" i="0" u="none" strike="noStrike" cap="none" normalizeH="0" baseline="0" dirty="0" err="1">
                          <a:ln>
                            <a:noFill/>
                          </a:ln>
                          <a:solidFill>
                            <a:schemeClr val="tx1"/>
                          </a:solidFill>
                          <a:effectLst/>
                          <a:latin typeface="CS Avva Shenouda" panose="020B7200000000000000" pitchFamily="34" charset="0"/>
                          <a:cs typeface="Arial" charset="0"/>
                        </a:rPr>
                        <a:t>تواضروس</a:t>
                      </a:r>
                      <a:r>
                        <a:rPr kumimoji="0" lang="fr-FR" sz="40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580150"/>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i`hmot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gar</a:t>
                      </a:r>
                      <a:endParaRPr lang="en-CA" sz="2700" b="1" dirty="0">
                        <a:solidFill>
                          <a:schemeClr val="tx1"/>
                        </a:solidFill>
                        <a:latin typeface="CS Avva Shenouda" panose="020B7200000000000000"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2" name="Rectangle 1">
            <a:hlinkClick r:id="rId3" action="ppaction://hlinksldjump"/>
            <a:extLst>
              <a:ext uri="{FF2B5EF4-FFF2-40B4-BE49-F238E27FC236}">
                <a16:creationId xmlns:a16="http://schemas.microsoft.com/office/drawing/2014/main" id="{46533521-F265-FE40-76C2-AC9C1165C58C}"/>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531462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09485" y="556389"/>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024796757"/>
              </p:ext>
            </p:extLst>
          </p:nvPr>
        </p:nvGraphicFramePr>
        <p:xfrm>
          <a:off x="0" y="562602"/>
          <a:ext cx="12192000" cy="5608320"/>
        </p:xfrm>
        <a:graphic>
          <a:graphicData uri="http://schemas.openxmlformats.org/drawingml/2006/table">
            <a:tbl>
              <a:tblPr firstRow="1" bandRow="1">
                <a:tableStyleId>{5C22544A-7EE6-4342-B048-85BDC9FD1C3A}</a:tableStyleId>
              </a:tblPr>
              <a:tblGrid>
                <a:gridCol w="4180114">
                  <a:extLst>
                    <a:ext uri="{9D8B030D-6E8A-4147-A177-3AD203B41FA5}">
                      <a16:colId xmlns:a16="http://schemas.microsoft.com/office/drawing/2014/main" val="4000093288"/>
                    </a:ext>
                  </a:extLst>
                </a:gridCol>
                <a:gridCol w="3956180">
                  <a:extLst>
                    <a:ext uri="{9D8B030D-6E8A-4147-A177-3AD203B41FA5}">
                      <a16:colId xmlns:a16="http://schemas.microsoft.com/office/drawing/2014/main" val="4164998953"/>
                    </a:ext>
                  </a:extLst>
                </a:gridCol>
                <a:gridCol w="4055706">
                  <a:extLst>
                    <a:ext uri="{9D8B030D-6E8A-4147-A177-3AD203B41FA5}">
                      <a16:colId xmlns:a16="http://schemas.microsoft.com/office/drawing/2014/main" val="3812654652"/>
                    </a:ext>
                  </a:extLst>
                </a:gridCol>
              </a:tblGrid>
              <a:tr h="4147236">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`Anon de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ونحن أيضاً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أمراض نفوسنا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إشفها</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والتي لأجسادنا عافها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800" b="1" kern="1200" dirty="0">
                          <a:solidFill>
                            <a:schemeClr val="tx1"/>
                          </a:solidFill>
                          <a:effectLst/>
                          <a:latin typeface="Book Antiqua" panose="02040602050305030304" pitchFamily="18" charset="0"/>
                          <a:ea typeface="+mn-ea"/>
                          <a:cs typeface="Arial" panose="020B0604020202020204" pitchFamily="34" charset="0"/>
                        </a:rPr>
                        <a:t>أيها الطبيب الحقيقي الذي لأنفسنا و أجسادنا يا مدبر كل جسد تعهدنا بخلاصك.</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87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r>
                        <a:rPr lang="fr-FR" sz="2000" b="1" kern="1200" dirty="0">
                          <a:solidFill>
                            <a:schemeClr val="tx1"/>
                          </a:solidFill>
                          <a:effectLst/>
                          <a:latin typeface="CS Avva Shenouda" panose="020B7200000000000000" pitchFamily="34"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AE" sz="2800" b="1" dirty="0">
                          <a:solidFill>
                            <a:srgbClr val="C00000"/>
                          </a:solidFill>
                          <a:latin typeface="Book Antiqua" panose="02040602050305030304" pitchFamily="18" charset="0"/>
                        </a:rPr>
                        <a:t>الشعب :</a:t>
                      </a:r>
                    </a:p>
                    <a:p>
                      <a:pPr algn="ctr"/>
                      <a:r>
                        <a:rPr lang="ar-AE" sz="2800" b="1" dirty="0"/>
                        <a:t>يا ربُ إرحم.</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
        <p:nvSpPr>
          <p:cNvPr id="2" name="Rectangle 1">
            <a:hlinkClick r:id="rId3" action="ppaction://hlinksldjump"/>
            <a:extLst>
              <a:ext uri="{FF2B5EF4-FFF2-40B4-BE49-F238E27FC236}">
                <a16:creationId xmlns:a16="http://schemas.microsoft.com/office/drawing/2014/main" id="{9A3135FD-12E3-187B-7A85-9CD5FDC0000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7120917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762000"/>
          <a:ext cx="12192001" cy="529336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n`epickopoc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Abba (Mark). Mare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pi`klyroc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pilaoc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tyrf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oujai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``P¡ @ je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ec`eswpi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Soit le clergé et toute la congrégation sont pardonnés par Le Seigneur.  Amen.</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وأبانا الأسقف أنبا </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a:t>
                      </a:r>
                      <a:r>
                        <a:rPr lang="ar-EG" sz="3600" b="1" dirty="0">
                          <a:solidFill>
                            <a:schemeClr val="tx1"/>
                          </a:solidFill>
                          <a:latin typeface="Book Antiqua" panose="02040602050305030304" pitchFamily="18" charset="0"/>
                        </a:rPr>
                        <a:t>مارك</a:t>
                      </a:r>
                      <a:r>
                        <a:rPr lang="fr-FR" sz="3600" b="1" dirty="0">
                          <a:solidFill>
                            <a:schemeClr val="tx1"/>
                          </a:solidFill>
                        </a:rPr>
                        <a:t>(</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فليكن الإكليروس وكل الشعب معافين فى الرب آمين يكون.</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12A0B90-78CA-9D2A-3733-99ABBF6904E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FDBBC58D-E931-E13A-519B-BB8718255E0E}"/>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17659632"/>
      </p:ext>
    </p:extLst>
  </p:cSld>
  <p:clrMapOvr>
    <a:masterClrMapping/>
  </p:clrMapOv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6CE9F-1847-3224-96C9-7D759266F441}"/>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64EC97E5-9CDB-C7CF-D1B5-04DE0202967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99738529"/>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eu``</a:t>
                      </a:r>
                      <a:r>
                        <a:rPr lang="fr-FR" sz="3200" b="1" dirty="0" err="1">
                          <a:latin typeface="CS Avva Shenouda" panose="020B7200000000000000" pitchFamily="34" charset="0"/>
                        </a:rPr>
                        <a:t>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pâturages. Les hommes droits voient cela, et s’en réjouissent.</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A52835DB-C7EF-2A12-F53F-08F2B7067B1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26570503"/>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683174"/>
          <a:ext cx="11355355" cy="4877872"/>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877872">
                <a:tc>
                  <a:txBody>
                    <a:bodyPr/>
                    <a:lstStyle/>
                    <a:p>
                      <a:pPr algn="just"/>
                      <a:r>
                        <a:rPr lang="fr-FR" sz="4000" b="1" dirty="0" err="1">
                          <a:latin typeface="CS Avva Shenouda" panose="020B7200000000000000" pitchFamily="34" charset="0"/>
                        </a:rPr>
                        <a:t>Afwrk</a:t>
                      </a:r>
                      <a:r>
                        <a:rPr lang="fr-FR" sz="4000" b="1" dirty="0">
                          <a:latin typeface="CS Avva Shenouda" panose="020B7200000000000000" pitchFamily="34" charset="0"/>
                        </a:rPr>
                        <a:t> `</a:t>
                      </a:r>
                      <a:r>
                        <a:rPr lang="fr-FR" sz="4000" b="1" dirty="0" err="1">
                          <a:latin typeface="CS Avva Shenouda" panose="020B7200000000000000" pitchFamily="34" charset="0"/>
                        </a:rPr>
                        <a:t>nje</a:t>
                      </a:r>
                      <a:r>
                        <a:rPr lang="fr-FR" sz="4000" b="1" dirty="0">
                          <a:latin typeface="CS Avva Shenouda" panose="020B7200000000000000" pitchFamily="34" charset="0"/>
                        </a:rPr>
                        <a:t> `P¡ </a:t>
                      </a:r>
                      <a:r>
                        <a:rPr lang="fr-FR" sz="4000" b="1" dirty="0" err="1">
                          <a:latin typeface="CS Avva Shenouda" panose="020B7200000000000000" pitchFamily="34" charset="0"/>
                        </a:rPr>
                        <a:t>ouoh</a:t>
                      </a:r>
                      <a:r>
                        <a:rPr lang="fr-FR" sz="4000" b="1" dirty="0">
                          <a:latin typeface="CS Avva Shenouda" panose="020B7200000000000000" pitchFamily="34" charset="0"/>
                        </a:rPr>
                        <a:t> `</a:t>
                      </a:r>
                      <a:r>
                        <a:rPr lang="fr-FR" sz="4000" b="1" dirty="0" err="1">
                          <a:latin typeface="CS Avva Shenouda" panose="020B7200000000000000" pitchFamily="34" charset="0"/>
                        </a:rPr>
                        <a:t>nnefouwm</a:t>
                      </a:r>
                      <a:r>
                        <a:rPr lang="fr-FR" sz="4000" b="1" dirty="0">
                          <a:latin typeface="CS Avva Shenouda" panose="020B7200000000000000" pitchFamily="34" charset="0"/>
                        </a:rPr>
                        <a:t> `n`</a:t>
                      </a:r>
                      <a:r>
                        <a:rPr lang="fr-FR" sz="4000" b="1" dirty="0" err="1">
                          <a:latin typeface="CS Avva Shenouda" panose="020B7200000000000000" pitchFamily="34" charset="0"/>
                        </a:rPr>
                        <a:t>h;yf</a:t>
                      </a:r>
                      <a:r>
                        <a:rPr lang="fr-FR" sz="4000" b="1" dirty="0">
                          <a:latin typeface="CS Avva Shenouda" panose="020B7200000000000000" pitchFamily="34" charset="0"/>
                        </a:rPr>
                        <a:t> @</a:t>
                      </a:r>
                      <a:br>
                        <a:rPr lang="fr-FR" sz="4000" b="1" dirty="0">
                          <a:latin typeface="CS Avva Shenouda" panose="020B7200000000000000" pitchFamily="34" charset="0"/>
                        </a:rPr>
                      </a:br>
                      <a:r>
                        <a:rPr lang="fr-FR" sz="4000" b="1" dirty="0">
                          <a:latin typeface="CS Avva Shenouda" panose="020B7200000000000000" pitchFamily="34" charset="0"/>
                        </a:rPr>
                        <a:t>je `</a:t>
                      </a:r>
                      <a:r>
                        <a:rPr lang="fr-FR" sz="4000" b="1" dirty="0" err="1">
                          <a:latin typeface="CS Avva Shenouda" panose="020B7200000000000000" pitchFamily="34" charset="0"/>
                        </a:rPr>
                        <a:t>n;ok</a:t>
                      </a:r>
                      <a:r>
                        <a:rPr lang="fr-FR" sz="4000" b="1" dirty="0">
                          <a:latin typeface="CS Avva Shenouda" panose="020B7200000000000000" pitchFamily="34" charset="0"/>
                        </a:rPr>
                        <a:t> </a:t>
                      </a:r>
                      <a:r>
                        <a:rPr lang="fr-FR" sz="4000" b="1" dirty="0" err="1">
                          <a:latin typeface="CS Avva Shenouda" panose="020B7200000000000000" pitchFamily="34" charset="0"/>
                        </a:rPr>
                        <a:t>pe</a:t>
                      </a:r>
                      <a:r>
                        <a:rPr lang="fr-FR" sz="4000" b="1" dirty="0">
                          <a:latin typeface="CS Avva Shenouda" panose="020B7200000000000000" pitchFamily="34" charset="0"/>
                        </a:rPr>
                        <a:t> `</a:t>
                      </a:r>
                      <a:r>
                        <a:rPr lang="fr-FR" sz="4000" b="1" dirty="0" err="1">
                          <a:latin typeface="CS Avva Shenouda" panose="020B7200000000000000" pitchFamily="34" charset="0"/>
                        </a:rPr>
                        <a:t>vouyb</a:t>
                      </a:r>
                      <a:r>
                        <a:rPr lang="fr-FR" sz="4000" b="1" dirty="0">
                          <a:latin typeface="CS Avva Shenouda" panose="020B7200000000000000" pitchFamily="34" charset="0"/>
                        </a:rPr>
                        <a:t> sa `</a:t>
                      </a:r>
                      <a:r>
                        <a:rPr lang="fr-FR" sz="4000" b="1" dirty="0" err="1">
                          <a:latin typeface="CS Avva Shenouda" panose="020B7200000000000000" pitchFamily="34" charset="0"/>
                        </a:rPr>
                        <a:t>eneh</a:t>
                      </a:r>
                      <a:r>
                        <a:rPr lang="fr-FR" sz="4000" b="1" dirty="0">
                          <a:latin typeface="CS Avva Shenouda" panose="020B7200000000000000" pitchFamily="34" charset="0"/>
                        </a:rPr>
                        <a:t> @ kata `</a:t>
                      </a:r>
                      <a:r>
                        <a:rPr lang="fr-FR" sz="4000" b="1" dirty="0" err="1">
                          <a:latin typeface="CS Avva Shenouda" panose="020B7200000000000000" pitchFamily="34" charset="0"/>
                        </a:rPr>
                        <a:t>ttaxic</a:t>
                      </a:r>
                      <a:r>
                        <a:rPr lang="fr-FR" sz="4000" b="1" dirty="0">
                          <a:latin typeface="CS Avva Shenouda" panose="020B7200000000000000" pitchFamily="34" charset="0"/>
                        </a:rPr>
                        <a:t> `</a:t>
                      </a:r>
                      <a:r>
                        <a:rPr lang="fr-FR" sz="4000" b="1" dirty="0" err="1">
                          <a:latin typeface="CS Avva Shenouda" panose="020B7200000000000000" pitchFamily="34" charset="0"/>
                        </a:rPr>
                        <a:t>mMel,icedek</a:t>
                      </a:r>
                      <a:r>
                        <a:rPr lang="fr-FR" sz="4000" b="1" dirty="0">
                          <a:latin typeface="CS Avva Shenouda" panose="020B7200000000000000" pitchFamily="34" charset="0"/>
                        </a:rPr>
                        <a:t>.</a:t>
                      </a:r>
                    </a:p>
                  </a:txBody>
                  <a:tcPr marL="121920" marR="121920"/>
                </a:tc>
                <a:tc>
                  <a:txBody>
                    <a:bodyPr/>
                    <a:lstStyle/>
                    <a:p>
                      <a:pPr algn="just"/>
                      <a:r>
                        <a:rPr lang="fr-FR" sz="36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Melchisédech. Alléluia.</a:t>
                      </a:r>
                    </a:p>
                  </a:txBody>
                  <a:tcPr marL="121920" marR="121920"/>
                </a:tc>
                <a:tc>
                  <a:txBody>
                    <a:bodyPr/>
                    <a:lstStyle/>
                    <a:p>
                      <a:pPr algn="just" rtl="1"/>
                      <a:r>
                        <a:rPr lang="ar-EG" sz="40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4000" b="1" i="0" u="none" strike="noStrike" kern="1200" baseline="0" dirty="0" err="1">
                          <a:solidFill>
                            <a:schemeClr val="tx1"/>
                          </a:solidFill>
                          <a:latin typeface="Book Antiqua" panose="02040602050305030304" pitchFamily="18" charset="0"/>
                          <a:ea typeface="+mn-ea"/>
                          <a:cs typeface="+mn-cs"/>
                        </a:rPr>
                        <a:t>ملشيصادق</a:t>
                      </a:r>
                      <a:r>
                        <a:rPr lang="fr-FR" sz="4000" b="1" i="0" u="none" strike="noStrike" kern="1200" baseline="0" dirty="0">
                          <a:solidFill>
                            <a:schemeClr val="tx1"/>
                          </a:solidFill>
                          <a:latin typeface="Book Antiqua" panose="02040602050305030304" pitchFamily="18" charset="0"/>
                          <a:ea typeface="+mn-ea"/>
                          <a:cs typeface="+mn-cs"/>
                        </a:rPr>
                        <a:t>.</a:t>
                      </a:r>
                      <a:endParaRPr lang="ar-EG" sz="4000" b="1" i="0" u="none" strike="noStrike" kern="1200" baseline="0" dirty="0">
                        <a:solidFill>
                          <a:schemeClr val="tx1"/>
                        </a:solidFill>
                        <a:latin typeface="Book Antiqua" panose="02040602050305030304" pitchFamily="18" charset="0"/>
                        <a:ea typeface="+mn-ea"/>
                        <a:cs typeface="+mn-cs"/>
                      </a:endParaRPr>
                    </a:p>
                    <a:p>
                      <a:pPr algn="just" rtl="1"/>
                      <a:r>
                        <a:rPr lang="ar-EG" sz="4000" b="1" i="0" u="none" strike="noStrike" kern="1200" baseline="0" dirty="0" err="1">
                          <a:solidFill>
                            <a:schemeClr val="tx1"/>
                          </a:solidFill>
                          <a:latin typeface="Book Antiqua" panose="02040602050305030304" pitchFamily="18" charset="0"/>
                          <a:ea typeface="+mn-ea"/>
                          <a:cs typeface="+mn-cs"/>
                        </a:rPr>
                        <a:t>هلليلويا</a:t>
                      </a:r>
                      <a:r>
                        <a:rPr lang="fr-FR" sz="4000" b="1" i="0" u="none" strike="noStrike" kern="1200" baseline="0" dirty="0">
                          <a:solidFill>
                            <a:schemeClr val="tx1"/>
                          </a:solidFill>
                          <a:latin typeface="Book Antiqua" panose="02040602050305030304" pitchFamily="18" charset="0"/>
                          <a:ea typeface="+mn-ea"/>
                          <a:cs typeface="+mn-cs"/>
                        </a:rPr>
                        <a:t>.</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1E0CBBDF-E7E8-C191-8FFB-9067EE27858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0804644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Abba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Abba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Abba (Tawadros II) et notre père l’évêque Abba (Marc), Que le seigneur préserve vos vies.</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a:t>
                      </a:r>
                    </a:p>
                  </a:txBody>
                  <a:tcPr marL="121920" marR="121920"/>
                </a:tc>
                <a:extLst>
                  <a:ext uri="{0D108BD9-81ED-4DB2-BD59-A6C34878D82A}">
                    <a16:rowId xmlns:a16="http://schemas.microsoft.com/office/drawing/2014/main" val="3019116063"/>
                  </a:ext>
                </a:extLst>
              </a:tr>
            </a:tbl>
          </a:graphicData>
        </a:graphic>
      </p:graphicFrame>
      <p:sp>
        <p:nvSpPr>
          <p:cNvPr id="2" name="Rectangle 1">
            <a:hlinkClick r:id="rId2" action="ppaction://hlinksldjump"/>
            <a:extLst>
              <a:ext uri="{FF2B5EF4-FFF2-40B4-BE49-F238E27FC236}">
                <a16:creationId xmlns:a16="http://schemas.microsoft.com/office/drawing/2014/main" id="{2EE209CA-9CD8-4A62-4E28-9D3AB1D566B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602E8CC7-27CB-B692-E437-E9187A54AC2C}"/>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7563811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D4453-AE96-0875-51C3-B89510E7F440}"/>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6CE7B9C1-7383-DF2C-0DFB-868B65B5AB1B}"/>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2025974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EDA81E-F0E6-31A1-26BC-DCC79F032BA1}"/>
              </a:ext>
            </a:extLst>
          </p:cNvPr>
          <p:cNvSpPr/>
          <p:nvPr/>
        </p:nvSpPr>
        <p:spPr>
          <a:xfrm>
            <a:off x="6704045" y="1277402"/>
            <a:ext cx="5019868" cy="3046988"/>
          </a:xfrm>
          <a:prstGeom prst="rect">
            <a:avLst/>
          </a:prstGeom>
        </p:spPr>
        <p:txBody>
          <a:bodyPr wrap="square">
            <a:spAutoFit/>
          </a:bodyPr>
          <a:lstStyle/>
          <a:p>
            <a:pPr algn="just" rtl="1"/>
            <a:r>
              <a:rPr lang="ar-EG" sz="4800" b="1" dirty="0">
                <a:latin typeface="Book Antiqua" panose="02040602050305030304" pitchFamily="18" charset="0"/>
              </a:rPr>
              <a:t>نلت نعمة موسي، وكهنوت </a:t>
            </a:r>
            <a:r>
              <a:rPr lang="ar-EG" sz="4800" b="1" dirty="0" err="1">
                <a:latin typeface="Book Antiqua" panose="02040602050305030304" pitchFamily="18" charset="0"/>
              </a:rPr>
              <a:t>ملشيصادق</a:t>
            </a:r>
            <a:r>
              <a:rPr lang="ar-EG" sz="4800" b="1" dirty="0">
                <a:latin typeface="Book Antiqua" panose="02040602050305030304" pitchFamily="18" charset="0"/>
              </a:rPr>
              <a:t>، وشيخوخة يعقوب، وطول عمر </a:t>
            </a:r>
            <a:r>
              <a:rPr lang="ar-EG" sz="4800" b="1" dirty="0" err="1">
                <a:latin typeface="Book Antiqua" panose="02040602050305030304" pitchFamily="18" charset="0"/>
              </a:rPr>
              <a:t>متوشالح</a:t>
            </a:r>
            <a:r>
              <a:rPr lang="fr-FR" sz="4800" b="1" dirty="0">
                <a:latin typeface="Book Antiqua" panose="02040602050305030304" pitchFamily="18" charset="0"/>
              </a:rPr>
              <a:t>.</a:t>
            </a:r>
          </a:p>
        </p:txBody>
      </p:sp>
      <p:sp>
        <p:nvSpPr>
          <p:cNvPr id="6" name="Rectangle 5">
            <a:extLst>
              <a:ext uri="{FF2B5EF4-FFF2-40B4-BE49-F238E27FC236}">
                <a16:creationId xmlns:a16="http://schemas.microsoft.com/office/drawing/2014/main" id="{DDF744AF-3583-DB37-784E-86748931282D}"/>
              </a:ext>
            </a:extLst>
          </p:cNvPr>
          <p:cNvSpPr/>
          <p:nvPr/>
        </p:nvSpPr>
        <p:spPr>
          <a:xfrm>
            <a:off x="301756" y="1176582"/>
            <a:ext cx="5899991" cy="3785652"/>
          </a:xfrm>
          <a:prstGeom prst="rect">
            <a:avLst/>
          </a:prstGeom>
        </p:spPr>
        <p:txBody>
          <a:bodyPr wrap="square">
            <a:spAutoFit/>
          </a:bodyPr>
          <a:lstStyle/>
          <a:p>
            <a:pPr algn="just"/>
            <a:r>
              <a:rPr lang="fr-FR" sz="4000" b="1" dirty="0">
                <a:latin typeface="CS Avva Shenouda" panose="020B7200000000000000" pitchFamily="34" charset="0"/>
              </a:rPr>
              <a:t>Ak[i `</a:t>
            </a:r>
            <a:r>
              <a:rPr lang="fr-FR" sz="4000" b="1" dirty="0" err="1">
                <a:latin typeface="CS Avva Shenouda" panose="020B7200000000000000" pitchFamily="34" charset="0"/>
              </a:rPr>
              <a:t>t,aric</a:t>
            </a:r>
            <a:r>
              <a:rPr lang="fr-FR" sz="4000" b="1" dirty="0">
                <a:latin typeface="CS Avva Shenouda" panose="020B7200000000000000" pitchFamily="34" charset="0"/>
              </a:rPr>
              <a:t> `</a:t>
            </a:r>
            <a:r>
              <a:rPr lang="fr-FR" sz="4000" b="1" dirty="0" err="1">
                <a:latin typeface="CS Avva Shenouda" panose="020B7200000000000000" pitchFamily="34" charset="0"/>
              </a:rPr>
              <a:t>mMw`ucyc</a:t>
            </a:r>
            <a:r>
              <a:rPr lang="fr-FR" sz="4000" b="1" dirty="0">
                <a:latin typeface="CS Avva Shenouda" panose="020B7200000000000000" pitchFamily="34" charset="0"/>
              </a:rPr>
              <a:t> @ ]</a:t>
            </a:r>
            <a:r>
              <a:rPr lang="fr-FR" sz="4000" b="1" dirty="0" err="1">
                <a:latin typeface="CS Avva Shenouda" panose="020B7200000000000000" pitchFamily="34" charset="0"/>
              </a:rPr>
              <a:t>metouyb</a:t>
            </a:r>
            <a:r>
              <a:rPr lang="fr-FR" sz="4000" b="1" dirty="0">
                <a:latin typeface="CS Avva Shenouda" panose="020B7200000000000000" pitchFamily="34" charset="0"/>
              </a:rPr>
              <a:t>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Mel,icedek</a:t>
            </a:r>
            <a:r>
              <a:rPr lang="fr-FR" sz="4000" b="1" dirty="0">
                <a:latin typeface="CS Avva Shenouda" panose="020B7200000000000000" pitchFamily="34" charset="0"/>
              </a:rPr>
              <a:t> @ ]</a:t>
            </a:r>
            <a:r>
              <a:rPr lang="fr-FR" sz="4000" b="1" dirty="0" err="1">
                <a:latin typeface="CS Avva Shenouda" panose="020B7200000000000000" pitchFamily="34" charset="0"/>
              </a:rPr>
              <a:t>metqello</a:t>
            </a:r>
            <a:r>
              <a:rPr lang="fr-FR" sz="4000" b="1" dirty="0">
                <a:latin typeface="CS Avva Shenouda" panose="020B7200000000000000" pitchFamily="34" charset="0"/>
              </a:rPr>
              <a:t>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Iakwb</a:t>
            </a:r>
            <a:r>
              <a:rPr lang="fr-FR" sz="4000" b="1" dirty="0">
                <a:latin typeface="CS Avva Shenouda" panose="020B7200000000000000" pitchFamily="34" charset="0"/>
              </a:rPr>
              <a:t> @ </a:t>
            </a:r>
            <a:r>
              <a:rPr lang="fr-FR" sz="4000" b="1" dirty="0" err="1">
                <a:latin typeface="CS Avva Shenouda" panose="020B7200000000000000" pitchFamily="34" charset="0"/>
              </a:rPr>
              <a:t>pinoj</a:t>
            </a:r>
            <a:r>
              <a:rPr lang="fr-FR" sz="4000" b="1" dirty="0">
                <a:latin typeface="CS Avva Shenouda" panose="020B7200000000000000" pitchFamily="34" charset="0"/>
              </a:rPr>
              <a:t> `n`ahi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Ma;oucala</a:t>
            </a:r>
            <a:r>
              <a:rPr lang="fr-FR" sz="4000" b="1" dirty="0">
                <a:latin typeface="CS Avva Shenouda" panose="020B7200000000000000" pitchFamily="34" charset="0"/>
              </a:rPr>
              <a:t>.</a:t>
            </a:r>
          </a:p>
        </p:txBody>
      </p:sp>
      <p:sp>
        <p:nvSpPr>
          <p:cNvPr id="8" name="Rectangle 7">
            <a:extLst>
              <a:ext uri="{FF2B5EF4-FFF2-40B4-BE49-F238E27FC236}">
                <a16:creationId xmlns:a16="http://schemas.microsoft.com/office/drawing/2014/main" id="{472CFB10-7A6B-B27C-BF5E-DE505C246BA4}"/>
              </a:ext>
            </a:extLst>
          </p:cNvPr>
          <p:cNvSpPr/>
          <p:nvPr/>
        </p:nvSpPr>
        <p:spPr>
          <a:xfrm>
            <a:off x="629053" y="4804559"/>
            <a:ext cx="10933893" cy="1938992"/>
          </a:xfrm>
          <a:prstGeom prst="rect">
            <a:avLst/>
          </a:prstGeom>
        </p:spPr>
        <p:txBody>
          <a:bodyPr wrap="square">
            <a:spAutoFit/>
          </a:bodyPr>
          <a:lstStyle/>
          <a:p>
            <a:pPr algn="ctr"/>
            <a:r>
              <a:rPr lang="fr-FR" sz="4000" b="1" dirty="0">
                <a:latin typeface="Book Antiqua" pitchFamily="18" charset="0"/>
              </a:rPr>
              <a:t>Tu as obtenu la grâce de Moïse, la prêtrise de Melchisédech, l’âge de Jacob et la longue vie de Mathusalem.</a:t>
            </a:r>
          </a:p>
        </p:txBody>
      </p:sp>
      <p:graphicFrame>
        <p:nvGraphicFramePr>
          <p:cNvPr id="2" name="Tableau 1">
            <a:extLst>
              <a:ext uri="{FF2B5EF4-FFF2-40B4-BE49-F238E27FC236}">
                <a16:creationId xmlns:a16="http://schemas.microsoft.com/office/drawing/2014/main" id="{D72DAA82-7D34-397F-1E91-6BF7F4CE2240}"/>
              </a:ext>
            </a:extLst>
          </p:cNvPr>
          <p:cNvGraphicFramePr>
            <a:graphicFrameLocks noGrp="1"/>
          </p:cNvGraphicFramePr>
          <p:nvPr/>
        </p:nvGraphicFramePr>
        <p:xfrm>
          <a:off x="2031999" y="519938"/>
          <a:ext cx="8128000" cy="4165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1" dirty="0">
                          <a:solidFill>
                            <a:schemeClr val="tx1"/>
                          </a:solidFill>
                          <a:latin typeface="Book Antiqua" panose="02040602050305030304" pitchFamily="18" charset="0"/>
                        </a:rPr>
                        <a:t>En présence d’un évêque - </a:t>
                      </a:r>
                      <a:r>
                        <a:rPr lang="ar-AE" sz="2100" b="1" dirty="0">
                          <a:solidFill>
                            <a:schemeClr val="tx1"/>
                          </a:solidFill>
                          <a:latin typeface="Book Antiqua" panose="02040602050305030304" pitchFamily="18" charset="0"/>
                        </a:rPr>
                        <a:t>في حضور الأسقف</a:t>
                      </a:r>
                      <a:endParaRPr lang="fr-FR" sz="2100" b="1" dirty="0">
                        <a:solidFill>
                          <a:schemeClr val="tx1"/>
                        </a:solidFill>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
        <p:nvSpPr>
          <p:cNvPr id="3" name="Rectangle 2">
            <a:hlinkClick r:id="rId2" action="ppaction://hlinksldjump"/>
            <a:extLst>
              <a:ext uri="{FF2B5EF4-FFF2-40B4-BE49-F238E27FC236}">
                <a16:creationId xmlns:a16="http://schemas.microsoft.com/office/drawing/2014/main" id="{7771BA95-F10F-C4AF-318B-AE7B3212300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92296547"/>
      </p:ext>
    </p:extLst>
  </p:cSld>
  <p:clrMapOvr>
    <a:masterClrMapping/>
  </p:clrMapOvr>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69851"/>
            <a:ext cx="5164616" cy="3375026"/>
          </a:xfrm>
          <a:prstGeom prst="rect">
            <a:avLst/>
          </a:prstGeom>
        </p:spPr>
        <p:txBody>
          <a:bodyPr wrap="square">
            <a:spAutoFit/>
          </a:bodyPr>
          <a:lstStyle/>
          <a:p>
            <a:pPr algn="just" rtl="1"/>
            <a:r>
              <a:rPr lang="ar-EG" sz="5333" b="1" dirty="0">
                <a:latin typeface="Book Antiqua" panose="02040602050305030304" pitchFamily="18" charset="0"/>
              </a:rPr>
              <a:t>والفهم المختار الذي لداود، وحكمة سليمان، والروح المعزي الذي حلَّ على الرسل</a:t>
            </a:r>
            <a:r>
              <a:rPr lang="fr-FR" sz="5333" b="1" dirty="0">
                <a:latin typeface="Book Antiqua" panose="02040602050305030304" pitchFamily="18" charset="0"/>
              </a:rPr>
              <a:t>.</a:t>
            </a:r>
          </a:p>
        </p:txBody>
      </p:sp>
      <p:sp>
        <p:nvSpPr>
          <p:cNvPr id="6" name="Rectangle 5"/>
          <p:cNvSpPr/>
          <p:nvPr/>
        </p:nvSpPr>
        <p:spPr>
          <a:xfrm>
            <a:off x="431371" y="439647"/>
            <a:ext cx="6240693" cy="3375604"/>
          </a:xfrm>
          <a:prstGeom prst="rect">
            <a:avLst/>
          </a:prstGeom>
        </p:spPr>
        <p:txBody>
          <a:bodyPr wrap="square">
            <a:spAutoFit/>
          </a:bodyPr>
          <a:lstStyle/>
          <a:p>
            <a:pPr algn="just"/>
            <a:r>
              <a:rPr lang="fr-FR" sz="4267" b="1" dirty="0">
                <a:latin typeface="CS Avva Shenouda" panose="020B7200000000000000" pitchFamily="34" charset="0"/>
              </a:rPr>
              <a:t>Pika] </a:t>
            </a:r>
            <a:r>
              <a:rPr lang="fr-FR" sz="4267" b="1" dirty="0" err="1">
                <a:latin typeface="CS Avva Shenouda" panose="020B7200000000000000" pitchFamily="34" charset="0"/>
              </a:rPr>
              <a:t>etcwtp</a:t>
            </a:r>
            <a:r>
              <a:rPr lang="fr-FR" sz="4267" b="1" dirty="0">
                <a:latin typeface="CS Avva Shenouda" panose="020B7200000000000000" pitchFamily="34" charset="0"/>
              </a:rPr>
              <a:t> `</a:t>
            </a:r>
            <a:r>
              <a:rPr lang="fr-FR" sz="4267" b="1" dirty="0" err="1">
                <a:latin typeface="CS Avva Shenouda" panose="020B7200000000000000" pitchFamily="34" charset="0"/>
              </a:rPr>
              <a:t>nte</a:t>
            </a:r>
            <a:r>
              <a:rPr lang="fr-FR" sz="4267" b="1" dirty="0">
                <a:latin typeface="CS Avva Shenouda" panose="020B7200000000000000" pitchFamily="34" charset="0"/>
              </a:rPr>
              <a:t> </a:t>
            </a:r>
            <a:r>
              <a:rPr lang="fr-FR" sz="4267" b="1" dirty="0" err="1">
                <a:latin typeface="CS Avva Shenouda" panose="020B7200000000000000" pitchFamily="34" charset="0"/>
              </a:rPr>
              <a:t>Dauid</a:t>
            </a:r>
            <a:r>
              <a:rPr lang="fr-FR" sz="4267" b="1" dirty="0">
                <a:latin typeface="CS Avva Shenouda" panose="020B7200000000000000" pitchFamily="34" charset="0"/>
              </a:rPr>
              <a:t> @ ]</a:t>
            </a:r>
            <a:r>
              <a:rPr lang="fr-FR" sz="4267" b="1" dirty="0" err="1">
                <a:latin typeface="CS Avva Shenouda" panose="020B7200000000000000" pitchFamily="34" charset="0"/>
              </a:rPr>
              <a:t>covi`a</a:t>
            </a:r>
            <a:r>
              <a:rPr lang="fr-FR" sz="4267" b="1" dirty="0">
                <a:latin typeface="CS Avva Shenouda" panose="020B7200000000000000" pitchFamily="34" charset="0"/>
              </a:rPr>
              <a:t> `</a:t>
            </a:r>
            <a:r>
              <a:rPr lang="fr-FR" sz="4267" b="1" dirty="0" err="1">
                <a:latin typeface="CS Avva Shenouda" panose="020B7200000000000000" pitchFamily="34" charset="0"/>
              </a:rPr>
              <a:t>nte</a:t>
            </a:r>
            <a:r>
              <a:rPr lang="fr-FR" sz="4267" b="1" dirty="0">
                <a:latin typeface="CS Avva Shenouda" panose="020B7200000000000000" pitchFamily="34" charset="0"/>
              </a:rPr>
              <a:t> </a:t>
            </a:r>
            <a:r>
              <a:rPr lang="fr-FR" sz="4267" b="1" dirty="0" err="1">
                <a:latin typeface="CS Avva Shenouda" panose="020B7200000000000000" pitchFamily="34" charset="0"/>
              </a:rPr>
              <a:t>Colomwn</a:t>
            </a:r>
            <a:r>
              <a:rPr lang="fr-FR" sz="4267" b="1" dirty="0">
                <a:latin typeface="CS Avva Shenouda" panose="020B7200000000000000" pitchFamily="34" charset="0"/>
              </a:rPr>
              <a:t> @ </a:t>
            </a:r>
            <a:r>
              <a:rPr lang="fr-FR" sz="4267" b="1" dirty="0" err="1">
                <a:latin typeface="CS Avva Shenouda" panose="020B7200000000000000" pitchFamily="34" charset="0"/>
              </a:rPr>
              <a:t>Pi`Pneuma</a:t>
            </a:r>
            <a:br>
              <a:rPr lang="fr-FR" sz="4267" b="1" dirty="0">
                <a:latin typeface="CS Avva Shenouda" panose="020B7200000000000000" pitchFamily="34" charset="0"/>
              </a:rPr>
            </a:br>
            <a:r>
              <a:rPr lang="fr-FR" sz="4267" b="1" dirty="0">
                <a:latin typeface="CS Avva Shenouda" panose="020B7200000000000000" pitchFamily="34" charset="0"/>
              </a:rPr>
              <a:t>`</a:t>
            </a:r>
            <a:r>
              <a:rPr lang="fr-FR" sz="4267" b="1" dirty="0" err="1">
                <a:latin typeface="CS Avva Shenouda" panose="020B7200000000000000" pitchFamily="34" charset="0"/>
              </a:rPr>
              <a:t>mParaklyton</a:t>
            </a:r>
            <a:r>
              <a:rPr lang="fr-FR" sz="4267" b="1" dirty="0">
                <a:latin typeface="CS Avva Shenouda" panose="020B7200000000000000" pitchFamily="34" charset="0"/>
              </a:rPr>
              <a:t> </a:t>
            </a:r>
            <a:r>
              <a:rPr lang="fr-FR" sz="4267" b="1" dirty="0" err="1">
                <a:latin typeface="CS Avva Shenouda" panose="020B7200000000000000" pitchFamily="34" charset="0"/>
              </a:rPr>
              <a:t>vy`etaf`i</a:t>
            </a:r>
            <a:br>
              <a:rPr lang="fr-FR" sz="4267" b="1" dirty="0">
                <a:latin typeface="CS Avva Shenouda" panose="020B7200000000000000" pitchFamily="34" charset="0"/>
              </a:rPr>
            </a:br>
            <a:r>
              <a:rPr lang="fr-FR" sz="4267" b="1" dirty="0">
                <a:latin typeface="CS Avva Shenouda" panose="020B7200000000000000" pitchFamily="34" charset="0"/>
              </a:rPr>
              <a:t>`</a:t>
            </a:r>
            <a:r>
              <a:rPr lang="fr-FR" sz="4267" b="1" dirty="0" err="1">
                <a:latin typeface="CS Avva Shenouda" panose="020B7200000000000000" pitchFamily="34" charset="0"/>
              </a:rPr>
              <a:t>ejen</a:t>
            </a:r>
            <a:r>
              <a:rPr lang="fr-FR" sz="4267" b="1" dirty="0">
                <a:latin typeface="CS Avva Shenouda" panose="020B7200000000000000" pitchFamily="34" charset="0"/>
              </a:rPr>
              <a:t> </a:t>
            </a:r>
            <a:r>
              <a:rPr lang="fr-FR" sz="4267" b="1" dirty="0" err="1">
                <a:latin typeface="CS Avva Shenouda" panose="020B7200000000000000" pitchFamily="34" charset="0"/>
              </a:rPr>
              <a:t>ni`apoctoloc</a:t>
            </a:r>
            <a:r>
              <a:rPr lang="fr-FR" sz="4267" b="1" dirty="0">
                <a:latin typeface="CS Avva Shenouda" panose="020B7200000000000000" pitchFamily="34" charset="0"/>
              </a:rPr>
              <a:t>.</a:t>
            </a:r>
          </a:p>
        </p:txBody>
      </p:sp>
      <p:sp>
        <p:nvSpPr>
          <p:cNvPr id="7" name="Rectangle 6"/>
          <p:cNvSpPr/>
          <p:nvPr/>
        </p:nvSpPr>
        <p:spPr>
          <a:xfrm>
            <a:off x="1548876" y="4057084"/>
            <a:ext cx="9116008" cy="2062296"/>
          </a:xfrm>
          <a:prstGeom prst="rect">
            <a:avLst/>
          </a:prstGeom>
        </p:spPr>
        <p:txBody>
          <a:bodyPr wrap="square">
            <a:spAutoFit/>
          </a:bodyPr>
          <a:lstStyle/>
          <a:p>
            <a:pPr algn="ctr"/>
            <a:r>
              <a:rPr lang="fr-FR" sz="4267" b="1" dirty="0">
                <a:latin typeface="Book Antiqua" pitchFamily="18" charset="0"/>
              </a:rPr>
              <a:t>l’intelligence de David, la sagesse de Salomon et l’Esprit paraclet qui est descendu sur les apôtres.</a:t>
            </a:r>
          </a:p>
        </p:txBody>
      </p:sp>
      <p:sp>
        <p:nvSpPr>
          <p:cNvPr id="2" name="Rectangle 1">
            <a:hlinkClick r:id="rId2" action="ppaction://hlinksldjump"/>
            <a:extLst>
              <a:ext uri="{FF2B5EF4-FFF2-40B4-BE49-F238E27FC236}">
                <a16:creationId xmlns:a16="http://schemas.microsoft.com/office/drawing/2014/main" id="{EFA203C8-9440-9422-BF9F-888D7B56163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30296451"/>
      </p:ext>
    </p:extLst>
  </p:cSld>
  <p:clrMapOvr>
    <a:masterClrMapping/>
  </p:clrMapOv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16566"/>
            <a:ext cx="5164616" cy="2308324"/>
          </a:xfrm>
          <a:prstGeom prst="rect">
            <a:avLst/>
          </a:prstGeom>
        </p:spPr>
        <p:txBody>
          <a:bodyPr wrap="square">
            <a:spAutoFit/>
          </a:bodyPr>
          <a:lstStyle/>
          <a:p>
            <a:pPr algn="just" rtl="1"/>
            <a:r>
              <a:rPr lang="ar-EG" sz="4800" b="1" dirty="0">
                <a:latin typeface="Book Antiqua" panose="02040602050305030304" pitchFamily="18" charset="0"/>
              </a:rPr>
              <a:t>الرب يحفظ حياة وقيام أبينا المكرم رئيس الكهنة البابا أنبا </a:t>
            </a:r>
            <a:r>
              <a:rPr lang="fr-FR" sz="4800" b="1" dirty="0">
                <a:latin typeface="Book Antiqua" panose="02040602050305030304" pitchFamily="18" charset="0"/>
              </a:rPr>
              <a:t>)</a:t>
            </a:r>
            <a:r>
              <a:rPr lang="ar-EG" sz="4800" b="1" dirty="0" err="1">
                <a:latin typeface="Book Antiqua" panose="02040602050305030304" pitchFamily="18" charset="0"/>
              </a:rPr>
              <a:t>تواضروس</a:t>
            </a:r>
            <a:r>
              <a:rPr lang="fr-FR" sz="4800" b="1" dirty="0">
                <a:latin typeface="Book Antiqua" panose="02040602050305030304" pitchFamily="18" charset="0"/>
              </a:rPr>
              <a:t>.(</a:t>
            </a:r>
          </a:p>
        </p:txBody>
      </p:sp>
      <p:sp>
        <p:nvSpPr>
          <p:cNvPr id="6" name="Rectangle 5"/>
          <p:cNvSpPr/>
          <p:nvPr/>
        </p:nvSpPr>
        <p:spPr>
          <a:xfrm>
            <a:off x="431371" y="416566"/>
            <a:ext cx="6240693" cy="3477875"/>
          </a:xfrm>
          <a:prstGeom prst="rect">
            <a:avLst/>
          </a:prstGeom>
        </p:spPr>
        <p:txBody>
          <a:bodyPr wrap="square">
            <a:spAutoFit/>
          </a:bodyPr>
          <a:lstStyle/>
          <a:p>
            <a:pPr algn="just"/>
            <a:r>
              <a:rPr lang="fr-FR" sz="4400" b="1" dirty="0">
                <a:latin typeface="CS Avva Shenouda" panose="020B7200000000000000" pitchFamily="34" charset="0"/>
              </a:rPr>
              <a:t>``P¡ ``</a:t>
            </a:r>
            <a:r>
              <a:rPr lang="fr-FR" sz="4400" b="1" dirty="0" err="1">
                <a:latin typeface="CS Avva Shenouda" panose="020B7200000000000000" pitchFamily="34" charset="0"/>
              </a:rPr>
              <a:t>ef`e`areh</a:t>
            </a:r>
            <a:r>
              <a:rPr lang="fr-FR" sz="4400" b="1" dirty="0">
                <a:latin typeface="CS Avva Shenouda" panose="020B7200000000000000" pitchFamily="34" charset="0"/>
              </a:rPr>
              <a:t> ``</a:t>
            </a:r>
            <a:r>
              <a:rPr lang="fr-FR" sz="4400" b="1" dirty="0" err="1">
                <a:latin typeface="CS Avva Shenouda" panose="020B7200000000000000" pitchFamily="34" charset="0"/>
              </a:rPr>
              <a:t>e`pwnq</a:t>
            </a:r>
            <a:r>
              <a:rPr lang="fr-FR" sz="4400" b="1" dirty="0">
                <a:latin typeface="CS Avva Shenouda" panose="020B7200000000000000" pitchFamily="34" charset="0"/>
              </a:rPr>
              <a:t> nem `</a:t>
            </a:r>
            <a:r>
              <a:rPr lang="fr-FR" sz="4400" b="1" dirty="0" err="1">
                <a:latin typeface="CS Avva Shenouda" panose="020B7200000000000000" pitchFamily="34" charset="0"/>
              </a:rPr>
              <a:t>ptaho</a:t>
            </a:r>
            <a:r>
              <a:rPr lang="fr-FR" sz="4400" b="1" dirty="0">
                <a:latin typeface="CS Avva Shenouda" panose="020B7200000000000000" pitchFamily="34" charset="0"/>
              </a:rPr>
              <a:t> `</a:t>
            </a:r>
            <a:r>
              <a:rPr lang="fr-FR" sz="4400" b="1" dirty="0" err="1">
                <a:latin typeface="CS Avva Shenouda" panose="020B7200000000000000" pitchFamily="34" charset="0"/>
              </a:rPr>
              <a:t>eratf</a:t>
            </a:r>
            <a:r>
              <a:rPr lang="fr-FR" sz="4400" b="1" dirty="0">
                <a:latin typeface="CS Avva Shenouda" panose="020B7200000000000000" pitchFamily="34" charset="0"/>
              </a:rPr>
              <a:t> `</a:t>
            </a:r>
            <a:r>
              <a:rPr lang="fr-FR" sz="4400" b="1" dirty="0" err="1">
                <a:latin typeface="CS Avva Shenouda" panose="020B7200000000000000" pitchFamily="34" charset="0"/>
              </a:rPr>
              <a:t>mpeniwt</a:t>
            </a:r>
            <a:r>
              <a:rPr lang="fr-FR" sz="4400" b="1" dirty="0">
                <a:latin typeface="CS Avva Shenouda" panose="020B7200000000000000" pitchFamily="34" charset="0"/>
              </a:rPr>
              <a:t> </a:t>
            </a:r>
            <a:r>
              <a:rPr lang="fr-FR" sz="4400" b="1" dirty="0" err="1">
                <a:latin typeface="CS Avva Shenouda" panose="020B7200000000000000" pitchFamily="34" charset="0"/>
              </a:rPr>
              <a:t>ettai`yout</a:t>
            </a:r>
            <a:r>
              <a:rPr lang="fr-FR" sz="4400" b="1" dirty="0">
                <a:latin typeface="CS Avva Shenouda" panose="020B7200000000000000" pitchFamily="34" charset="0"/>
              </a:rPr>
              <a:t> `</a:t>
            </a:r>
            <a:r>
              <a:rPr lang="fr-FR" sz="4400" b="1" dirty="0" err="1">
                <a:latin typeface="CS Avva Shenouda" panose="020B7200000000000000" pitchFamily="34" charset="0"/>
              </a:rPr>
              <a:t>nar,y`ereuc</a:t>
            </a:r>
            <a:r>
              <a:rPr lang="fr-FR" sz="4400" b="1" dirty="0">
                <a:latin typeface="CS Avva Shenouda" panose="020B7200000000000000" pitchFamily="34" charset="0"/>
              </a:rPr>
              <a:t> Papa Abba (</a:t>
            </a:r>
            <a:r>
              <a:rPr lang="fr-FR" sz="4400" b="1" dirty="0" err="1">
                <a:latin typeface="CS Avva Shenouda" panose="020B7200000000000000" pitchFamily="34" charset="0"/>
              </a:rPr>
              <a:t>Tawadroc</a:t>
            </a:r>
            <a:r>
              <a:rPr lang="fr-FR" sz="4400" b="1" dirty="0">
                <a:latin typeface="CS Avva Shenouda" panose="020B7200000000000000" pitchFamily="34" charset="0"/>
              </a:rPr>
              <a:t>).</a:t>
            </a:r>
          </a:p>
        </p:txBody>
      </p:sp>
      <p:sp>
        <p:nvSpPr>
          <p:cNvPr id="7" name="Rectangle 6"/>
          <p:cNvSpPr/>
          <p:nvPr/>
        </p:nvSpPr>
        <p:spPr>
          <a:xfrm>
            <a:off x="1679510" y="3907789"/>
            <a:ext cx="8544949" cy="2554545"/>
          </a:xfrm>
          <a:prstGeom prst="rect">
            <a:avLst/>
          </a:prstGeom>
        </p:spPr>
        <p:txBody>
          <a:bodyPr wrap="square">
            <a:spAutoFit/>
          </a:bodyPr>
          <a:lstStyle/>
          <a:p>
            <a:pPr algn="ctr"/>
            <a:r>
              <a:rPr lang="fr-FR" sz="4000" b="1" dirty="0">
                <a:latin typeface="Book Antiqua" pitchFamily="18" charset="0"/>
              </a:rPr>
              <a:t>Le Seigneur garde la vie et le relèvement de notre bienheureux père, le grand prêtre, le Pape Abba (Tawadros).</a:t>
            </a:r>
          </a:p>
        </p:txBody>
      </p:sp>
      <p:sp>
        <p:nvSpPr>
          <p:cNvPr id="2" name="Rectangle 1">
            <a:hlinkClick r:id="rId2" action="ppaction://hlinksldjump"/>
            <a:extLst>
              <a:ext uri="{FF2B5EF4-FFF2-40B4-BE49-F238E27FC236}">
                <a16:creationId xmlns:a16="http://schemas.microsoft.com/office/drawing/2014/main" id="{9F8E90CA-D8A8-B038-6437-F2EEE3E8196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72376169"/>
      </p:ext>
    </p:extLst>
  </p:cSld>
  <p:clrMapOvr>
    <a:masterClrMapping/>
  </p:clrMapOvr>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33902"/>
            <a:ext cx="5164616" cy="1733680"/>
          </a:xfrm>
          <a:prstGeom prst="rect">
            <a:avLst/>
          </a:prstGeom>
        </p:spPr>
        <p:txBody>
          <a:bodyPr wrap="square">
            <a:spAutoFit/>
          </a:bodyPr>
          <a:lstStyle/>
          <a:p>
            <a:pPr algn="just" rtl="1"/>
            <a:r>
              <a:rPr lang="ar-EG" sz="5333" b="1" dirty="0">
                <a:latin typeface="Book Antiqua" panose="02040602050305030304" pitchFamily="18" charset="0"/>
              </a:rPr>
              <a:t>وأبينا المطران (الأسقف) أنبا</a:t>
            </a:r>
            <a:r>
              <a:rPr lang="fr-FR" sz="5333" b="1" dirty="0">
                <a:latin typeface="Book Antiqua" panose="02040602050305030304" pitchFamily="18" charset="0"/>
              </a:rPr>
              <a:t>) </a:t>
            </a:r>
            <a:r>
              <a:rPr lang="ar-EG" sz="5333" b="1" dirty="0">
                <a:latin typeface="Book Antiqua" panose="02040602050305030304" pitchFamily="18" charset="0"/>
              </a:rPr>
              <a:t>مارك</a:t>
            </a:r>
            <a:r>
              <a:rPr lang="fr-FR" sz="5333" b="1" dirty="0">
                <a:latin typeface="Book Antiqua" panose="02040602050305030304" pitchFamily="18" charset="0"/>
              </a:rPr>
              <a:t>(</a:t>
            </a:r>
          </a:p>
        </p:txBody>
      </p:sp>
      <p:sp>
        <p:nvSpPr>
          <p:cNvPr id="6" name="Rectangle 5"/>
          <p:cNvSpPr/>
          <p:nvPr/>
        </p:nvSpPr>
        <p:spPr>
          <a:xfrm>
            <a:off x="431371" y="425965"/>
            <a:ext cx="6240693" cy="2965171"/>
          </a:xfrm>
          <a:prstGeom prst="rect">
            <a:avLst/>
          </a:prstGeom>
        </p:spPr>
        <p:txBody>
          <a:bodyPr wrap="square">
            <a:spAutoFit/>
          </a:bodyPr>
          <a:lstStyle/>
          <a:p>
            <a:pPr algn="just"/>
            <a:r>
              <a:rPr lang="fr-FR" sz="4667" b="1" dirty="0">
                <a:latin typeface="CS Avva Shenouda" panose="020B7200000000000000" pitchFamily="34" charset="0"/>
              </a:rPr>
              <a:t>Nem     </a:t>
            </a:r>
            <a:r>
              <a:rPr lang="fr-FR" sz="4667" b="1" dirty="0" err="1">
                <a:latin typeface="CS Avva Shenouda" panose="020B7200000000000000" pitchFamily="34" charset="0"/>
              </a:rPr>
              <a:t>peniwt</a:t>
            </a:r>
            <a:br>
              <a:rPr lang="fr-FR" sz="4667" b="1" dirty="0">
                <a:latin typeface="CS Avva Shenouda" panose="020B7200000000000000" pitchFamily="34" charset="0"/>
              </a:rPr>
            </a:br>
            <a:r>
              <a:rPr lang="fr-FR" sz="4667" b="1" dirty="0">
                <a:latin typeface="CS Avva Shenouda" panose="020B7200000000000000" pitchFamily="34" charset="0"/>
              </a:rPr>
              <a:t>`</a:t>
            </a:r>
            <a:r>
              <a:rPr lang="fr-FR" sz="4667" b="1" dirty="0" err="1">
                <a:latin typeface="CS Avva Shenouda" panose="020B7200000000000000" pitchFamily="34" charset="0"/>
              </a:rPr>
              <a:t>mmytropolityc</a:t>
            </a:r>
            <a:r>
              <a:rPr lang="fr-FR" sz="4667" b="1" dirty="0">
                <a:latin typeface="CS Avva Shenouda" panose="020B7200000000000000" pitchFamily="34" charset="0"/>
              </a:rPr>
              <a:t> (`n`</a:t>
            </a:r>
            <a:r>
              <a:rPr lang="fr-FR" sz="4667" b="1" dirty="0" err="1">
                <a:latin typeface="CS Avva Shenouda" panose="020B7200000000000000" pitchFamily="34" charset="0"/>
              </a:rPr>
              <a:t>epickopoc</a:t>
            </a:r>
            <a:r>
              <a:rPr lang="fr-FR" sz="4667" b="1" dirty="0">
                <a:latin typeface="CS Avva Shenouda" panose="020B7200000000000000" pitchFamily="34" charset="0"/>
              </a:rPr>
              <a:t>) Abba (Mark)</a:t>
            </a:r>
            <a:endParaRPr lang="fr-FR" sz="4800" b="1" dirty="0">
              <a:latin typeface="CS Avva Shenouda" panose="020B7200000000000000" pitchFamily="34" charset="0"/>
            </a:endParaRPr>
          </a:p>
        </p:txBody>
      </p:sp>
      <p:sp>
        <p:nvSpPr>
          <p:cNvPr id="7" name="Rectangle 6"/>
          <p:cNvSpPr/>
          <p:nvPr/>
        </p:nvSpPr>
        <p:spPr>
          <a:xfrm>
            <a:off x="1679510" y="4170381"/>
            <a:ext cx="8544949" cy="2062296"/>
          </a:xfrm>
          <a:prstGeom prst="rect">
            <a:avLst/>
          </a:prstGeom>
        </p:spPr>
        <p:txBody>
          <a:bodyPr wrap="square">
            <a:spAutoFit/>
          </a:bodyPr>
          <a:lstStyle/>
          <a:p>
            <a:pPr algn="ctr"/>
            <a:r>
              <a:rPr lang="fr-FR" sz="4267" b="1" dirty="0">
                <a:latin typeface="Book Antiqua" pitchFamily="18" charset="0"/>
              </a:rPr>
              <a:t>Et notre bienheureux père </a:t>
            </a:r>
          </a:p>
          <a:p>
            <a:pPr algn="ctr"/>
            <a:r>
              <a:rPr lang="fr-FR" sz="4267" b="1" dirty="0">
                <a:latin typeface="Book Antiqua" pitchFamily="18" charset="0"/>
              </a:rPr>
              <a:t>le métropolite (l’évêque) </a:t>
            </a:r>
          </a:p>
          <a:p>
            <a:pPr algn="ctr"/>
            <a:r>
              <a:rPr lang="fr-FR" sz="4267" b="1" dirty="0">
                <a:latin typeface="Book Antiqua" pitchFamily="18" charset="0"/>
              </a:rPr>
              <a:t>Abba (Marc)</a:t>
            </a:r>
          </a:p>
        </p:txBody>
      </p:sp>
      <p:sp>
        <p:nvSpPr>
          <p:cNvPr id="2" name="Rectangle 1">
            <a:hlinkClick r:id="rId2" action="ppaction://hlinksldjump"/>
            <a:extLst>
              <a:ext uri="{FF2B5EF4-FFF2-40B4-BE49-F238E27FC236}">
                <a16:creationId xmlns:a16="http://schemas.microsoft.com/office/drawing/2014/main" id="{DB9B7B19-9B6F-B6E4-38EB-CB0707E9A89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157332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537957526"/>
              </p:ext>
            </p:extLst>
          </p:nvPr>
        </p:nvGraphicFramePr>
        <p:xfrm>
          <a:off x="422987" y="53266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i="0" u="none" strike="noStrike" kern="1200" baseline="0" dirty="0">
                          <a:solidFill>
                            <a:srgbClr val="C00000"/>
                          </a:solidFill>
                          <a:latin typeface="Book Antiqua" panose="02040602050305030304" pitchFamily="18" charset="0"/>
                          <a:ea typeface="+mn-ea"/>
                          <a:cs typeface="+mn-cs"/>
                        </a:rPr>
                        <a:t>Le prêtre :</a:t>
                      </a:r>
                    </a:p>
                    <a:p>
                      <a:pPr algn="just"/>
                      <a:r>
                        <a:rPr lang="fr-FR" sz="2500" b="1" i="0" u="none" strike="noStrike" kern="1200" baseline="0" dirty="0">
                          <a:solidFill>
                            <a:schemeClr val="tx1"/>
                          </a:solidFill>
                          <a:latin typeface="Book Antiqua" panose="02040602050305030304" pitchFamily="18" charset="0"/>
                          <a:ea typeface="+mn-ea"/>
                          <a:cs typeface="+mn-cs"/>
                        </a:rPr>
                        <a:t>Toi qui es patient et ami du genre humain, Tu as accordé Ta grâce à Tes apôtres afin qu'ils puissent guérir tous les fléaux et toutes les maladies de ceux qui viennent à Toi avec sincérité, recherchant Tes dons. Purifie-nous maintenant encore de toutes maladies. Par Ta bonté rends-nous digne de Ta joie éternelle. Bénis ceux qui viennent à Toi avec fidélité pour qu'ils aient le salut et la guérison des maladies de l'âme et du corps lorsqu'ils seront oints par tes prêtres comme tu nous l'as promis par l'intermédiaire de ton disciple Jacques.</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200" b="1" dirty="0">
                          <a:latin typeface="Book Antiqua" panose="02040602050305030304" pitchFamily="18" charset="0"/>
                        </a:rPr>
                        <a:t>أعطيت نعمتك أيها المتأني على أيدي رسلك الأطهار يا محب البشر، لكي يشفوا بمسحتك المقدسة كل ضربات وكل أسقام الآتين إليك، وإلى مواهبك بأمانة، فالآن أيضاً طهِّرنا بيمينك من كل مرض، </a:t>
                      </a:r>
                      <a:r>
                        <a:rPr lang="ar-AE" sz="3200" b="1" dirty="0" err="1"/>
                        <a:t>وإجعلنا</a:t>
                      </a:r>
                      <a:r>
                        <a:rPr lang="ar-AE" sz="3200" b="1" dirty="0"/>
                        <a:t> مستحقين بصلاحك، لفرحك غير الفاني، وأرشم الآتين إليك بأمانة ليكون لهم خلاص ونجاة من أمراض النفس والجسد، عندما يدهنهم كهنتك، كما قلت على فم يعقوب تلميذك.</a:t>
                      </a:r>
                      <a:endParaRPr lang="fr-FR" sz="32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C7AD7775-99F7-79B0-1F48-3140A0625BD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99755018"/>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32526"/>
            <a:ext cx="5164616" cy="3046988"/>
          </a:xfrm>
          <a:prstGeom prst="rect">
            <a:avLst/>
          </a:prstGeom>
        </p:spPr>
        <p:txBody>
          <a:bodyPr wrap="square">
            <a:spAutoFit/>
          </a:bodyPr>
          <a:lstStyle/>
          <a:p>
            <a:pPr algn="just" rtl="1"/>
            <a:r>
              <a:rPr lang="ar-EG" sz="4800" b="1" dirty="0">
                <a:latin typeface="Book Antiqua" panose="02040602050305030304" pitchFamily="18" charset="0"/>
              </a:rPr>
              <a:t>إله السماء يثبته (يثبتهم) على كرسيه (كرسيهم)، سنين كثيرة وأزمنة سلامية</a:t>
            </a:r>
            <a:r>
              <a:rPr lang="fr-FR" sz="4800" b="1" dirty="0">
                <a:latin typeface="Book Antiqua" panose="02040602050305030304" pitchFamily="18" charset="0"/>
              </a:rPr>
              <a:t>.</a:t>
            </a:r>
          </a:p>
        </p:txBody>
      </p:sp>
      <p:sp>
        <p:nvSpPr>
          <p:cNvPr id="6" name="Rectangle 5"/>
          <p:cNvSpPr/>
          <p:nvPr/>
        </p:nvSpPr>
        <p:spPr>
          <a:xfrm>
            <a:off x="431371" y="432525"/>
            <a:ext cx="6240693" cy="3477875"/>
          </a:xfrm>
          <a:prstGeom prst="rect">
            <a:avLst/>
          </a:prstGeom>
        </p:spPr>
        <p:txBody>
          <a:bodyPr wrap="square">
            <a:spAutoFit/>
          </a:bodyPr>
          <a:lstStyle/>
          <a:p>
            <a:pPr algn="just"/>
            <a:r>
              <a:rPr lang="fr-FR" sz="4400" b="1" dirty="0">
                <a:latin typeface="CS Avva Shenouda" panose="020B7200000000000000" pitchFamily="34" charset="0"/>
              </a:rPr>
              <a:t>``V}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tve</a:t>
            </a:r>
            <a:r>
              <a:rPr lang="fr-FR" sz="4400" b="1" dirty="0">
                <a:latin typeface="CS Avva Shenouda" panose="020B7200000000000000" pitchFamily="34" charset="0"/>
              </a:rPr>
              <a:t> </a:t>
            </a:r>
            <a:r>
              <a:rPr lang="fr-FR" sz="4000" b="1" dirty="0" err="1">
                <a:latin typeface="CS Avva Shenouda" panose="020B7200000000000000" pitchFamily="34" charset="0"/>
              </a:rPr>
              <a:t>ef`etajrof</a:t>
            </a:r>
            <a:r>
              <a:rPr lang="fr-FR" sz="4000" b="1" dirty="0">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ef`etajrwou</a:t>
            </a:r>
            <a:r>
              <a:rPr lang="fr-FR" sz="4400" b="1" dirty="0">
                <a:latin typeface="CS Avva Shenouda" panose="020B7200000000000000" pitchFamily="34" charset="0"/>
              </a:rPr>
              <a:t>) </a:t>
            </a:r>
            <a:r>
              <a:rPr lang="fr-FR" sz="4400" b="1" dirty="0" err="1">
                <a:latin typeface="CS Avva Shenouda" panose="020B7200000000000000" pitchFamily="34" charset="0"/>
              </a:rPr>
              <a:t>hijen</a:t>
            </a:r>
            <a:r>
              <a:rPr lang="fr-FR" sz="4400" b="1" dirty="0">
                <a:latin typeface="CS Avva Shenouda" panose="020B7200000000000000" pitchFamily="34" charset="0"/>
              </a:rPr>
              <a:t> </a:t>
            </a:r>
            <a:r>
              <a:rPr lang="fr-FR" sz="4400" b="1" dirty="0" err="1">
                <a:latin typeface="CS Avva Shenouda" panose="020B7200000000000000" pitchFamily="34" charset="0"/>
              </a:rPr>
              <a:t>pef</a:t>
            </a:r>
            <a:r>
              <a:rPr lang="fr-FR" sz="4400" b="1" dirty="0">
                <a:latin typeface="CS Avva Shenouda" panose="020B7200000000000000" pitchFamily="34" charset="0"/>
              </a:rPr>
              <a:t>`;</a:t>
            </a:r>
            <a:r>
              <a:rPr lang="fr-FR" sz="4400" b="1" dirty="0" err="1">
                <a:latin typeface="CS Avva Shenouda" panose="020B7200000000000000" pitchFamily="34" charset="0"/>
              </a:rPr>
              <a:t>ronoc</a:t>
            </a:r>
            <a:r>
              <a:rPr lang="fr-FR" sz="4400" b="1" dirty="0">
                <a:latin typeface="CS Avva Shenouda" panose="020B7200000000000000" pitchFamily="34" charset="0"/>
              </a:rPr>
              <a:t> (</a:t>
            </a:r>
            <a:r>
              <a:rPr lang="fr-FR" sz="4400" b="1" dirty="0" err="1">
                <a:latin typeface="CS Avva Shenouda" panose="020B7200000000000000" pitchFamily="34" charset="0"/>
              </a:rPr>
              <a:t>nou</a:t>
            </a:r>
            <a:r>
              <a:rPr lang="fr-FR" sz="4400" b="1" dirty="0">
                <a:latin typeface="CS Avva Shenouda" panose="020B7200000000000000" pitchFamily="34" charset="0"/>
              </a:rPr>
              <a:t>`;</a:t>
            </a:r>
            <a:r>
              <a:rPr lang="fr-FR" sz="4400" b="1" dirty="0" err="1">
                <a:latin typeface="CS Avva Shenouda" panose="020B7200000000000000" pitchFamily="34" charset="0"/>
              </a:rPr>
              <a:t>ronoc</a:t>
            </a:r>
            <a:r>
              <a:rPr lang="fr-FR" sz="4400" b="1" dirty="0">
                <a:latin typeface="CS Avva Shenouda" panose="020B7200000000000000" pitchFamily="34" charset="0"/>
              </a:rPr>
              <a:t>) @ `</a:t>
            </a:r>
            <a:r>
              <a:rPr lang="fr-FR" sz="4400" b="1" dirty="0" err="1">
                <a:latin typeface="CS Avva Shenouda" panose="020B7200000000000000" pitchFamily="34" charset="0"/>
              </a:rPr>
              <a:t>nhanmys</a:t>
            </a:r>
            <a:r>
              <a:rPr lang="fr-FR" sz="4400" b="1" dirty="0">
                <a:latin typeface="CS Avva Shenouda" panose="020B7200000000000000" pitchFamily="34" charset="0"/>
              </a:rPr>
              <a:t> `</a:t>
            </a:r>
            <a:r>
              <a:rPr lang="fr-FR" sz="4400" b="1" dirty="0" err="1">
                <a:latin typeface="CS Avva Shenouda" panose="020B7200000000000000" pitchFamily="34" charset="0"/>
              </a:rPr>
              <a:t>nrompi</a:t>
            </a:r>
            <a:r>
              <a:rPr lang="fr-FR" sz="4400" b="1" dirty="0">
                <a:latin typeface="CS Avva Shenouda" panose="020B7200000000000000" pitchFamily="34" charset="0"/>
              </a:rPr>
              <a:t> nem </a:t>
            </a:r>
            <a:r>
              <a:rPr lang="fr-FR" sz="4400" b="1" dirty="0" err="1">
                <a:latin typeface="CS Avva Shenouda" panose="020B7200000000000000" pitchFamily="34" charset="0"/>
              </a:rPr>
              <a:t>hancyou</a:t>
            </a:r>
            <a:r>
              <a:rPr lang="fr-FR" sz="4400" b="1" dirty="0">
                <a:latin typeface="CS Avva Shenouda" panose="020B7200000000000000" pitchFamily="34" charset="0"/>
              </a:rPr>
              <a:t> `</a:t>
            </a:r>
            <a:r>
              <a:rPr lang="fr-FR" sz="4400" b="1" dirty="0" err="1">
                <a:latin typeface="CS Avva Shenouda" panose="020B7200000000000000" pitchFamily="34" charset="0"/>
              </a:rPr>
              <a:t>nhirynikon</a:t>
            </a:r>
            <a:r>
              <a:rPr lang="fr-FR" sz="4400" b="1" dirty="0">
                <a:latin typeface="CS Avva Shenouda" panose="020B7200000000000000" pitchFamily="34" charset="0"/>
              </a:rPr>
              <a:t>. </a:t>
            </a:r>
          </a:p>
        </p:txBody>
      </p:sp>
      <p:sp>
        <p:nvSpPr>
          <p:cNvPr id="7" name="Rectangle 6"/>
          <p:cNvSpPr/>
          <p:nvPr/>
        </p:nvSpPr>
        <p:spPr>
          <a:xfrm>
            <a:off x="1679509" y="4080930"/>
            <a:ext cx="8736971" cy="2554545"/>
          </a:xfrm>
          <a:prstGeom prst="rect">
            <a:avLst/>
          </a:prstGeom>
        </p:spPr>
        <p:txBody>
          <a:bodyPr wrap="square">
            <a:spAutoFit/>
          </a:bodyPr>
          <a:lstStyle/>
          <a:p>
            <a:pPr algn="ctr"/>
            <a:r>
              <a:rPr lang="fr-FR" sz="4000" b="1" dirty="0">
                <a:latin typeface="Book Antiqua" pitchFamily="18" charset="0"/>
              </a:rPr>
              <a:t>Le Dieu du ciel le(s) </a:t>
            </a:r>
          </a:p>
          <a:p>
            <a:pPr algn="ctr"/>
            <a:r>
              <a:rPr lang="fr-FR" sz="4000" b="1" dirty="0">
                <a:latin typeface="Book Antiqua" pitchFamily="18" charset="0"/>
              </a:rPr>
              <a:t>maintienne(nt) sur son (leurs) trône(s) de nombreuses </a:t>
            </a:r>
          </a:p>
          <a:p>
            <a:pPr algn="ctr"/>
            <a:r>
              <a:rPr lang="fr-FR" sz="4000" b="1" dirty="0">
                <a:latin typeface="Book Antiqua" pitchFamily="18" charset="0"/>
              </a:rPr>
              <a:t>années paisibles.</a:t>
            </a:r>
          </a:p>
        </p:txBody>
      </p:sp>
      <p:sp>
        <p:nvSpPr>
          <p:cNvPr id="2" name="Rectangle 1">
            <a:hlinkClick r:id="rId2" action="ppaction://hlinksldjump"/>
            <a:extLst>
              <a:ext uri="{FF2B5EF4-FFF2-40B4-BE49-F238E27FC236}">
                <a16:creationId xmlns:a16="http://schemas.microsoft.com/office/drawing/2014/main" id="{C5B34B93-4356-50BE-D3A4-4CA582C6309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27099176"/>
      </p:ext>
    </p:extLst>
  </p:cSld>
  <p:clrMapOvr>
    <a:masterClrMapping/>
  </p:clrMapOvr>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6093" y="751143"/>
            <a:ext cx="5164616" cy="2308324"/>
          </a:xfrm>
          <a:prstGeom prst="rect">
            <a:avLst/>
          </a:prstGeom>
        </p:spPr>
        <p:txBody>
          <a:bodyPr wrap="square">
            <a:spAutoFit/>
          </a:bodyPr>
          <a:lstStyle/>
          <a:p>
            <a:pPr algn="just" rtl="1"/>
            <a:r>
              <a:rPr lang="ar-EG" sz="4800" b="1" dirty="0">
                <a:latin typeface="Book Antiqua" panose="02040602050305030304" pitchFamily="18" charset="0"/>
              </a:rPr>
              <a:t>ويخضع جميع أعدائه (أعدائهم) تحت أقدامه (أقدامهم) سريعاً.</a:t>
            </a:r>
            <a:endParaRPr lang="fr-FR" sz="4800" b="1" dirty="0">
              <a:latin typeface="Book Antiqua" panose="02040602050305030304" pitchFamily="18" charset="0"/>
            </a:endParaRPr>
          </a:p>
        </p:txBody>
      </p:sp>
      <p:sp>
        <p:nvSpPr>
          <p:cNvPr id="6" name="Rectangle 5"/>
          <p:cNvSpPr/>
          <p:nvPr/>
        </p:nvSpPr>
        <p:spPr>
          <a:xfrm>
            <a:off x="211357" y="743207"/>
            <a:ext cx="6576000" cy="2800767"/>
          </a:xfrm>
          <a:prstGeom prst="rect">
            <a:avLst/>
          </a:prstGeom>
        </p:spPr>
        <p:txBody>
          <a:bodyPr wrap="square">
            <a:spAutoFit/>
          </a:bodyPr>
          <a:lstStyle/>
          <a:p>
            <a:pPr algn="just"/>
            <a:r>
              <a:rPr lang="fr-FR" sz="4400" b="1" dirty="0">
                <a:latin typeface="CS Avva Shenouda" panose="020B7200000000000000" pitchFamily="34" charset="0"/>
              </a:rPr>
              <a:t>`</a:t>
            </a:r>
            <a:r>
              <a:rPr lang="fr-FR" sz="4400" b="1" dirty="0" err="1">
                <a:latin typeface="CS Avva Shenouda" panose="020B7200000000000000" pitchFamily="34" charset="0"/>
              </a:rPr>
              <a:t>Ntef;ebio</a:t>
            </a:r>
            <a:r>
              <a:rPr lang="fr-FR" sz="4400" b="1" dirty="0">
                <a:latin typeface="CS Avva Shenouda" panose="020B7200000000000000" pitchFamily="34" charset="0"/>
              </a:rPr>
              <a:t> `</a:t>
            </a:r>
            <a:r>
              <a:rPr lang="fr-FR" sz="4400" b="1" dirty="0" err="1">
                <a:latin typeface="CS Avva Shenouda" panose="020B7200000000000000" pitchFamily="34" charset="0"/>
              </a:rPr>
              <a:t>nnefjaji</a:t>
            </a:r>
            <a:r>
              <a:rPr lang="fr-FR" sz="4400" b="1" dirty="0">
                <a:latin typeface="CS Avva Shenouda" panose="020B7200000000000000" pitchFamily="34" charset="0"/>
              </a:rPr>
              <a:t> (`</a:t>
            </a:r>
            <a:r>
              <a:rPr lang="fr-FR" sz="4400" b="1" dirty="0" err="1">
                <a:latin typeface="CS Avva Shenouda" panose="020B7200000000000000" pitchFamily="34" charset="0"/>
              </a:rPr>
              <a:t>nnoujaji</a:t>
            </a:r>
            <a:r>
              <a:rPr lang="fr-FR" sz="4400" b="1" dirty="0">
                <a:latin typeface="CS Avva Shenouda" panose="020B7200000000000000" pitchFamily="34" charset="0"/>
              </a:rPr>
              <a:t>) </a:t>
            </a:r>
            <a:r>
              <a:rPr lang="fr-FR" sz="4400" b="1" dirty="0" err="1">
                <a:latin typeface="CS Avva Shenouda" panose="020B7200000000000000" pitchFamily="34" charset="0"/>
              </a:rPr>
              <a:t>tyrou</a:t>
            </a:r>
            <a:r>
              <a:rPr lang="fr-FR" sz="4400" b="1" dirty="0">
                <a:latin typeface="CS Avva Shenouda" panose="020B7200000000000000" pitchFamily="34" charset="0"/>
              </a:rPr>
              <a:t> </a:t>
            </a:r>
            <a:r>
              <a:rPr lang="fr-FR" sz="4400" b="1" dirty="0" err="1">
                <a:latin typeface="CS Avva Shenouda" panose="020B7200000000000000" pitchFamily="34" charset="0"/>
              </a:rPr>
              <a:t>capecyt</a:t>
            </a:r>
            <a:r>
              <a:rPr lang="fr-FR" sz="4400" b="1" dirty="0">
                <a:latin typeface="CS Avva Shenouda" panose="020B7200000000000000" pitchFamily="34" charset="0"/>
              </a:rPr>
              <a:t> `</a:t>
            </a:r>
            <a:r>
              <a:rPr lang="fr-FR" sz="4400" b="1" dirty="0" err="1">
                <a:latin typeface="CS Avva Shenouda" panose="020B7200000000000000" pitchFamily="34" charset="0"/>
              </a:rPr>
              <a:t>nnef</a:t>
            </a:r>
            <a:r>
              <a:rPr lang="fr-FR" sz="4400" b="1" dirty="0">
                <a:latin typeface="CS Avva Shenouda" panose="020B7200000000000000" pitchFamily="34" charset="0"/>
              </a:rPr>
              <a:t>[</a:t>
            </a:r>
            <a:r>
              <a:rPr lang="fr-FR" sz="4400" b="1" dirty="0" err="1">
                <a:latin typeface="CS Avva Shenouda" panose="020B7200000000000000" pitchFamily="34" charset="0"/>
              </a:rPr>
              <a:t>alauj</a:t>
            </a:r>
            <a:r>
              <a:rPr lang="fr-FR" sz="4400" b="1" dirty="0">
                <a:latin typeface="CS Avva Shenouda" panose="020B7200000000000000" pitchFamily="34" charset="0"/>
              </a:rPr>
              <a:t> (`</a:t>
            </a:r>
            <a:r>
              <a:rPr lang="fr-FR" sz="4400" b="1" dirty="0" err="1">
                <a:latin typeface="CS Avva Shenouda" panose="020B7200000000000000" pitchFamily="34" charset="0"/>
              </a:rPr>
              <a:t>nnou</a:t>
            </a:r>
            <a:r>
              <a:rPr lang="fr-FR" sz="4400" b="1" dirty="0">
                <a:latin typeface="CS Avva Shenouda" panose="020B7200000000000000" pitchFamily="34" charset="0"/>
              </a:rPr>
              <a:t>[</a:t>
            </a:r>
            <a:r>
              <a:rPr lang="fr-FR" sz="4400" b="1" dirty="0" err="1">
                <a:latin typeface="CS Avva Shenouda" panose="020B7200000000000000" pitchFamily="34" charset="0"/>
              </a:rPr>
              <a:t>alauj</a:t>
            </a:r>
            <a:r>
              <a:rPr lang="fr-FR" sz="4400" b="1" dirty="0">
                <a:latin typeface="CS Avva Shenouda" panose="020B7200000000000000" pitchFamily="34" charset="0"/>
              </a:rPr>
              <a:t>) `</a:t>
            </a:r>
            <a:r>
              <a:rPr lang="fr-FR" sz="4400" b="1" dirty="0" err="1">
                <a:latin typeface="CS Avva Shenouda" panose="020B7200000000000000" pitchFamily="34" charset="0"/>
              </a:rPr>
              <a:t>n,wlem</a:t>
            </a:r>
            <a:r>
              <a:rPr lang="fr-FR" sz="4400" b="1" dirty="0">
                <a:latin typeface="CS Avva Shenouda" panose="020B7200000000000000" pitchFamily="34" charset="0"/>
              </a:rPr>
              <a:t>.</a:t>
            </a:r>
          </a:p>
        </p:txBody>
      </p:sp>
      <p:sp>
        <p:nvSpPr>
          <p:cNvPr id="7" name="Rectangle 6"/>
          <p:cNvSpPr/>
          <p:nvPr/>
        </p:nvSpPr>
        <p:spPr>
          <a:xfrm>
            <a:off x="1679510" y="4217035"/>
            <a:ext cx="8544949" cy="1405641"/>
          </a:xfrm>
          <a:prstGeom prst="rect">
            <a:avLst/>
          </a:prstGeom>
        </p:spPr>
        <p:txBody>
          <a:bodyPr wrap="square">
            <a:spAutoFit/>
          </a:bodyPr>
          <a:lstStyle/>
          <a:p>
            <a:pPr algn="ctr"/>
            <a:r>
              <a:rPr lang="fr-FR" sz="4267" b="1" dirty="0">
                <a:latin typeface="Book Antiqua" pitchFamily="18" charset="0"/>
              </a:rPr>
              <a:t>et qu’il lui (leur) soumette tous ses (leurs) ennemis rapidement.</a:t>
            </a:r>
          </a:p>
        </p:txBody>
      </p:sp>
      <p:sp>
        <p:nvSpPr>
          <p:cNvPr id="2" name="Rectangle 1">
            <a:hlinkClick r:id="rId2" action="ppaction://hlinksldjump"/>
            <a:extLst>
              <a:ext uri="{FF2B5EF4-FFF2-40B4-BE49-F238E27FC236}">
                <a16:creationId xmlns:a16="http://schemas.microsoft.com/office/drawing/2014/main" id="{1B20F9EC-4861-5924-C6FC-F35EB72E475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39123349"/>
      </p:ext>
    </p:extLst>
  </p:cSld>
  <p:clrMapOvr>
    <a:masterClrMapping/>
  </p:clrMapOvr>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43227"/>
            <a:ext cx="5164616" cy="2308324"/>
          </a:xfrm>
          <a:prstGeom prst="rect">
            <a:avLst/>
          </a:prstGeom>
        </p:spPr>
        <p:txBody>
          <a:bodyPr wrap="square">
            <a:spAutoFit/>
          </a:bodyPr>
          <a:lstStyle/>
          <a:p>
            <a:pPr algn="just" rtl="1"/>
            <a:r>
              <a:rPr lang="ar-EG" sz="4800" b="1" dirty="0">
                <a:latin typeface="Book Antiqua" panose="02040602050305030304" pitchFamily="18" charset="0"/>
              </a:rPr>
              <a:t>أطلب من المسيح عنا، ليغفر لنا خطايانا بسلام كعظيم رحمته.</a:t>
            </a:r>
            <a:endParaRPr lang="fr-FR" sz="4800" b="1" dirty="0">
              <a:latin typeface="Book Antiqua" panose="02040602050305030304" pitchFamily="18" charset="0"/>
            </a:endParaRPr>
          </a:p>
        </p:txBody>
      </p:sp>
      <p:sp>
        <p:nvSpPr>
          <p:cNvPr id="6" name="Rectangle 5"/>
          <p:cNvSpPr/>
          <p:nvPr/>
        </p:nvSpPr>
        <p:spPr>
          <a:xfrm>
            <a:off x="431371" y="435291"/>
            <a:ext cx="6240693" cy="2882969"/>
          </a:xfrm>
          <a:prstGeom prst="rect">
            <a:avLst/>
          </a:prstGeom>
        </p:spPr>
        <p:txBody>
          <a:bodyPr wrap="square">
            <a:spAutoFit/>
          </a:bodyPr>
          <a:lstStyle/>
          <a:p>
            <a:pPr algn="just"/>
            <a:r>
              <a:rPr lang="fr-FR" sz="4400" b="1" dirty="0" err="1">
                <a:latin typeface="CS Avva Shenouda" panose="020B7200000000000000" pitchFamily="34" charset="0"/>
              </a:rPr>
              <a:t>Twbh</a:t>
            </a:r>
            <a:r>
              <a:rPr lang="fr-FR" sz="4400" b="1" dirty="0">
                <a:latin typeface="CS Avva Shenouda" panose="020B7200000000000000" pitchFamily="34" charset="0"/>
              </a:rPr>
              <a:t> `</a:t>
            </a:r>
            <a:r>
              <a:rPr lang="fr-FR" sz="4400" b="1" dirty="0" err="1">
                <a:latin typeface="CS Avva Shenouda" panose="020B7200000000000000" pitchFamily="34" charset="0"/>
              </a:rPr>
              <a:t>eP</a:t>
            </a:r>
            <a:r>
              <a:rPr lang="fr-FR" sz="4400" b="1" dirty="0">
                <a:latin typeface="CS Avva Shenouda" panose="020B7200000000000000" pitchFamily="34" charset="0"/>
              </a:rPr>
              <a:t>=,=c `</a:t>
            </a:r>
            <a:r>
              <a:rPr lang="fr-FR" sz="4400" b="1" dirty="0" err="1">
                <a:latin typeface="CS Avva Shenouda" panose="020B7200000000000000" pitchFamily="34" charset="0"/>
              </a:rPr>
              <a:t>e`hryi</a:t>
            </a:r>
            <a:br>
              <a:rPr lang="fr-FR" sz="4400" b="1" dirty="0">
                <a:latin typeface="CS Avva Shenouda" panose="020B7200000000000000" pitchFamily="34" charset="0"/>
              </a:rPr>
            </a:br>
            <a:r>
              <a:rPr lang="fr-FR" sz="4400" b="1" dirty="0">
                <a:latin typeface="CS Avva Shenouda" panose="020B7200000000000000" pitchFamily="34" charset="0"/>
              </a:rPr>
              <a:t>`</a:t>
            </a:r>
            <a:r>
              <a:rPr lang="fr-FR" sz="4400" b="1" dirty="0" err="1">
                <a:latin typeface="CS Avva Shenouda" panose="020B7200000000000000" pitchFamily="34" charset="0"/>
              </a:rPr>
              <a:t>ejwn</a:t>
            </a:r>
            <a:r>
              <a:rPr lang="fr-FR" sz="4400" b="1" dirty="0">
                <a:latin typeface="CS Avva Shenouda" panose="020B7200000000000000" pitchFamily="34" charset="0"/>
              </a:rPr>
              <a:t> @ `</a:t>
            </a:r>
            <a:r>
              <a:rPr lang="fr-FR" sz="4400" b="1" dirty="0" err="1">
                <a:latin typeface="CS Avva Shenouda" panose="020B7200000000000000" pitchFamily="34" charset="0"/>
              </a:rPr>
              <a:t>ntef,a</a:t>
            </a:r>
            <a:r>
              <a:rPr lang="fr-FR" sz="4400" b="1" dirty="0">
                <a:latin typeface="CS Avva Shenouda" panose="020B7200000000000000" pitchFamily="34" charset="0"/>
              </a:rPr>
              <a:t> </a:t>
            </a:r>
            <a:r>
              <a:rPr lang="fr-FR" sz="4400" b="1" dirty="0" err="1">
                <a:latin typeface="CS Avva Shenouda" panose="020B7200000000000000" pitchFamily="34" charset="0"/>
              </a:rPr>
              <a:t>nennobi</a:t>
            </a:r>
            <a:r>
              <a:rPr lang="fr-FR" sz="4400" b="1" dirty="0">
                <a:latin typeface="CS Avva Shenouda" panose="020B7200000000000000" pitchFamily="34" charset="0"/>
              </a:rPr>
              <a:t> nan `</a:t>
            </a:r>
            <a:r>
              <a:rPr lang="fr-FR" sz="4400" b="1" dirty="0" err="1">
                <a:latin typeface="CS Avva Shenouda" panose="020B7200000000000000" pitchFamily="34" charset="0"/>
              </a:rPr>
              <a:t>ebol</a:t>
            </a:r>
            <a:r>
              <a:rPr lang="fr-FR" sz="4400" b="1" dirty="0">
                <a:latin typeface="CS Avva Shenouda" panose="020B7200000000000000" pitchFamily="34" charset="0"/>
              </a:rPr>
              <a:t> </a:t>
            </a:r>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ouhiryny</a:t>
            </a:r>
            <a:r>
              <a:rPr lang="fr-FR" sz="4400" b="1" dirty="0">
                <a:latin typeface="CS Avva Shenouda" panose="020B7200000000000000" pitchFamily="34" charset="0"/>
              </a:rPr>
              <a:t> kata </a:t>
            </a:r>
            <a:r>
              <a:rPr lang="fr-FR" sz="4400" b="1" dirty="0" err="1">
                <a:latin typeface="CS Avva Shenouda" panose="020B7200000000000000" pitchFamily="34" charset="0"/>
              </a:rPr>
              <a:t>pefnis</a:t>
            </a:r>
            <a:r>
              <a:rPr lang="fr-FR" sz="4400" b="1" dirty="0">
                <a:latin typeface="CS Avva Shenouda" panose="020B7200000000000000" pitchFamily="34" charset="0"/>
              </a:rPr>
              <a:t>] `</a:t>
            </a:r>
            <a:r>
              <a:rPr lang="fr-FR" sz="4400" b="1" dirty="0" err="1">
                <a:latin typeface="CS Avva Shenouda" panose="020B7200000000000000" pitchFamily="34" charset="0"/>
              </a:rPr>
              <a:t>nnai</a:t>
            </a:r>
            <a:r>
              <a:rPr lang="fr-FR" sz="4400" b="1" dirty="0">
                <a:latin typeface="CS Avva Shenouda" panose="020B7200000000000000" pitchFamily="34" charset="0"/>
              </a:rPr>
              <a:t>.</a:t>
            </a:r>
          </a:p>
        </p:txBody>
      </p:sp>
      <p:sp>
        <p:nvSpPr>
          <p:cNvPr id="7" name="Rectangle 6"/>
          <p:cNvSpPr/>
          <p:nvPr/>
        </p:nvSpPr>
        <p:spPr>
          <a:xfrm>
            <a:off x="1679510" y="3798304"/>
            <a:ext cx="8544949" cy="2718949"/>
          </a:xfrm>
          <a:prstGeom prst="rect">
            <a:avLst/>
          </a:prstGeom>
        </p:spPr>
        <p:txBody>
          <a:bodyPr wrap="square">
            <a:spAutoFit/>
          </a:bodyPr>
          <a:lstStyle/>
          <a:p>
            <a:pPr algn="ctr"/>
            <a:r>
              <a:rPr lang="fr-FR" sz="4267" b="1" dirty="0">
                <a:latin typeface="Book Antiqua" pitchFamily="18" charset="0"/>
              </a:rPr>
              <a:t>Implore le Christ pour nous, qu’Il nous accorde paisiblement la rémission  de nos péchés selon Sa grande miséricorde.</a:t>
            </a:r>
          </a:p>
        </p:txBody>
      </p:sp>
      <p:sp>
        <p:nvSpPr>
          <p:cNvPr id="2" name="Rectangle 1">
            <a:hlinkClick r:id="rId2" action="ppaction://hlinksldjump"/>
            <a:extLst>
              <a:ext uri="{FF2B5EF4-FFF2-40B4-BE49-F238E27FC236}">
                <a16:creationId xmlns:a16="http://schemas.microsoft.com/office/drawing/2014/main" id="{DF746920-A5BC-8A95-4021-6DB71661631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8" name="Rectangle 7">
            <a:hlinkClick r:id="rId3" action="ppaction://hlinksldjump"/>
            <a:extLst>
              <a:ext uri="{FF2B5EF4-FFF2-40B4-BE49-F238E27FC236}">
                <a16:creationId xmlns:a16="http://schemas.microsoft.com/office/drawing/2014/main" id="{447CB713-7109-9789-5771-8B4F4F35E24F}"/>
              </a:ext>
            </a:extLst>
          </p:cNvPr>
          <p:cNvSpPr/>
          <p:nvPr/>
        </p:nvSpPr>
        <p:spPr>
          <a:xfrm>
            <a:off x="9926216"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59960157"/>
      </p:ext>
    </p:extLst>
  </p:cSld>
  <p:clrMapOvr>
    <a:masterClrMapping/>
  </p:clrMapOvr>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117F-423D-054A-56B9-C2EDF2555C0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53C52F19-EDB3-A75F-BC27-B35B9B232159}"/>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2425127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bougie, capture d’écran, Police&#10;&#10;Le contenu généré par l’IA peut être incorrect.">
            <a:extLst>
              <a:ext uri="{FF2B5EF4-FFF2-40B4-BE49-F238E27FC236}">
                <a16:creationId xmlns:a16="http://schemas.microsoft.com/office/drawing/2014/main" id="{38062222-849B-7D56-C320-7EE9690D0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766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269D8-A0E3-F4D6-401F-456569717CDD}"/>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9F61032-063A-1F18-EF52-CB39B586E2BD}"/>
              </a:ext>
            </a:extLst>
          </p:cNvPr>
          <p:cNvGraphicFramePr>
            <a:graphicFrameLocks noGrp="1"/>
          </p:cNvGraphicFramePr>
          <p:nvPr>
            <p:extLst>
              <p:ext uri="{D42A27DB-BD31-4B8C-83A1-F6EECF244321}">
                <p14:modId xmlns:p14="http://schemas.microsoft.com/office/powerpoint/2010/main" val="215947375"/>
              </p:ext>
            </p:extLst>
          </p:nvPr>
        </p:nvGraphicFramePr>
        <p:xfrm>
          <a:off x="422987" y="53266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dirty="0">
                          <a:latin typeface="Book Antiqua" panose="02040602050305030304" pitchFamily="18" charset="0"/>
                        </a:rPr>
                        <a:t>Dès le commencement Tu as indiqué la fin du déluge par un rameau d'olivier. Par Ton onction sainte et par Ton Nom donne le salut à ton serviteur (ta servante / tes serviteurs) (…) qui </a:t>
                      </a:r>
                      <a:r>
                        <a:rPr lang="fr-FR" sz="2800" b="1" dirty="0" err="1">
                          <a:latin typeface="Book Antiqua" panose="02040602050305030304" pitchFamily="18" charset="0"/>
                        </a:rPr>
                        <a:t>croi</a:t>
                      </a:r>
                      <a:r>
                        <a:rPr lang="fr-FR" sz="2800" b="1" dirty="0">
                          <a:latin typeface="Book Antiqua" panose="02040602050305030304" pitchFamily="18" charset="0"/>
                        </a:rPr>
                        <a:t>(en)t en ton Nom par l'intercession de la Vierge, la mère du salut.</a:t>
                      </a:r>
                    </a:p>
                    <a:p>
                      <a:pPr algn="just"/>
                      <a:endParaRPr lang="fr-FR" sz="2800" b="1" dirty="0">
                        <a:latin typeface="Book Antiqua" panose="02040602050305030304" pitchFamily="18" charset="0"/>
                      </a:endParaRPr>
                    </a:p>
                    <a:p>
                      <a:pPr algn="just"/>
                      <a:r>
                        <a:rPr lang="fr-FR" sz="2800" b="1" dirty="0">
                          <a:solidFill>
                            <a:srgbClr val="C00000"/>
                          </a:solidFill>
                          <a:latin typeface="Book Antiqua" panose="02040602050305030304" pitchFamily="18" charset="0"/>
                        </a:rPr>
                        <a:t>Le peuple :</a:t>
                      </a:r>
                    </a:p>
                    <a:p>
                      <a:pPr algn="just"/>
                      <a:r>
                        <a:rPr lang="fr-FR" sz="2800" b="1" dirty="0">
                          <a:latin typeface="Book Antiqua" panose="02040602050305030304" pitchFamily="18" charset="0"/>
                        </a:rPr>
                        <a:t>Pitié Seigneur.</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200" b="1" dirty="0"/>
                        <a:t>أنت يا رب من البدء، بغصن الزيتون قد أظهرت أنه قد مضى الطوفان وبمسحتك المقدسة </a:t>
                      </a:r>
                      <a:r>
                        <a:rPr lang="ar-AE" sz="3200" b="1" dirty="0" err="1"/>
                        <a:t>وبإسمك</a:t>
                      </a:r>
                      <a:r>
                        <a:rPr lang="ar-AE" sz="3200" b="1" dirty="0"/>
                        <a:t> أيها الرؤوف الرحيم، خلص عبيدك المؤمن </a:t>
                      </a:r>
                      <a:r>
                        <a:rPr lang="ar-AE" sz="3200" b="1" dirty="0" err="1"/>
                        <a:t>بإسمك</a:t>
                      </a:r>
                      <a:r>
                        <a:rPr lang="ar-AE" sz="3200" b="1" dirty="0"/>
                        <a:t>، بشفاعة العذراء أم الخلاص.</a:t>
                      </a:r>
                      <a:endParaRPr lang="fr-FR" sz="3200" b="1" dirty="0"/>
                    </a:p>
                    <a:p>
                      <a:pPr algn="just" rtl="1"/>
                      <a:endParaRPr lang="fr-FR" sz="3200" b="1" dirty="0"/>
                    </a:p>
                    <a:p>
                      <a:pPr algn="just" rtl="1"/>
                      <a:r>
                        <a:rPr lang="ar-AE" sz="3200" b="1" dirty="0">
                          <a:solidFill>
                            <a:srgbClr val="C00000"/>
                          </a:solidFill>
                        </a:rPr>
                        <a:t>الشعب :</a:t>
                      </a:r>
                    </a:p>
                    <a:p>
                      <a:pPr algn="just" rtl="1"/>
                      <a:r>
                        <a:rPr lang="ar-AE" sz="32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5A973B0D-DFF5-1A50-DC35-65931D66175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1449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812234770"/>
              </p:ext>
            </p:extLst>
          </p:nvPr>
        </p:nvGraphicFramePr>
        <p:xfrm>
          <a:off x="422987" y="543052"/>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a:t>
                      </a:r>
                    </a:p>
                    <a:p>
                      <a:pPr algn="just"/>
                      <a:r>
                        <a:rPr lang="fr-FR" sz="2800" b="1" dirty="0">
                          <a:latin typeface="Book Antiqua" panose="02040602050305030304" pitchFamily="18" charset="0"/>
                        </a:rPr>
                        <a:t>Tu as demandé aux malades d'appeler les prêtres de l'Eglise, qui sont les serviteurs de Ta Divinité pour qu'ils leurs fassent une onction d'huile bénie afin qu'ils soient sauvés. Sauve au très bon ton serviteur (ta servante / tes serviteurs) (…) par cette onction sainte, par l'intercession de la Vierge, la mère du salut.</a:t>
                      </a:r>
                    </a:p>
                    <a:p>
                      <a:pPr algn="just"/>
                      <a:endParaRPr lang="fr-FR" sz="16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a:t>
                      </a:r>
                    </a:p>
                    <a:p>
                      <a:pPr algn="just"/>
                      <a:r>
                        <a:rPr lang="fr-FR" sz="2800" b="1" dirty="0">
                          <a:latin typeface="Book Antiqua" panose="02040602050305030304" pitchFamily="18" charset="0"/>
                        </a:rPr>
                        <a:t>Pitié Seigneur.</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600" b="1" dirty="0">
                          <a:latin typeface="Book Antiqua" panose="02040602050305030304" pitchFamily="18" charset="0"/>
                        </a:rPr>
                        <a:t>يا مَنْ أمر المرضى أن يدعوا قسوس الكنيسة الذين هم خدام </a:t>
                      </a:r>
                      <a:r>
                        <a:rPr lang="ar-AE" sz="3600" b="1" dirty="0" err="1"/>
                        <a:t>لاهوتك</a:t>
                      </a:r>
                      <a:r>
                        <a:rPr lang="ar-AE" sz="3600" b="1" dirty="0"/>
                        <a:t> ويدهنوهم بالزيت المقدس ليخلصوا، نج أيها الصالح عبيدك من قِبَل هذه المسحة المقدسة، بشفاعة العذراء أم الخلاص.</a:t>
                      </a:r>
                      <a:endParaRPr lang="fr-FR" sz="3600" b="1" dirty="0"/>
                    </a:p>
                    <a:p>
                      <a:pPr algn="just" rtl="1"/>
                      <a:endParaRPr lang="fr-FR" sz="3200" b="1" dirty="0"/>
                    </a:p>
                    <a:p>
                      <a:pPr algn="just" rtl="1"/>
                      <a:r>
                        <a:rPr lang="ar-AE" sz="2400" b="1" dirty="0">
                          <a:solidFill>
                            <a:srgbClr val="C00000"/>
                          </a:solidFill>
                        </a:rPr>
                        <a:t>الشعب :</a:t>
                      </a:r>
                    </a:p>
                    <a:p>
                      <a:pPr algn="just" rtl="1"/>
                      <a:r>
                        <a:rPr lang="ar-AE" sz="32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073FF4D4-472C-D7C6-A1ED-1E23CEAD41A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83515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661622403"/>
              </p:ext>
            </p:extLst>
          </p:nvPr>
        </p:nvGraphicFramePr>
        <p:xfrm>
          <a:off x="422987" y="550717"/>
          <a:ext cx="11346026" cy="586813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68139">
                <a:tc>
                  <a:txBody>
                    <a:bodyPr/>
                    <a:lstStyle/>
                    <a:p>
                      <a:pPr algn="just"/>
                      <a:r>
                        <a:rPr lang="fr-FR" sz="2400" b="1" dirty="0">
                          <a:solidFill>
                            <a:srgbClr val="C00000"/>
                          </a:solidFill>
                          <a:latin typeface="Book Antiqua" panose="02040602050305030304" pitchFamily="18" charset="0"/>
                        </a:rPr>
                        <a:t>Le prêtre :</a:t>
                      </a:r>
                    </a:p>
                    <a:p>
                      <a:pPr algn="just"/>
                      <a:r>
                        <a:rPr lang="fr-FR" sz="3200" b="1" dirty="0">
                          <a:latin typeface="Book Antiqua" panose="02040602050305030304" pitchFamily="18" charset="0"/>
                        </a:rPr>
                        <a:t>Guéris, Seigneur, nos âmes et nos corps par ton onction divine et par ta main sublime car Tu es notre Seigneur à nous tous, par l'intercession de la Vierge, la mère du salut.</a:t>
                      </a:r>
                    </a:p>
                    <a:p>
                      <a:pPr algn="just"/>
                      <a:endParaRPr lang="fr-FR" sz="36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a:t>
                      </a:r>
                    </a:p>
                    <a:p>
                      <a:pPr algn="just"/>
                      <a:r>
                        <a:rPr lang="fr-FR" sz="3200" b="1" dirty="0">
                          <a:latin typeface="Book Antiqua" panose="02040602050305030304" pitchFamily="18" charset="0"/>
                        </a:rPr>
                        <a:t>Pitié Seigneur.</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4000" b="1" dirty="0" err="1">
                          <a:latin typeface="Book Antiqua" panose="02040602050305030304" pitchFamily="18" charset="0"/>
                        </a:rPr>
                        <a:t>إشف</a:t>
                      </a:r>
                      <a:r>
                        <a:rPr lang="ar-AE" sz="4000" b="1" dirty="0"/>
                        <a:t> يا رب أنفسنا وأجسادنا برشمك الإلهي ويدك العالية، لأنك أنت هو ربنا كلنا، بشفاعة العذراء أم الخلاص.</a:t>
                      </a:r>
                      <a:endParaRPr lang="fr-FR" sz="4000" b="1" dirty="0"/>
                    </a:p>
                    <a:p>
                      <a:pPr algn="just" rtl="1"/>
                      <a:endParaRPr lang="fr-FR" sz="4000" b="1" dirty="0"/>
                    </a:p>
                    <a:p>
                      <a:pPr algn="just" rtl="1"/>
                      <a:endParaRPr lang="fr-FR" sz="4000" b="1" dirty="0"/>
                    </a:p>
                    <a:p>
                      <a:pPr algn="just" rtl="1"/>
                      <a:r>
                        <a:rPr lang="ar-AE" sz="2400" b="1" dirty="0">
                          <a:solidFill>
                            <a:srgbClr val="C00000"/>
                          </a:solidFill>
                        </a:rPr>
                        <a:t>الشعب :</a:t>
                      </a:r>
                    </a:p>
                    <a:p>
                      <a:pPr algn="just" rtl="1"/>
                      <a:r>
                        <a:rPr lang="ar-AE" sz="36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2EDBEDB8-CA6F-A31F-0E8A-EA3E1459506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61178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568693447"/>
              </p:ext>
            </p:extLst>
          </p:nvPr>
        </p:nvGraphicFramePr>
        <p:xfrm>
          <a:off x="422987" y="439143"/>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a:t>
                      </a:r>
                    </a:p>
                    <a:p>
                      <a:pPr algn="just"/>
                      <a:r>
                        <a:rPr lang="fr-FR" sz="2400" b="1" dirty="0">
                          <a:latin typeface="Book Antiqua" panose="02040602050305030304" pitchFamily="18" charset="0"/>
                        </a:rPr>
                        <a:t>Ô sauveur, ami du genre humain, Tu as accordé ta grâce aux prophètes, aux rois et aux patriarches. Fais que cette huile soit pour la guérison de ceux qui en seront oints. Protège-les des combats et des attaques de </a:t>
                      </a:r>
                      <a:r>
                        <a:rPr lang="fr-FR" sz="2400" b="1" dirty="0" err="1">
                          <a:latin typeface="Book Antiqua" panose="02040602050305030304" pitchFamily="18" charset="0"/>
                        </a:rPr>
                        <a:t>satan</a:t>
                      </a:r>
                      <a:r>
                        <a:rPr lang="fr-FR" sz="2400" b="1" dirty="0">
                          <a:latin typeface="Book Antiqua" panose="02040602050305030304" pitchFamily="18" charset="0"/>
                        </a:rPr>
                        <a:t>. Par ta miséricorde protège-les, bénis-les par Ta bonté. Etends ta main puissante et accorde le salut à ton serviteur (ta servante / tes serviteurs) (…) et à tous ceux qui sont assemblés avec nous la guérison de l'âme et du corps, par l'intercession de la Vierge, la mère du salut.</a:t>
                      </a:r>
                    </a:p>
                    <a:p>
                      <a:pPr algn="just"/>
                      <a:endParaRPr lang="fr-FR" sz="18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a:t>
                      </a:r>
                    </a:p>
                    <a:p>
                      <a:pPr algn="just"/>
                      <a:r>
                        <a:rPr lang="fr-FR" sz="2400" b="1" dirty="0">
                          <a:latin typeface="Book Antiqua" panose="02040602050305030304" pitchFamily="18" charset="0"/>
                        </a:rPr>
                        <a:t>Pitié Seigneur.</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2800" b="1" dirty="0">
                          <a:latin typeface="Book Antiqua" panose="02040602050305030304" pitchFamily="18" charset="0"/>
                        </a:rPr>
                        <a:t>أيها المخلص محب البشر، يا مَنْ أعطيت النعمة للأنبياء والملوك ورؤساء الآباء، </a:t>
                      </a:r>
                      <a:r>
                        <a:rPr lang="ar-AE" sz="2800" b="1" dirty="0" err="1"/>
                        <a:t>إجعل</a:t>
                      </a:r>
                      <a:r>
                        <a:rPr lang="ar-AE" sz="2800" b="1" dirty="0"/>
                        <a:t> في هذا الزيت الشفاء للذين يُدهنون منه. وأسترهم من جميع المحاربات الشيطانية، وأمل إليهم بوجه رحمتك وباركهم بعين صلاحك. وأبسط يد قوتك </a:t>
                      </a:r>
                      <a:r>
                        <a:rPr lang="ar-AE" sz="2800" b="1" dirty="0" err="1"/>
                        <a:t>وإمنح</a:t>
                      </a:r>
                      <a:r>
                        <a:rPr lang="ar-AE" sz="2800" b="1" dirty="0"/>
                        <a:t> عبيدك والحاضرين معنا الشفاء النفساني الجسداني بشفاعة العذراء أم الخلاص.</a:t>
                      </a:r>
                      <a:endParaRPr lang="fr-FR" sz="2800" b="1" dirty="0"/>
                    </a:p>
                    <a:p>
                      <a:pPr algn="just" rtl="1"/>
                      <a:endParaRPr lang="fr-FR" sz="2800" b="1" dirty="0"/>
                    </a:p>
                    <a:p>
                      <a:pPr algn="just" rtl="1"/>
                      <a:r>
                        <a:rPr lang="ar-AE" sz="2800" b="1" dirty="0">
                          <a:solidFill>
                            <a:srgbClr val="C00000"/>
                          </a:solidFill>
                        </a:rPr>
                        <a:t>الشعب :</a:t>
                      </a:r>
                    </a:p>
                    <a:p>
                      <a:pPr algn="just" rtl="1"/>
                      <a:r>
                        <a:rPr lang="ar-AE" sz="28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916750CC-935A-9222-7D6D-0D3C4B0E39F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380212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099111377"/>
              </p:ext>
            </p:extLst>
          </p:nvPr>
        </p:nvGraphicFramePr>
        <p:xfrm>
          <a:off x="422987" y="55831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a:t>
                      </a:r>
                    </a:p>
                    <a:p>
                      <a:pPr algn="just"/>
                      <a:r>
                        <a:rPr lang="fr-FR" sz="2600" b="1" dirty="0">
                          <a:latin typeface="Book Antiqua" panose="02040602050305030304" pitchFamily="18" charset="0"/>
                        </a:rPr>
                        <a:t>Tu es le médecin qui remet les péchés. Tu sauves tous ceux qui ont recours à Toi de leurs épreuves. Tu es le port du salut qui protège des vagues et de leurs remous. Aie pitié des malades et sauve-les d'une mort atroce. Exauce les supplications de tes prêtres pour ton serviteur (ta servante / tes serviteurs) (…). Par ta miséricorde secours-le (la/les). Purifie leurs souillures.  Panse leurs blessures avec Ton huile et Ton vin qui portent la guérison.</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a:t>
                      </a:r>
                      <a:endParaRPr lang="fr-FR" sz="2400" b="1" dirty="0">
                        <a:latin typeface="Book Antiqua" panose="02040602050305030304" pitchFamily="18" charset="0"/>
                      </a:endParaRPr>
                    </a:p>
                    <a:p>
                      <a:pPr algn="just" rtl="1"/>
                      <a:r>
                        <a:rPr lang="ar-AE" sz="3200" b="1" dirty="0">
                          <a:latin typeface="Book Antiqua" panose="02040602050305030304" pitchFamily="18" charset="0"/>
                        </a:rPr>
                        <a:t>يا طبيب المرضى وغافر الخطايا، المنقذ من الشدائد كل الآتين إليك. يا ميناء الخلاص من حركات الأمواج وهياجها. </a:t>
                      </a:r>
                      <a:r>
                        <a:rPr lang="ar-AE" sz="3200" b="1" dirty="0" err="1"/>
                        <a:t>إصنع</a:t>
                      </a:r>
                      <a:r>
                        <a:rPr lang="ar-AE" sz="3200" b="1" dirty="0"/>
                        <a:t> رحمة مع المتضايقين بالإمراض، ونجهم من الموت </a:t>
                      </a:r>
                      <a:r>
                        <a:rPr lang="ar-AE" sz="3200" b="1" dirty="0" err="1"/>
                        <a:t>الردئ</a:t>
                      </a:r>
                      <a:r>
                        <a:rPr lang="ar-AE" sz="3200" b="1" dirty="0"/>
                        <a:t>، وكمِّل طلبة كهنتك لعبيدك. وأرسل عليهم من العلوْ غيث رحمتك. وأغسل أدناسهم، وانضح من زيت وخمر شفائك على جراحاتهم.</a:t>
                      </a:r>
                      <a:endParaRPr lang="fr-FR" sz="32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5C4C8EF8-46C4-8AD1-B749-C9533C3A38E6}"/>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35530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C852-22EC-4D4B-8974-9BE4EFD2DC17}"/>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A2CAE82-9D03-118E-7F0C-8B01AEA886A4}"/>
              </a:ext>
            </a:extLst>
          </p:cNvPr>
          <p:cNvGraphicFramePr>
            <a:graphicFrameLocks noGrp="1"/>
          </p:cNvGraphicFramePr>
          <p:nvPr>
            <p:extLst>
              <p:ext uri="{D42A27DB-BD31-4B8C-83A1-F6EECF244321}">
                <p14:modId xmlns:p14="http://schemas.microsoft.com/office/powerpoint/2010/main" val="2416027212"/>
              </p:ext>
            </p:extLst>
          </p:nvPr>
        </p:nvGraphicFramePr>
        <p:xfrm>
          <a:off x="422987" y="55831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dirty="0">
                          <a:latin typeface="Book Antiqua" panose="02040602050305030304" pitchFamily="18" charset="0"/>
                        </a:rPr>
                        <a:t>Ainsi, nous Te louerons tous ensemble en disant : "bénissez le Seigneur toutes ses œuvres". Par l'intercession de la Vierge, la mère du salut, que nous louons en disant : "tu es bénie entre toutes les femmes et le fruit de tes entrailles est béni". Maintenant et toujours et pour les siècles des siècles. Amen.</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t>لنسبحك </a:t>
                      </a:r>
                      <a:r>
                        <a:rPr lang="ar-AE" sz="3600" b="1" dirty="0" err="1"/>
                        <a:t>بإتفاق</a:t>
                      </a:r>
                      <a:r>
                        <a:rPr lang="ar-AE" sz="3600" b="1" dirty="0"/>
                        <a:t> واحد قائلين: "باركي الرب يا جميع أعمال الرب." بشفاعة العذراء أم الخلاص، تلك التي نسبحها قائلين: "مباركة أنتِ في النساء، ومباركة هي ثمرة بطنِك، من الآن وكل أوان وإلى دهر الدهور. آمين."</a:t>
                      </a:r>
                      <a:endParaRPr lang="fr-FR" sz="36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F8D2CFFD-A4CC-DF53-C7BB-E12E4B6C623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8256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7">
            <a:extLst>
              <a:ext uri="{FF2B5EF4-FFF2-40B4-BE49-F238E27FC236}">
                <a16:creationId xmlns:a16="http://schemas.microsoft.com/office/drawing/2014/main" id="{A85712C4-BFB5-4A8D-9D4A-E2943C388A70}"/>
              </a:ext>
            </a:extLst>
          </p:cNvPr>
          <p:cNvGraphicFramePr>
            <a:graphicFrameLocks/>
          </p:cNvGraphicFramePr>
          <p:nvPr>
            <p:extLst>
              <p:ext uri="{D42A27DB-BD31-4B8C-83A1-F6EECF244321}">
                <p14:modId xmlns:p14="http://schemas.microsoft.com/office/powerpoint/2010/main" val="1363921871"/>
              </p:ext>
            </p:extLst>
          </p:nvPr>
        </p:nvGraphicFramePr>
        <p:xfrm>
          <a:off x="583018" y="3204016"/>
          <a:ext cx="11025961" cy="3140964"/>
        </p:xfrm>
        <a:graphic>
          <a:graphicData uri="http://schemas.openxmlformats.org/drawingml/2006/table">
            <a:tbl>
              <a:tblPr/>
              <a:tblGrid>
                <a:gridCol w="5439380">
                  <a:extLst>
                    <a:ext uri="{9D8B030D-6E8A-4147-A177-3AD203B41FA5}">
                      <a16:colId xmlns:a16="http://schemas.microsoft.com/office/drawing/2014/main" val="20000"/>
                    </a:ext>
                  </a:extLst>
                </a:gridCol>
                <a:gridCol w="208280">
                  <a:extLst>
                    <a:ext uri="{9D8B030D-6E8A-4147-A177-3AD203B41FA5}">
                      <a16:colId xmlns:a16="http://schemas.microsoft.com/office/drawing/2014/main" val="1131845067"/>
                    </a:ext>
                  </a:extLst>
                </a:gridCol>
                <a:gridCol w="5378301">
                  <a:extLst>
                    <a:ext uri="{9D8B030D-6E8A-4147-A177-3AD203B41FA5}">
                      <a16:colId xmlns:a16="http://schemas.microsoft.com/office/drawing/2014/main" val="20001"/>
                    </a:ext>
                  </a:extLst>
                </a:gridCol>
              </a:tblGrid>
              <a:tr h="22711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Rends-nous dignes de dire en action de grâce :</a:t>
                      </a:r>
                      <a:b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br>
                      <a:r>
                        <a:rPr kumimoji="0" lang="fr-CA" sz="1800" b="1" i="0" u="none" strike="noStrike" cap="none" normalizeH="0" baseline="0" dirty="0">
                          <a:ln w="3175">
                            <a:noFill/>
                          </a:ln>
                          <a:solidFill>
                            <a:srgbClr val="C00000"/>
                          </a:solidFill>
                          <a:effectLst/>
                          <a:latin typeface="Book Antiqua" panose="02040602050305030304" pitchFamily="18" charset="0"/>
                          <a:cs typeface="Arial" panose="020B0604020202020204" pitchFamily="34" charset="0"/>
                        </a:rPr>
                        <a:t>Notre Père </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a:t>
                      </a:r>
                      <a:r>
                        <a:rPr kumimoji="0" lang="fr-CA"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par le Christ Jésus, Notre Seigneur</a:t>
                      </a:r>
                      <a:r>
                        <a:rPr kumimoji="0" lang="fr-CA"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car c’est à Toi qu’appartiennent le règne, la puissance et la gloire dans les siècles des siècles. </a:t>
                      </a:r>
                      <a:r>
                        <a:rPr kumimoji="0" lang="en-US" sz="18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Amen.</a:t>
                      </a: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zh-CN" sz="2400" b="1" i="0" u="none" strike="noStrike" cap="none" normalizeH="0" baseline="0" dirty="0" err="1">
                          <a:ln>
                            <a:noFill/>
                          </a:ln>
                          <a:solidFill>
                            <a:srgbClr val="C00000"/>
                          </a:solidFill>
                          <a:effectLst/>
                          <a:latin typeface="Book Antiqua" panose="02040602050305030304" pitchFamily="18" charset="0"/>
                          <a:cs typeface="+mn-cs"/>
                        </a:rPr>
                        <a:t>وإجعلنا</a:t>
                      </a:r>
                      <a:r>
                        <a:rPr kumimoji="0" lang="ar-AE" altLang="zh-CN" sz="2400" b="1" i="0" u="none" strike="noStrike" cap="none" normalizeH="0" baseline="0" dirty="0">
                          <a:ln>
                            <a:noFill/>
                          </a:ln>
                          <a:solidFill>
                            <a:srgbClr val="C00000"/>
                          </a:solidFill>
                          <a:effectLst/>
                          <a:latin typeface="Book Antiqua" panose="02040602050305030304" pitchFamily="18" charset="0"/>
                          <a:cs typeface="+mn-cs"/>
                        </a:rPr>
                        <a:t> مستحقين أن نقول بشكر:</a:t>
                      </a:r>
                      <a:endParaRPr kumimoji="0" lang="fr-FR"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أبانا الذي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في السموات ليتقدس اسمك، ليأتي ملكوتك، لتكن مشيئتك، كما في السماء كذلك على الأرض خبزنا الذي للغد، أعطنا اليوم وأغفر لنا ذنوبنا، كما نغفر نحن أيضا للمذنبين الينا، ولا تدخلنا في تجربة، لكن نجنا من الشرير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بالمسيح يسوع ربنا </a:t>
                      </a:r>
                      <a:r>
                        <a:rPr kumimoji="0" lang="ar-SA" altLang="zh-CN"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 لك الملك والقوة والمجد الى الأبد </a:t>
                      </a:r>
                      <a:r>
                        <a:rPr kumimoji="0" lang="ar-SA"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آمين</a:t>
                      </a:r>
                      <a:r>
                        <a:rPr kumimoji="0" lang="ar-EG" altLang="zh-CN"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t>
                      </a:r>
                      <a:endParaRPr kumimoji="0" lang="en-CA"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T="34290" marB="3429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4BE9BB6A-317B-429F-B945-42F2E3ECBD90}"/>
              </a:ext>
            </a:extLst>
          </p:cNvPr>
          <p:cNvSpPr txBox="1"/>
          <p:nvPr/>
        </p:nvSpPr>
        <p:spPr>
          <a:xfrm>
            <a:off x="544030" y="526360"/>
            <a:ext cx="11103935" cy="2677656"/>
          </a:xfrm>
          <a:prstGeom prst="rect">
            <a:avLst/>
          </a:prstGeom>
          <a:noFill/>
        </p:spPr>
        <p:txBody>
          <a:bodyPr wrap="square" rtlCol="0">
            <a:spAutoFit/>
          </a:bodyPr>
          <a:lstStyle/>
          <a:p>
            <a:pPr algn="ctr"/>
            <a:r>
              <a:rPr lang="fr-FR" sz="2400" b="1" dirty="0">
                <a:solidFill>
                  <a:srgbClr val="C00000"/>
                </a:solidFill>
                <a:latin typeface="CS Avva Shenouda" panose="020B7200000000000000" pitchFamily="34" charset="0"/>
              </a:rPr>
              <a:t>`</a:t>
            </a:r>
            <a:r>
              <a:rPr lang="fr-FR" sz="2400" b="1" dirty="0" err="1">
                <a:solidFill>
                  <a:srgbClr val="C00000"/>
                </a:solidFill>
                <a:latin typeface="CS Avva Shenouda" panose="020B7200000000000000" pitchFamily="34" charset="0"/>
              </a:rPr>
              <a:t>Ariten</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nem`psa</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njoc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qen</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ousep`hmot</a:t>
            </a:r>
            <a:r>
              <a:rPr lang="fr-FR" sz="2400" b="1" dirty="0">
                <a:solidFill>
                  <a:srgbClr val="C00000"/>
                </a:solidFill>
                <a:latin typeface="CS Avva Shenouda" panose="020B7200000000000000" pitchFamily="34" charset="0"/>
              </a:rPr>
              <a:t> @</a:t>
            </a:r>
          </a:p>
          <a:p>
            <a:pPr algn="ctr"/>
            <a:r>
              <a:rPr lang="fr-FR" sz="2400" b="1" dirty="0">
                <a:solidFill>
                  <a:srgbClr val="C00000"/>
                </a:solidFill>
                <a:latin typeface="CS Avva Shenouda" panose="020B7200000000000000" pitchFamily="34" charset="0"/>
              </a:rPr>
              <a:t>Je </a:t>
            </a:r>
            <a:r>
              <a:rPr lang="fr-FR" sz="2400" b="1" dirty="0" err="1">
                <a:solidFill>
                  <a:srgbClr val="C00000"/>
                </a:solidFill>
                <a:latin typeface="CS Avva Shenouda" panose="020B7200000000000000" pitchFamily="34" charset="0"/>
              </a:rPr>
              <a:t>Peniwt</a:t>
            </a:r>
            <a:r>
              <a:rPr lang="fr-FR" sz="2400" b="1" dirty="0">
                <a:solidFill>
                  <a:srgbClr val="C00000"/>
                </a:solidFill>
                <a:latin typeface="CS Avva Shenouda" panose="020B7200000000000000" pitchFamily="34" charset="0"/>
              </a:rPr>
              <a:t> </a:t>
            </a:r>
            <a:r>
              <a:rPr lang="fr-FR" sz="2400" b="1" dirty="0">
                <a:latin typeface="CS Avva Shenouda" panose="020B7200000000000000" pitchFamily="34" charset="0"/>
              </a:rPr>
              <a:t>et </a:t>
            </a:r>
            <a:r>
              <a:rPr lang="fr-FR" sz="2400" b="1" dirty="0" err="1">
                <a:latin typeface="CS Avva Shenouda" panose="020B7200000000000000" pitchFamily="34" charset="0"/>
              </a:rPr>
              <a:t>qen</a:t>
            </a:r>
            <a:r>
              <a:rPr lang="fr-FR" sz="2400" b="1" dirty="0">
                <a:latin typeface="CS Avva Shenouda" panose="020B7200000000000000" pitchFamily="34" charset="0"/>
              </a:rPr>
              <a:t> </a:t>
            </a:r>
            <a:r>
              <a:rPr lang="fr-FR" sz="2400" b="1" dirty="0" err="1">
                <a:latin typeface="CS Avva Shenouda" panose="020B7200000000000000" pitchFamily="34" charset="0"/>
              </a:rPr>
              <a:t>nivyou`i</a:t>
            </a:r>
            <a:r>
              <a:rPr lang="fr-FR" sz="2400" b="1" dirty="0">
                <a:latin typeface="CS Avva Shenouda" panose="020B7200000000000000" pitchFamily="34" charset="0"/>
              </a:rPr>
              <a:t> @ </a:t>
            </a:r>
            <a:r>
              <a:rPr lang="fr-FR" sz="2400" b="1" dirty="0" err="1">
                <a:latin typeface="CS Avva Shenouda" panose="020B7200000000000000" pitchFamily="34" charset="0"/>
              </a:rPr>
              <a:t>mareftoubo</a:t>
            </a:r>
            <a:r>
              <a:rPr lang="fr-FR" sz="2400" b="1" dirty="0">
                <a:latin typeface="CS Avva Shenouda" panose="020B7200000000000000" pitchFamily="34" charset="0"/>
              </a:rPr>
              <a:t> `</a:t>
            </a:r>
            <a:r>
              <a:rPr lang="fr-FR" sz="2400" b="1" dirty="0" err="1">
                <a:latin typeface="CS Avva Shenouda" panose="020B7200000000000000" pitchFamily="34" charset="0"/>
              </a:rPr>
              <a:t>nje</a:t>
            </a:r>
            <a:r>
              <a:rPr lang="fr-FR" sz="2400" b="1" dirty="0">
                <a:latin typeface="CS Avva Shenouda" panose="020B7200000000000000" pitchFamily="34" charset="0"/>
              </a:rPr>
              <a:t> </a:t>
            </a:r>
            <a:r>
              <a:rPr lang="fr-FR" sz="2400" b="1" dirty="0" err="1">
                <a:latin typeface="CS Avva Shenouda" panose="020B7200000000000000" pitchFamily="34" charset="0"/>
              </a:rPr>
              <a:t>pekran</a:t>
            </a:r>
            <a:r>
              <a:rPr lang="fr-FR" sz="2400" b="1" dirty="0">
                <a:latin typeface="CS Avva Shenouda" panose="020B7200000000000000" pitchFamily="34" charset="0"/>
              </a:rPr>
              <a:t> @ </a:t>
            </a:r>
            <a:r>
              <a:rPr lang="fr-FR" sz="2400" b="1" dirty="0" err="1">
                <a:latin typeface="CS Avva Shenouda" panose="020B7200000000000000" pitchFamily="34" charset="0"/>
              </a:rPr>
              <a:t>marec`i</a:t>
            </a:r>
            <a:r>
              <a:rPr lang="fr-FR" sz="2400" b="1" dirty="0">
                <a:latin typeface="CS Avva Shenouda" panose="020B7200000000000000" pitchFamily="34" charset="0"/>
              </a:rPr>
              <a:t> `</a:t>
            </a:r>
            <a:r>
              <a:rPr lang="fr-FR" sz="2400" b="1" dirty="0" err="1">
                <a:latin typeface="CS Avva Shenouda" panose="020B7200000000000000" pitchFamily="34" charset="0"/>
              </a:rPr>
              <a:t>nje</a:t>
            </a:r>
            <a:r>
              <a:rPr lang="fr-FR" sz="2400" b="1" dirty="0">
                <a:latin typeface="CS Avva Shenouda" panose="020B7200000000000000" pitchFamily="34" charset="0"/>
              </a:rPr>
              <a:t> </a:t>
            </a:r>
            <a:r>
              <a:rPr lang="fr-FR" sz="2400" b="1" dirty="0" err="1">
                <a:latin typeface="CS Avva Shenouda" panose="020B7200000000000000" pitchFamily="34" charset="0"/>
              </a:rPr>
              <a:t>tekmetouro</a:t>
            </a:r>
            <a:r>
              <a:rPr lang="fr-FR" sz="2400" b="1" dirty="0">
                <a:latin typeface="CS Avva Shenouda" panose="020B7200000000000000" pitchFamily="34" charset="0"/>
              </a:rPr>
              <a:t> @ </a:t>
            </a:r>
            <a:r>
              <a:rPr lang="fr-FR" sz="2400" b="1" dirty="0" err="1">
                <a:latin typeface="CS Avva Shenouda" panose="020B7200000000000000" pitchFamily="34" charset="0"/>
              </a:rPr>
              <a:t>peteh</a:t>
            </a:r>
            <a:r>
              <a:rPr lang="fr-FR" sz="2400" b="1" dirty="0">
                <a:latin typeface="CS Avva Shenouda" panose="020B7200000000000000" pitchFamily="34" charset="0"/>
              </a:rPr>
              <a:t> </a:t>
            </a:r>
            <a:r>
              <a:rPr lang="fr-FR" sz="2400" b="1" dirty="0" err="1">
                <a:latin typeface="CS Avva Shenouda" panose="020B7200000000000000" pitchFamily="34" charset="0"/>
              </a:rPr>
              <a:t>nak</a:t>
            </a:r>
            <a:r>
              <a:rPr lang="fr-FR" sz="2400" b="1" dirty="0">
                <a:latin typeface="CS Avva Shenouda" panose="020B7200000000000000" pitchFamily="34" charset="0"/>
              </a:rPr>
              <a:t> </a:t>
            </a:r>
            <a:r>
              <a:rPr lang="fr-FR" sz="2400" b="1" dirty="0" err="1">
                <a:latin typeface="CS Avva Shenouda" panose="020B7200000000000000" pitchFamily="34" charset="0"/>
              </a:rPr>
              <a:t>marefswpi</a:t>
            </a:r>
            <a:r>
              <a:rPr lang="fr-FR" sz="2400" b="1" dirty="0">
                <a:latin typeface="CS Avva Shenouda" panose="020B7200000000000000" pitchFamily="34" charset="0"/>
              </a:rPr>
              <a:t> `m`</a:t>
            </a:r>
            <a:r>
              <a:rPr lang="fr-FR" sz="2400" b="1" dirty="0" err="1">
                <a:latin typeface="CS Avva Shenouda" panose="020B7200000000000000" pitchFamily="34" charset="0"/>
              </a:rPr>
              <a:t>vry</a:t>
            </a:r>
            <a:r>
              <a:rPr lang="fr-FR" sz="2400" b="1" dirty="0">
                <a:latin typeface="CS Avva Shenouda" panose="020B7200000000000000" pitchFamily="34" charset="0"/>
              </a:rPr>
              <a:t>] </a:t>
            </a:r>
            <a:r>
              <a:rPr lang="fr-FR" sz="2400" b="1" dirty="0" err="1">
                <a:latin typeface="CS Avva Shenouda" panose="020B7200000000000000" pitchFamily="34" charset="0"/>
              </a:rPr>
              <a:t>qen</a:t>
            </a:r>
            <a:r>
              <a:rPr lang="fr-FR" sz="2400" b="1" dirty="0">
                <a:latin typeface="CS Avva Shenouda" panose="020B7200000000000000" pitchFamily="34" charset="0"/>
              </a:rPr>
              <a:t> `</a:t>
            </a:r>
            <a:r>
              <a:rPr lang="fr-FR" sz="2400" b="1" dirty="0" err="1">
                <a:latin typeface="CS Avva Shenouda" panose="020B7200000000000000" pitchFamily="34" charset="0"/>
              </a:rPr>
              <a:t>tve</a:t>
            </a:r>
            <a:r>
              <a:rPr lang="fr-FR" sz="2400" b="1" dirty="0">
                <a:latin typeface="CS Avva Shenouda" panose="020B7200000000000000" pitchFamily="34" charset="0"/>
              </a:rPr>
              <a:t> nem </a:t>
            </a:r>
            <a:r>
              <a:rPr lang="fr-FR" sz="2400" b="1" dirty="0" err="1">
                <a:latin typeface="CS Avva Shenouda" panose="020B7200000000000000" pitchFamily="34" charset="0"/>
              </a:rPr>
              <a:t>hijen</a:t>
            </a:r>
            <a:r>
              <a:rPr lang="fr-FR" sz="2400" b="1" dirty="0">
                <a:latin typeface="CS Avva Shenouda" panose="020B7200000000000000" pitchFamily="34" charset="0"/>
              </a:rPr>
              <a:t> </a:t>
            </a:r>
            <a:r>
              <a:rPr lang="fr-FR" sz="2400" b="1" dirty="0" err="1">
                <a:latin typeface="CS Avva Shenouda" panose="020B7200000000000000" pitchFamily="34" charset="0"/>
              </a:rPr>
              <a:t>pikahi</a:t>
            </a:r>
            <a:r>
              <a:rPr lang="fr-FR" sz="2400" b="1" dirty="0">
                <a:latin typeface="CS Avva Shenouda" panose="020B7200000000000000" pitchFamily="34" charset="0"/>
              </a:rPr>
              <a:t> @ </a:t>
            </a:r>
            <a:r>
              <a:rPr lang="fr-FR" sz="2400" b="1" dirty="0" err="1">
                <a:latin typeface="CS Avva Shenouda" panose="020B7200000000000000" pitchFamily="34" charset="0"/>
              </a:rPr>
              <a:t>penwik</a:t>
            </a:r>
            <a:r>
              <a:rPr lang="fr-FR" sz="2400" b="1" dirty="0">
                <a:latin typeface="CS Avva Shenouda" panose="020B7200000000000000" pitchFamily="34" charset="0"/>
              </a:rPr>
              <a:t> `</a:t>
            </a:r>
            <a:r>
              <a:rPr lang="fr-FR" sz="2400" b="1" dirty="0" err="1">
                <a:latin typeface="CS Avva Shenouda" panose="020B7200000000000000" pitchFamily="34" charset="0"/>
              </a:rPr>
              <a:t>nte</a:t>
            </a:r>
            <a:r>
              <a:rPr lang="fr-FR" sz="2400" b="1" dirty="0">
                <a:latin typeface="CS Avva Shenouda" panose="020B7200000000000000" pitchFamily="34" charset="0"/>
              </a:rPr>
              <a:t> rac] </a:t>
            </a:r>
            <a:r>
              <a:rPr lang="fr-FR" sz="2400" b="1" dirty="0" err="1">
                <a:latin typeface="CS Avva Shenouda" panose="020B7200000000000000" pitchFamily="34" charset="0"/>
              </a:rPr>
              <a:t>myif</a:t>
            </a:r>
            <a:r>
              <a:rPr lang="fr-FR" sz="2400" b="1" dirty="0">
                <a:latin typeface="CS Avva Shenouda" panose="020B7200000000000000" pitchFamily="34" charset="0"/>
              </a:rPr>
              <a:t> nan `</a:t>
            </a:r>
            <a:r>
              <a:rPr lang="fr-FR" sz="2400" b="1" dirty="0" err="1">
                <a:latin typeface="CS Avva Shenouda" panose="020B7200000000000000" pitchFamily="34" charset="0"/>
              </a:rPr>
              <a:t>mvoou</a:t>
            </a:r>
            <a:r>
              <a:rPr lang="fr-FR" sz="2400" b="1" dirty="0">
                <a:latin typeface="CS Avva Shenouda" panose="020B7200000000000000" pitchFamily="34" charset="0"/>
              </a:rPr>
              <a:t> @ </a:t>
            </a:r>
            <a:r>
              <a:rPr lang="fr-FR" sz="2400" b="1" dirty="0" err="1">
                <a:latin typeface="CS Avva Shenouda" panose="020B7200000000000000" pitchFamily="34" charset="0"/>
              </a:rPr>
              <a:t>ouoh</a:t>
            </a:r>
            <a:r>
              <a:rPr lang="fr-FR" sz="2400" b="1" dirty="0">
                <a:latin typeface="CS Avva Shenouda" panose="020B7200000000000000" pitchFamily="34" charset="0"/>
              </a:rPr>
              <a:t> ,a </a:t>
            </a:r>
            <a:r>
              <a:rPr lang="fr-FR" sz="2400" b="1" dirty="0" err="1">
                <a:latin typeface="CS Avva Shenouda" panose="020B7200000000000000" pitchFamily="34" charset="0"/>
              </a:rPr>
              <a:t>ny`eteron</a:t>
            </a:r>
            <a:r>
              <a:rPr lang="fr-FR" sz="2400" b="1" dirty="0">
                <a:latin typeface="CS Avva Shenouda" panose="020B7200000000000000" pitchFamily="34" charset="0"/>
              </a:rPr>
              <a:t> nan `</a:t>
            </a:r>
            <a:r>
              <a:rPr lang="fr-FR" sz="2400" b="1" dirty="0" err="1">
                <a:latin typeface="CS Avva Shenouda" panose="020B7200000000000000" pitchFamily="34" charset="0"/>
              </a:rPr>
              <a:t>ebol</a:t>
            </a:r>
            <a:r>
              <a:rPr lang="fr-FR" sz="2400" b="1" dirty="0">
                <a:latin typeface="CS Avva Shenouda" panose="020B7200000000000000" pitchFamily="34" charset="0"/>
              </a:rPr>
              <a:t> `m`</a:t>
            </a:r>
            <a:r>
              <a:rPr lang="fr-FR" sz="2400" b="1" dirty="0" err="1">
                <a:latin typeface="CS Avva Shenouda" panose="020B7200000000000000" pitchFamily="34" charset="0"/>
              </a:rPr>
              <a:t>vry</a:t>
            </a:r>
            <a:r>
              <a:rPr lang="fr-FR" sz="2400" b="1" dirty="0">
                <a:latin typeface="CS Avva Shenouda" panose="020B7200000000000000" pitchFamily="34" charset="0"/>
              </a:rPr>
              <a:t>] </a:t>
            </a:r>
            <a:r>
              <a:rPr lang="fr-FR" sz="2400" b="1" dirty="0" err="1">
                <a:latin typeface="CS Avva Shenouda" panose="020B7200000000000000" pitchFamily="34" charset="0"/>
              </a:rPr>
              <a:t>hwn</a:t>
            </a:r>
            <a:r>
              <a:rPr lang="fr-FR" sz="2400" b="1" dirty="0">
                <a:latin typeface="CS Avva Shenouda" panose="020B7200000000000000" pitchFamily="34" charset="0"/>
              </a:rPr>
              <a:t> `</a:t>
            </a:r>
            <a:r>
              <a:rPr lang="fr-FR" sz="2400" b="1" dirty="0" err="1">
                <a:latin typeface="CS Avva Shenouda" panose="020B7200000000000000" pitchFamily="34" charset="0"/>
              </a:rPr>
              <a:t>nten,w</a:t>
            </a:r>
            <a:r>
              <a:rPr lang="fr-FR" sz="2400" b="1" dirty="0">
                <a:latin typeface="CS Avva Shenouda" panose="020B7200000000000000" pitchFamily="34" charset="0"/>
              </a:rPr>
              <a:t> `</a:t>
            </a:r>
            <a:r>
              <a:rPr lang="fr-FR" sz="2400" b="1" dirty="0" err="1">
                <a:latin typeface="CS Avva Shenouda" panose="020B7200000000000000" pitchFamily="34" charset="0"/>
              </a:rPr>
              <a:t>ebol</a:t>
            </a:r>
            <a:r>
              <a:rPr lang="fr-FR" sz="2400" b="1" dirty="0">
                <a:latin typeface="CS Avva Shenouda" panose="020B7200000000000000" pitchFamily="34" charset="0"/>
              </a:rPr>
              <a:t> `</a:t>
            </a:r>
            <a:r>
              <a:rPr lang="fr-FR" sz="2400" b="1" dirty="0" err="1">
                <a:latin typeface="CS Avva Shenouda" panose="020B7200000000000000" pitchFamily="34" charset="0"/>
              </a:rPr>
              <a:t>nny`ete</a:t>
            </a:r>
            <a:r>
              <a:rPr lang="fr-FR" sz="2400" b="1" dirty="0">
                <a:latin typeface="CS Avva Shenouda" panose="020B7200000000000000" pitchFamily="34" charset="0"/>
              </a:rPr>
              <a:t> </a:t>
            </a:r>
            <a:r>
              <a:rPr lang="fr-FR" sz="2400" b="1" dirty="0" err="1">
                <a:latin typeface="CS Avva Shenouda" panose="020B7200000000000000" pitchFamily="34" charset="0"/>
              </a:rPr>
              <a:t>ouon</a:t>
            </a:r>
            <a:r>
              <a:rPr lang="fr-FR" sz="2400" b="1" dirty="0">
                <a:latin typeface="CS Avva Shenouda" panose="020B7200000000000000" pitchFamily="34" charset="0"/>
              </a:rPr>
              <a:t> `</a:t>
            </a:r>
            <a:r>
              <a:rPr lang="fr-FR" sz="2400" b="1" dirty="0" err="1">
                <a:latin typeface="CS Avva Shenouda" panose="020B7200000000000000" pitchFamily="34" charset="0"/>
              </a:rPr>
              <a:t>ntan</a:t>
            </a:r>
            <a:r>
              <a:rPr lang="fr-FR" sz="2400" b="1" dirty="0">
                <a:latin typeface="CS Avva Shenouda" panose="020B7200000000000000" pitchFamily="34" charset="0"/>
              </a:rPr>
              <a:t> `</a:t>
            </a:r>
            <a:r>
              <a:rPr lang="fr-FR" sz="2400" b="1" dirty="0" err="1">
                <a:latin typeface="CS Avva Shenouda" panose="020B7200000000000000" pitchFamily="34" charset="0"/>
              </a:rPr>
              <a:t>erwou</a:t>
            </a:r>
            <a:r>
              <a:rPr lang="fr-FR" sz="2400" b="1" dirty="0">
                <a:latin typeface="CS Avva Shenouda" panose="020B7200000000000000" pitchFamily="34" charset="0"/>
              </a:rPr>
              <a:t> @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mperenten</a:t>
            </a:r>
            <a:r>
              <a:rPr lang="fr-FR" sz="2400" b="1" dirty="0">
                <a:latin typeface="CS Avva Shenouda" panose="020B7200000000000000" pitchFamily="34" charset="0"/>
              </a:rPr>
              <a:t> `</a:t>
            </a:r>
            <a:r>
              <a:rPr lang="fr-FR" sz="2400" b="1" dirty="0" err="1">
                <a:latin typeface="CS Avva Shenouda" panose="020B7200000000000000" pitchFamily="34" charset="0"/>
              </a:rPr>
              <a:t>eqoun</a:t>
            </a:r>
            <a:r>
              <a:rPr lang="fr-FR" sz="2400" b="1" dirty="0">
                <a:latin typeface="CS Avva Shenouda" panose="020B7200000000000000" pitchFamily="34" charset="0"/>
              </a:rPr>
              <a:t> `</a:t>
            </a:r>
            <a:r>
              <a:rPr lang="fr-FR" sz="2400" b="1" dirty="0" err="1">
                <a:latin typeface="CS Avva Shenouda" panose="020B7200000000000000" pitchFamily="34" charset="0"/>
              </a:rPr>
              <a:t>epiracmoc</a:t>
            </a:r>
            <a:r>
              <a:rPr lang="fr-FR" sz="2400" b="1" dirty="0">
                <a:latin typeface="CS Avva Shenouda" panose="020B7200000000000000" pitchFamily="34" charset="0"/>
              </a:rPr>
              <a:t> @ alla </a:t>
            </a:r>
            <a:r>
              <a:rPr lang="fr-FR" sz="2400" b="1" dirty="0" err="1">
                <a:latin typeface="CS Avva Shenouda" panose="020B7200000000000000" pitchFamily="34" charset="0"/>
              </a:rPr>
              <a:t>nahmen</a:t>
            </a:r>
            <a:r>
              <a:rPr lang="fr-FR" sz="2400" b="1" dirty="0">
                <a:latin typeface="CS Avva Shenouda" panose="020B7200000000000000" pitchFamily="34" charset="0"/>
              </a:rPr>
              <a:t> `</a:t>
            </a:r>
            <a:r>
              <a:rPr lang="fr-FR" sz="2400" b="1" dirty="0" err="1">
                <a:latin typeface="CS Avva Shenouda" panose="020B7200000000000000" pitchFamily="34" charset="0"/>
              </a:rPr>
              <a:t>ebol</a:t>
            </a:r>
            <a:r>
              <a:rPr lang="fr-FR" sz="2400" b="1" dirty="0">
                <a:latin typeface="CS Avva Shenouda" panose="020B7200000000000000" pitchFamily="34" charset="0"/>
              </a:rPr>
              <a:t> ha </a:t>
            </a:r>
            <a:r>
              <a:rPr lang="fr-FR" sz="2400" b="1" dirty="0" err="1">
                <a:latin typeface="CS Avva Shenouda" panose="020B7200000000000000" pitchFamily="34" charset="0"/>
              </a:rPr>
              <a:t>pipethwou</a:t>
            </a:r>
            <a:r>
              <a:rPr lang="fr-FR" sz="2400" b="1" dirty="0">
                <a:latin typeface="CS Avva Shenouda" panose="020B7200000000000000" pitchFamily="34" charset="0"/>
              </a:rPr>
              <a:t> @ </a:t>
            </a:r>
            <a:r>
              <a:rPr lang="fr-FR" sz="2400" b="1" dirty="0" err="1">
                <a:solidFill>
                  <a:srgbClr val="C00000"/>
                </a:solidFill>
                <a:latin typeface="CS Avva Shenouda" panose="020B7200000000000000" pitchFamily="34" charset="0"/>
              </a:rPr>
              <a:t>qen</a:t>
            </a:r>
            <a:r>
              <a:rPr lang="fr-FR" sz="2400" b="1" dirty="0">
                <a:solidFill>
                  <a:srgbClr val="C00000"/>
                </a:solidFill>
                <a:latin typeface="CS Avva Shenouda" panose="020B7200000000000000" pitchFamily="34" charset="0"/>
              </a:rPr>
              <a:t> Pi`,</a:t>
            </a:r>
            <a:r>
              <a:rPr lang="fr-FR" sz="2400" b="1" dirty="0" err="1">
                <a:solidFill>
                  <a:srgbClr val="C00000"/>
                </a:solidFill>
                <a:latin typeface="CS Avva Shenouda" panose="020B7200000000000000" pitchFamily="34" charset="0"/>
              </a:rPr>
              <a:t>rictoc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Iycouc</a:t>
            </a:r>
            <a:r>
              <a:rPr lang="fr-FR" sz="2400" b="1" dirty="0">
                <a:solidFill>
                  <a:srgbClr val="C00000"/>
                </a:solidFill>
                <a:latin typeface="CS Avva Shenouda" panose="020B7200000000000000" pitchFamily="34" charset="0"/>
              </a:rPr>
              <a:t> Pen{</a:t>
            </a:r>
            <a:r>
              <a:rPr lang="fr-FR" sz="2400" b="1" dirty="0" err="1">
                <a:solidFill>
                  <a:srgbClr val="C00000"/>
                </a:solidFill>
                <a:latin typeface="CS Avva Shenouda" panose="020B7200000000000000" pitchFamily="34" charset="0"/>
              </a:rPr>
              <a:t>oic</a:t>
            </a:r>
            <a:r>
              <a:rPr lang="fr-FR" sz="2400" b="1" dirty="0">
                <a:latin typeface="CS Avva Shenouda" panose="020B7200000000000000" pitchFamily="34" charset="0"/>
              </a:rPr>
              <a:t> @ je ;</a:t>
            </a:r>
            <a:r>
              <a:rPr lang="fr-FR" sz="2400" b="1" dirty="0" err="1">
                <a:latin typeface="CS Avva Shenouda" panose="020B7200000000000000" pitchFamily="34" charset="0"/>
              </a:rPr>
              <a:t>wk</a:t>
            </a:r>
            <a:r>
              <a:rPr lang="fr-FR" sz="2400" b="1" dirty="0">
                <a:latin typeface="CS Avva Shenouda" panose="020B7200000000000000" pitchFamily="34" charset="0"/>
              </a:rPr>
              <a:t> te ]</a:t>
            </a:r>
            <a:r>
              <a:rPr lang="fr-FR" sz="2400" b="1" dirty="0" err="1">
                <a:latin typeface="CS Avva Shenouda" panose="020B7200000000000000" pitchFamily="34" charset="0"/>
              </a:rPr>
              <a:t>metouro</a:t>
            </a:r>
            <a:r>
              <a:rPr lang="fr-FR" sz="2400" b="1" dirty="0">
                <a:latin typeface="CS Avva Shenouda" panose="020B7200000000000000" pitchFamily="34" charset="0"/>
              </a:rPr>
              <a:t> nem ]</a:t>
            </a:r>
            <a:r>
              <a:rPr lang="fr-FR" sz="2400" b="1" dirty="0" err="1">
                <a:latin typeface="CS Avva Shenouda" panose="020B7200000000000000" pitchFamily="34" charset="0"/>
              </a:rPr>
              <a:t>jom</a:t>
            </a:r>
            <a:r>
              <a:rPr lang="fr-FR" sz="2400" b="1" dirty="0">
                <a:latin typeface="CS Avva Shenouda" panose="020B7200000000000000" pitchFamily="34" charset="0"/>
              </a:rPr>
              <a:t> nem </a:t>
            </a:r>
            <a:r>
              <a:rPr lang="fr-FR" sz="2400" b="1" dirty="0" err="1">
                <a:latin typeface="CS Avva Shenouda" panose="020B7200000000000000" pitchFamily="34" charset="0"/>
              </a:rPr>
              <a:t>pi`wou</a:t>
            </a:r>
            <a:r>
              <a:rPr lang="fr-FR" sz="2400" b="1" dirty="0">
                <a:latin typeface="CS Avva Shenouda" panose="020B7200000000000000" pitchFamily="34" charset="0"/>
              </a:rPr>
              <a:t> sa `</a:t>
            </a:r>
            <a:r>
              <a:rPr lang="fr-FR" sz="2400" b="1" dirty="0" err="1">
                <a:latin typeface="CS Avva Shenouda" panose="020B7200000000000000" pitchFamily="34" charset="0"/>
              </a:rPr>
              <a:t>eneh</a:t>
            </a:r>
            <a:r>
              <a:rPr lang="fr-FR" sz="2400" b="1" dirty="0">
                <a:latin typeface="CS Avva Shenouda" panose="020B7200000000000000" pitchFamily="34" charset="0"/>
              </a:rPr>
              <a:t>. </a:t>
            </a:r>
            <a:r>
              <a:rPr lang="fr-FR" sz="2400" b="1" dirty="0">
                <a:solidFill>
                  <a:srgbClr val="C00000"/>
                </a:solidFill>
                <a:latin typeface="CS Avva Shenouda" panose="020B7200000000000000" pitchFamily="34" charset="0"/>
              </a:rPr>
              <a:t>`</a:t>
            </a:r>
            <a:r>
              <a:rPr lang="fr-FR" sz="2400" b="1" dirty="0" err="1">
                <a:solidFill>
                  <a:srgbClr val="C00000"/>
                </a:solidFill>
                <a:latin typeface="CS Avva Shenouda" panose="020B7200000000000000" pitchFamily="34" charset="0"/>
              </a:rPr>
              <a:t>Amyn</a:t>
            </a:r>
            <a:r>
              <a:rPr lang="fr-FR" sz="2400" b="1" dirty="0">
                <a:solidFill>
                  <a:srgbClr val="C00000"/>
                </a:solidFill>
                <a:latin typeface="CS Avva Shenouda" panose="020B7200000000000000" pitchFamily="34" charset="0"/>
              </a:rPr>
              <a:t>.</a:t>
            </a:r>
          </a:p>
        </p:txBody>
      </p:sp>
      <p:sp>
        <p:nvSpPr>
          <p:cNvPr id="2" name="Rectangle 1">
            <a:hlinkClick r:id="rId2" action="ppaction://hlinksldjump"/>
            <a:extLst>
              <a:ext uri="{FF2B5EF4-FFF2-40B4-BE49-F238E27FC236}">
                <a16:creationId xmlns:a16="http://schemas.microsoft.com/office/drawing/2014/main" id="{8D536BA2-EBA7-6435-2348-3B424B624EF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11300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75362485"/>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dirty="0">
                          <a:latin typeface="Book Antiqua" panose="02040602050305030304" pitchFamily="18" charset="0"/>
                        </a:rPr>
                        <a:t>Dieu est lumière et Il demeure dans la lumière. Les anges lumineux Le louent. Par Marie cette lumière s'est levée en rayonnant. Elisabeth a enfanté le précurseur. L'Esprit Saint a éveillé David en lui disant : Lève-toi et chante car la lumière s'est levée. David se leva, prit sa cithare spirituelle, entra dans la demeure des anges et chanta en louant la Sainte Trinité en disant : par Ta lumière nous voyons la lumière, que Ta miséricorde recouvre ceux qui te connaissent.</a:t>
                      </a:r>
                    </a:p>
                  </a:txBody>
                  <a:tcPr/>
                </a:tc>
                <a:tc>
                  <a:txBody>
                    <a:bodyPr/>
                    <a:lstStyle/>
                    <a:p>
                      <a:pPr algn="just" rtl="1"/>
                      <a:r>
                        <a:rPr lang="ar-AE" sz="3200" b="1" dirty="0">
                          <a:latin typeface="Book Antiqua" panose="02040602050305030304" pitchFamily="18" charset="0"/>
                        </a:rPr>
                        <a:t>الله هو نور، وساكن في النور، وتسبحه، ملائكة النور.</a:t>
                      </a:r>
                      <a:r>
                        <a:rPr lang="fr-FR" sz="3200" b="1" dirty="0">
                          <a:latin typeface="Book Antiqua" panose="02040602050305030304" pitchFamily="18" charset="0"/>
                        </a:rPr>
                        <a:t> </a:t>
                      </a:r>
                      <a:r>
                        <a:rPr lang="ar-AE" sz="3200" b="1" dirty="0"/>
                        <a:t>النور أشرق، من مريم، </a:t>
                      </a:r>
                      <a:r>
                        <a:rPr lang="ar-AE" sz="3200" b="1" dirty="0" err="1"/>
                        <a:t>وأليصابات</a:t>
                      </a:r>
                      <a:r>
                        <a:rPr lang="ar-AE" sz="3200" b="1" dirty="0"/>
                        <a:t> ولدت، السابق.</a:t>
                      </a:r>
                      <a:r>
                        <a:rPr lang="fr-FR" sz="3200" b="1" dirty="0"/>
                        <a:t> </a:t>
                      </a:r>
                      <a:r>
                        <a:rPr lang="ar-AE" sz="3200" b="1" dirty="0"/>
                        <a:t>والروح القدس، أيقظ داود قائلاً، قم رتل لأن، النور قد أشرق.</a:t>
                      </a:r>
                      <a:r>
                        <a:rPr lang="fr-FR" sz="3200" b="1" dirty="0"/>
                        <a:t> </a:t>
                      </a:r>
                      <a:r>
                        <a:rPr lang="ar-AE" sz="3200" b="1" dirty="0"/>
                        <a:t>فقام داود، المرتل الطاهر، وأخذ قيثارته، الروحانية.</a:t>
                      </a:r>
                      <a:r>
                        <a:rPr lang="fr-FR" sz="3200" b="1" dirty="0"/>
                        <a:t> </a:t>
                      </a:r>
                      <a:r>
                        <a:rPr lang="ar-AE" sz="3200" b="1" dirty="0"/>
                        <a:t>ومضى إلى الكنيسة، بيت الملائكة، وسبح ورتل، للثالوث القدوس.</a:t>
                      </a:r>
                      <a:r>
                        <a:rPr lang="fr-FR" sz="3200" b="1" dirty="0"/>
                        <a:t> </a:t>
                      </a:r>
                      <a:r>
                        <a:rPr lang="ar-AE" sz="3200" b="1" dirty="0"/>
                        <a:t>قائلاً "بنورك يا رب، نُعاين النور، فلتأتِ رحمتك، على الذين يعرفونك."</a:t>
                      </a:r>
                      <a:endParaRPr lang="fr-FR" sz="32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0AD5CC56-023A-F30C-3EC5-E7847DDD245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6198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103939571"/>
              </p:ext>
            </p:extLst>
          </p:nvPr>
        </p:nvGraphicFramePr>
        <p:xfrm>
          <a:off x="422987" y="531176"/>
          <a:ext cx="11346026" cy="563880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897967">
                <a:tc>
                  <a:txBody>
                    <a:bodyPr/>
                    <a:lstStyle/>
                    <a:p>
                      <a:pPr algn="just"/>
                      <a:r>
                        <a:rPr lang="fr-FR" sz="2800" b="1" dirty="0">
                          <a:latin typeface="Book Antiqua" panose="02040602050305030304" pitchFamily="18" charset="0"/>
                        </a:rPr>
                        <a:t>Ô Lumière véritable, qui éclaire tout homme venant dans le monde, Tu es venu dans le monde par ton amour pour les hommes et toute la création s'est réjouie de ta venue. Tu as sauvé notre père Adam du gouffre.  Tu as libéré notre mère Eve des douleurs de la mort. Tu nous as accordé l'esprit filial. Nous Te louons avec les anges en disant : « En vérité Tu es béni ô Christ avec Ton Père très bon et le saint Esprit car Tu es venu et Tu nous as sauvés ».</a:t>
                      </a:r>
                    </a:p>
                  </a:txBody>
                  <a:tcPr/>
                </a:tc>
                <a:tc>
                  <a:txBody>
                    <a:bodyPr/>
                    <a:lstStyle/>
                    <a:p>
                      <a:pPr algn="just" rtl="1"/>
                      <a:r>
                        <a:rPr lang="ar-AE" sz="3600" b="1" dirty="0">
                          <a:latin typeface="Book Antiqua" panose="02040602050305030304" pitchFamily="18" charset="0"/>
                        </a:rPr>
                        <a:t>أيها النور الحقيقي، الذي يضئ، لكل إنسان، آتٍ إلى العالم.</a:t>
                      </a:r>
                      <a:r>
                        <a:rPr lang="fr-FR" sz="3600" b="1" dirty="0">
                          <a:latin typeface="Book Antiqua" panose="02040602050305030304" pitchFamily="18" charset="0"/>
                        </a:rPr>
                        <a:t> </a:t>
                      </a:r>
                      <a:r>
                        <a:rPr lang="ar-AE" sz="3600" b="1" dirty="0"/>
                        <a:t>أتيت إلى العالم، بمحبتك للبشر، وكل الخليقة، تهللت بمجيئك.</a:t>
                      </a:r>
                      <a:r>
                        <a:rPr lang="fr-FR" sz="3600" b="1" dirty="0"/>
                        <a:t> </a:t>
                      </a:r>
                      <a:r>
                        <a:rPr lang="ar-AE" sz="3600" b="1" dirty="0"/>
                        <a:t>خلصَّت آدم، من الغواية، وعتقت حواء، من طلقات الموت.</a:t>
                      </a:r>
                      <a:r>
                        <a:rPr lang="fr-FR" sz="3600" b="1" dirty="0"/>
                        <a:t> </a:t>
                      </a:r>
                      <a:r>
                        <a:rPr lang="ar-AE" sz="3600" b="1" dirty="0"/>
                        <a:t>أعطيتنا، روح النبوة، نسبحك ونباركك، مع ملائكتك.</a:t>
                      </a:r>
                      <a:r>
                        <a:rPr lang="fr-FR" sz="3600" b="1" dirty="0"/>
                        <a:t> </a:t>
                      </a:r>
                      <a:r>
                        <a:rPr lang="ar-AE" sz="3600" b="1" dirty="0"/>
                        <a:t>مبارك أنت بالحقيقة، مع أبيك الصالح، والروح القدس، لأنك أتيت وخلصتنا.</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2D60DFEF-80E2-C420-FE7C-51DA8116D78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99814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869970187"/>
              </p:ext>
            </p:extLst>
          </p:nvPr>
        </p:nvGraphicFramePr>
        <p:xfrm>
          <a:off x="422987" y="538822"/>
          <a:ext cx="11346026" cy="55778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809315">
                <a:tc>
                  <a:txBody>
                    <a:bodyPr/>
                    <a:lstStyle/>
                    <a:p>
                      <a:r>
                        <a:rPr lang="fr-FR" sz="2400" b="1" dirty="0">
                          <a:solidFill>
                            <a:srgbClr val="C00000"/>
                          </a:solidFill>
                          <a:latin typeface="Book Antiqua" panose="02040602050305030304" pitchFamily="18" charset="0"/>
                        </a:rPr>
                        <a:t>Le prêtre :</a:t>
                      </a:r>
                    </a:p>
                    <a:p>
                      <a:r>
                        <a:rPr lang="fr-FR" sz="2800" b="1" dirty="0">
                          <a:latin typeface="Book Antiqua" panose="02040602050305030304" pitchFamily="18" charset="0"/>
                        </a:rPr>
                        <a:t>Pour la paix céleste implorons le Seigneur.</a:t>
                      </a:r>
                    </a:p>
                    <a:p>
                      <a:endParaRPr lang="fr-FR" sz="24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p>
                      <a:endParaRPr lang="fr-FR" sz="2400" b="1"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a:t>
                      </a:r>
                      <a:endParaRPr lang="fr-FR" sz="2400" b="1" dirty="0">
                        <a:latin typeface="Book Antiqua" panose="02040602050305030304" pitchFamily="18" charset="0"/>
                      </a:endParaRPr>
                    </a:p>
                    <a:p>
                      <a:r>
                        <a:rPr lang="fr-FR" sz="2800" b="1" dirty="0">
                          <a:latin typeface="Book Antiqua" panose="02040602050305030304" pitchFamily="18" charset="0"/>
                        </a:rPr>
                        <a:t>Pour la sanctification de cette huile implorons le Seigneur.</a:t>
                      </a:r>
                    </a:p>
                    <a:p>
                      <a:endParaRPr lang="fr-FR" sz="24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txBody>
                  <a:tcPr/>
                </a:tc>
                <a:tc>
                  <a:txBody>
                    <a:bodyPr/>
                    <a:lstStyle/>
                    <a:p>
                      <a:pPr algn="r"/>
                      <a:r>
                        <a:rPr lang="ar-AE" sz="2400" b="1" dirty="0">
                          <a:solidFill>
                            <a:srgbClr val="C00000"/>
                          </a:solidFill>
                          <a:latin typeface="Book Antiqua" panose="02040602050305030304" pitchFamily="18" charset="0"/>
                        </a:rPr>
                        <a:t>الكاهن :</a:t>
                      </a:r>
                    </a:p>
                    <a:p>
                      <a:pPr algn="r"/>
                      <a:r>
                        <a:rPr lang="ar-AE" sz="3200" b="1" dirty="0"/>
                        <a:t>من أجل السلام </a:t>
                      </a:r>
                      <a:r>
                        <a:rPr lang="ar-AE" sz="3200" b="1" dirty="0" err="1"/>
                        <a:t>السمائي</a:t>
                      </a:r>
                      <a:r>
                        <a:rPr lang="ar-AE" sz="3200" b="1" dirty="0"/>
                        <a:t>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p>
                      <a:pPr algn="r"/>
                      <a:endParaRPr lang="ar-AE" sz="2400" b="1" dirty="0"/>
                    </a:p>
                    <a:p>
                      <a:pPr algn="r"/>
                      <a:r>
                        <a:rPr lang="ar-AE" sz="2400" b="1" dirty="0">
                          <a:solidFill>
                            <a:srgbClr val="C00000"/>
                          </a:solidFill>
                        </a:rPr>
                        <a:t>الكاهن :</a:t>
                      </a:r>
                    </a:p>
                    <a:p>
                      <a:pPr algn="r"/>
                      <a:r>
                        <a:rPr lang="ar-AE" sz="3200" b="1" dirty="0"/>
                        <a:t>من أجل تقديس هذا الزيت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B70C21F9-9D33-49AA-B773-90484FB12DC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4986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2422281037"/>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a:t>
                      </a:r>
                      <a:endParaRPr lang="fr-FR" sz="2400" b="1" dirty="0">
                        <a:latin typeface="Book Antiqua" panose="02040602050305030304" pitchFamily="18" charset="0"/>
                      </a:endParaRPr>
                    </a:p>
                    <a:p>
                      <a:r>
                        <a:rPr lang="fr-FR" sz="2600" b="1" dirty="0">
                          <a:latin typeface="Book Antiqua" panose="02040602050305030304" pitchFamily="18" charset="0"/>
                        </a:rPr>
                        <a:t>Pour la sanctification de cette demeure et de toutes les habitations et ceux qui y vivent implorons le Seigneur.</a:t>
                      </a:r>
                    </a:p>
                    <a:p>
                      <a:endParaRPr lang="fr-FR" sz="18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p>
                      <a:endParaRPr lang="fr-FR" sz="1800" b="1"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a:t>
                      </a:r>
                      <a:endParaRPr lang="fr-FR" sz="2400" b="1" dirty="0">
                        <a:latin typeface="Book Antiqua" panose="02040602050305030304" pitchFamily="18" charset="0"/>
                      </a:endParaRPr>
                    </a:p>
                    <a:p>
                      <a:r>
                        <a:rPr lang="fr-FR" sz="2800" b="1" dirty="0">
                          <a:latin typeface="Book Antiqua" panose="02040602050305030304" pitchFamily="18" charset="0"/>
                        </a:rPr>
                        <a:t>Pour la sanctification de nos pères et nos frères les chrétiens implorons le Seigneur.</a:t>
                      </a:r>
                    </a:p>
                    <a:p>
                      <a:endParaRPr lang="fr-FR" sz="24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txBody>
                  <a:tcPr/>
                </a:tc>
                <a:tc>
                  <a:txBody>
                    <a:bodyPr/>
                    <a:lstStyle/>
                    <a:p>
                      <a:pPr algn="r"/>
                      <a:r>
                        <a:rPr lang="ar-AE" sz="2400" b="1" dirty="0">
                          <a:solidFill>
                            <a:srgbClr val="C00000"/>
                          </a:solidFill>
                          <a:latin typeface="Book Antiqua" panose="02040602050305030304" pitchFamily="18" charset="0"/>
                        </a:rPr>
                        <a:t>الكاهن :</a:t>
                      </a:r>
                    </a:p>
                    <a:p>
                      <a:pPr algn="r"/>
                      <a:r>
                        <a:rPr lang="ar-AE" sz="3200" b="1" dirty="0"/>
                        <a:t>من أجل تقديس هذا البيت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p>
                      <a:pPr algn="r"/>
                      <a:endParaRPr lang="ar-AE" sz="2400" b="1" dirty="0"/>
                    </a:p>
                    <a:p>
                      <a:pPr algn="r"/>
                      <a:r>
                        <a:rPr lang="ar-AE" sz="2400" b="1" dirty="0">
                          <a:solidFill>
                            <a:srgbClr val="C00000"/>
                          </a:solidFill>
                        </a:rPr>
                        <a:t>الكاهن :</a:t>
                      </a:r>
                    </a:p>
                    <a:p>
                      <a:pPr algn="r"/>
                      <a:r>
                        <a:rPr lang="ar-AE" sz="3200" b="1" dirty="0"/>
                        <a:t>من أجل تقديس آبائنا وأخوتنا المسيحيين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97793705-0B97-F951-9B84-C97D56D0E3C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42634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714951077"/>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a:t>
                      </a:r>
                      <a:endParaRPr lang="fr-FR" sz="2400" b="1" dirty="0">
                        <a:latin typeface="Book Antiqua" panose="02040602050305030304" pitchFamily="18" charset="0"/>
                      </a:endParaRPr>
                    </a:p>
                    <a:p>
                      <a:r>
                        <a:rPr lang="fr-FR" sz="2600" b="1" dirty="0">
                          <a:latin typeface="Book Antiqua" panose="02040602050305030304" pitchFamily="18" charset="0"/>
                        </a:rPr>
                        <a:t>Pour la bénédiction et la sanctification de cette huile implorons le Seigneur.</a:t>
                      </a:r>
                    </a:p>
                    <a:p>
                      <a:endParaRPr lang="fr-FR" sz="24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p>
                      <a:endParaRPr lang="fr-FR" sz="2400" b="1" dirty="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a:t>
                      </a:r>
                      <a:endParaRPr lang="fr-FR" sz="2400" b="1" dirty="0">
                        <a:latin typeface="Book Antiqua" panose="02040602050305030304" pitchFamily="18" charset="0"/>
                      </a:endParaRPr>
                    </a:p>
                    <a:p>
                      <a:r>
                        <a:rPr lang="fr-FR" sz="2800" b="1" dirty="0">
                          <a:latin typeface="Book Antiqua" panose="02040602050305030304" pitchFamily="18" charset="0"/>
                        </a:rPr>
                        <a:t>Pour ton serviteur (ta servante / tes serviteurs) (…) implorons le Seigneur.</a:t>
                      </a:r>
                    </a:p>
                    <a:p>
                      <a:endParaRPr lang="fr-FR" sz="2400" b="1" dirty="0">
                        <a:latin typeface="Book Antiqua" panose="02040602050305030304" pitchFamily="18" charset="0"/>
                      </a:endParaRPr>
                    </a:p>
                    <a:p>
                      <a:r>
                        <a:rPr lang="fr-FR" sz="2400" b="1" dirty="0">
                          <a:solidFill>
                            <a:srgbClr val="C00000"/>
                          </a:solidFill>
                          <a:latin typeface="Book Antiqua" panose="02040602050305030304" pitchFamily="18" charset="0"/>
                        </a:rPr>
                        <a:t>Le peuple :</a:t>
                      </a:r>
                    </a:p>
                    <a:p>
                      <a:r>
                        <a:rPr lang="fr-FR" sz="2800" b="1" dirty="0">
                          <a:latin typeface="Book Antiqua" panose="02040602050305030304" pitchFamily="18" charset="0"/>
                        </a:rPr>
                        <a:t>Pitié Seigneur.</a:t>
                      </a:r>
                    </a:p>
                  </a:txBody>
                  <a:tcPr/>
                </a:tc>
                <a:tc>
                  <a:txBody>
                    <a:bodyPr/>
                    <a:lstStyle/>
                    <a:p>
                      <a:pPr algn="r"/>
                      <a:r>
                        <a:rPr lang="ar-AE" sz="2400" b="1" dirty="0">
                          <a:solidFill>
                            <a:srgbClr val="C00000"/>
                          </a:solidFill>
                          <a:latin typeface="Book Antiqua" panose="02040602050305030304" pitchFamily="18" charset="0"/>
                        </a:rPr>
                        <a:t>الكاهن :</a:t>
                      </a:r>
                    </a:p>
                    <a:p>
                      <a:pPr algn="r"/>
                      <a:r>
                        <a:rPr lang="ar-AE" sz="3200" b="1" dirty="0"/>
                        <a:t>من أجل بركة هذا الزيت وتقديسه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p>
                      <a:pPr algn="r"/>
                      <a:endParaRPr lang="ar-AE" sz="2400" b="1" dirty="0"/>
                    </a:p>
                    <a:p>
                      <a:pPr algn="r"/>
                      <a:r>
                        <a:rPr lang="ar-AE" sz="2400" b="1" dirty="0">
                          <a:solidFill>
                            <a:srgbClr val="C00000"/>
                          </a:solidFill>
                        </a:rPr>
                        <a:t>الكاهن :</a:t>
                      </a:r>
                    </a:p>
                    <a:p>
                      <a:pPr algn="r"/>
                      <a:r>
                        <a:rPr lang="ar-AE" sz="3200" b="1" dirty="0"/>
                        <a:t>من أجل عبيدك من الرب نطلب.</a:t>
                      </a:r>
                    </a:p>
                    <a:p>
                      <a:pPr algn="r"/>
                      <a:endParaRPr lang="ar-AE" sz="2400" b="1" dirty="0"/>
                    </a:p>
                    <a:p>
                      <a:pPr algn="r"/>
                      <a:r>
                        <a:rPr lang="ar-AE" sz="2400" b="1" dirty="0">
                          <a:solidFill>
                            <a:srgbClr val="C00000"/>
                          </a:solidFill>
                        </a:rPr>
                        <a:t>الشعب :</a:t>
                      </a:r>
                    </a:p>
                    <a:p>
                      <a:pPr algn="r"/>
                      <a:r>
                        <a:rPr lang="ar-AE" sz="3200" b="1" dirty="0"/>
                        <a:t>يا ربُ إرحم.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D3C57DCE-F746-EF91-2AB4-831C6DF65F7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085814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2706255027"/>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a:t>
                      </a:r>
                    </a:p>
                    <a:p>
                      <a:pPr algn="just"/>
                      <a:r>
                        <a:rPr lang="fr-FR" sz="3200" b="1" dirty="0">
                          <a:latin typeface="Book Antiqua" panose="02040602050305030304" pitchFamily="18" charset="0"/>
                        </a:rPr>
                        <a:t>Ô Seigneur tendre et miséricordieux, proclame ta pitié pour chacun, montre ta puissance pour le salut de ceux qui s'avancent sincèrement pour recevoir l'onction donnée par tes prêtres. Par ta grâce guéris-les.</a:t>
                      </a:r>
                    </a:p>
                  </a:txBody>
                  <a:tcPr/>
                </a:tc>
                <a:tc>
                  <a:txBody>
                    <a:bodyPr/>
                    <a:lstStyle/>
                    <a:p>
                      <a:pPr algn="just" rtl="1"/>
                      <a:r>
                        <a:rPr lang="ar-AE" sz="2400" b="1" dirty="0">
                          <a:solidFill>
                            <a:srgbClr val="C00000"/>
                          </a:solidFill>
                          <a:latin typeface="Book Antiqua" panose="02040602050305030304" pitchFamily="18" charset="0"/>
                        </a:rPr>
                        <a:t>الكاهن :</a:t>
                      </a:r>
                    </a:p>
                    <a:p>
                      <a:pPr algn="just" rtl="1"/>
                      <a:r>
                        <a:rPr lang="ar-AE" sz="4000" b="1" dirty="0"/>
                        <a:t>أيها الرب الرؤوف </a:t>
                      </a:r>
                      <a:r>
                        <a:rPr lang="ar-AE" sz="4000" b="1" dirty="0" err="1"/>
                        <a:t>المتحنن</a:t>
                      </a:r>
                      <a:r>
                        <a:rPr lang="ar-AE" sz="4000" b="1" dirty="0"/>
                        <a:t>، أعلن رحمتك لكل أحد وأظهر قوتك في خلاص الآتين إلى مسحة كهنتك بأمانة وأشفهم بنعمتك.</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33C28E08-E188-6297-53CC-91F26BF669C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18704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85AB-B1D3-D881-7B41-A55722D41F2C}"/>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D596074-9204-7B8F-A8BA-1D4F6A4148D4}"/>
              </a:ext>
            </a:extLst>
          </p:cNvPr>
          <p:cNvGraphicFramePr>
            <a:graphicFrameLocks noGrp="1"/>
          </p:cNvGraphicFramePr>
          <p:nvPr>
            <p:extLst>
              <p:ext uri="{D42A27DB-BD31-4B8C-83A1-F6EECF244321}">
                <p14:modId xmlns:p14="http://schemas.microsoft.com/office/powerpoint/2010/main" val="309695470"/>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dirty="0">
                          <a:latin typeface="Book Antiqua" panose="02040602050305030304" pitchFamily="18" charset="0"/>
                        </a:rPr>
                        <a:t>Sauve ceux qui ont </a:t>
                      </a:r>
                      <a:r>
                        <a:rPr lang="fr-FR" sz="2800" b="1" dirty="0" err="1">
                          <a:latin typeface="Book Antiqua" panose="02040602050305030304" pitchFamily="18" charset="0"/>
                        </a:rPr>
                        <a:t>chûté</a:t>
                      </a:r>
                      <a:r>
                        <a:rPr lang="fr-FR" sz="2800" b="1" dirty="0">
                          <a:latin typeface="Book Antiqua" panose="02040602050305030304" pitchFamily="18" charset="0"/>
                        </a:rPr>
                        <a:t> sous les douleurs et préserve-les des flèches de l'ennemi, des mauvaises pensées, des douleurs du corps ainsi que de toute chose détestable qu'elle soit visible ou invisible. Par l'intercession de la Mère de Dieu et des anges, par le sang versé par tous le chœur des martyrs et par les supplications de tous les saints, des patriarches et des martyrs,</a:t>
                      </a:r>
                    </a:p>
                  </a:txBody>
                  <a:tcPr/>
                </a:tc>
                <a:tc>
                  <a:txBody>
                    <a:bodyPr/>
                    <a:lstStyle/>
                    <a:p>
                      <a:pPr algn="just" rtl="1"/>
                      <a:r>
                        <a:rPr lang="ar-AE" sz="3600" b="1" dirty="0"/>
                        <a:t>وكل الذين سقطوا في سهام الأوجاع، انقذهم من سهام العدو، ومضايقة الأفكار، وآلام الجسد، وسائر المكروهات الخفية والظاهرة. بشفاعة والدة الإله، وسؤال الملائكة، ودم الشهداء وطلبات القديسين ورؤساء الآباء ومصاف الشهداء.</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E8B75A24-1EF1-01B5-1C24-AB45A66C6AE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43746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AA46-1101-31C4-103B-52816813807B}"/>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2A8297D-A20A-D077-E689-F27E69781B08}"/>
              </a:ext>
            </a:extLst>
          </p:cNvPr>
          <p:cNvGraphicFramePr>
            <a:graphicFrameLocks noGrp="1"/>
          </p:cNvGraphicFramePr>
          <p:nvPr>
            <p:extLst>
              <p:ext uri="{D42A27DB-BD31-4B8C-83A1-F6EECF244321}">
                <p14:modId xmlns:p14="http://schemas.microsoft.com/office/powerpoint/2010/main" val="385704434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dirty="0">
                          <a:latin typeface="Book Antiqua" panose="02040602050305030304" pitchFamily="18" charset="0"/>
                        </a:rPr>
                        <a:t>nous t'implorons, Seigneur, pour ton serviteur (ta servante / tes serviteurs) (…), que la grâce de Ton Esprit Saint descende sur lui (eux), purifie-le (les) de tous ses (leurs) péchés et pardonne toutes ses offenses. Sauve-le (les) de toute adversité et délivre-nous du mal et du malin. Amen.</a:t>
                      </a:r>
                    </a:p>
                  </a:txBody>
                  <a:tcPr/>
                </a:tc>
                <a:tc>
                  <a:txBody>
                    <a:bodyPr/>
                    <a:lstStyle/>
                    <a:p>
                      <a:pPr algn="just" rtl="1"/>
                      <a:r>
                        <a:rPr lang="ar-AE" sz="4000" b="1" dirty="0"/>
                        <a:t>نسألك يا رب من أجل عبيدك لتحل عليهم نعمة روح قدسك، وطهرهم من جميع خطاياهم، </a:t>
                      </a:r>
                      <a:r>
                        <a:rPr lang="ar-AE" sz="4000" b="1" dirty="0" err="1"/>
                        <a:t>وإغفر</a:t>
                      </a:r>
                      <a:r>
                        <a:rPr lang="ar-AE" sz="4000" b="1" dirty="0"/>
                        <a:t> لهم جميع زلاتهم، ونجهم من كل شدة، وخلصنا كلنا من الشر والشرير. آمين.</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BC598B3A-94B3-D26B-E44E-4ACED0AD146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22431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4014817147"/>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a:latin typeface="CS Avva Shenouda" panose="020B7200000000000000" pitchFamily="34" charset="0"/>
                        </a:rPr>
                        <a:t>`</a:t>
                      </a:r>
                      <a:r>
                        <a:rPr lang="fr-FR" sz="3600" b="1" dirty="0" err="1">
                          <a:latin typeface="CS Avva Shenouda" panose="020B7200000000000000" pitchFamily="34" charset="0"/>
                        </a:rPr>
                        <a:t>K`cmarwout</a:t>
                      </a:r>
                      <a:r>
                        <a:rPr lang="fr-FR" sz="3600" b="1" dirty="0">
                          <a:latin typeface="CS Avva Shenouda" panose="020B7200000000000000" pitchFamily="34" charset="0"/>
                        </a:rPr>
                        <a:t> `</a:t>
                      </a:r>
                      <a:r>
                        <a:rPr lang="fr-FR" sz="3600" b="1" dirty="0" err="1">
                          <a:latin typeface="CS Avva Shenouda" panose="020B7200000000000000" pitchFamily="34" charset="0"/>
                        </a:rPr>
                        <a:t>aly;wc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PekIwt</a:t>
                      </a:r>
                      <a:r>
                        <a:rPr lang="fr-FR" sz="3600" b="1" dirty="0">
                          <a:latin typeface="CS Avva Shenouda" panose="020B7200000000000000" pitchFamily="34" charset="0"/>
                        </a:rPr>
                        <a:t> `n`</a:t>
                      </a:r>
                      <a:r>
                        <a:rPr lang="fr-FR" sz="3600" b="1" dirty="0" err="1">
                          <a:latin typeface="CS Avva Shenouda" panose="020B7200000000000000" pitchFamily="34" charset="0"/>
                        </a:rPr>
                        <a:t>aga;oc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Pi`Pneuma</a:t>
                      </a:r>
                      <a:r>
                        <a:rPr lang="fr-FR" sz="3600" b="1" dirty="0">
                          <a:latin typeface="CS Avva Shenouda" panose="020B7200000000000000" pitchFamily="34" charset="0"/>
                        </a:rPr>
                        <a:t> =e=;=u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ak`i</a:t>
                      </a:r>
                      <a:r>
                        <a:rPr lang="fr-FR" sz="3600" b="1" dirty="0">
                          <a:latin typeface="CS Avva Shenouda" panose="020B7200000000000000" pitchFamily="34" charset="0"/>
                        </a:rPr>
                        <a:t> </a:t>
                      </a:r>
                      <a:r>
                        <a:rPr lang="fr-FR" sz="3600" b="1" dirty="0" err="1">
                          <a:latin typeface="CS Avva Shenouda" panose="020B7200000000000000" pitchFamily="34" charset="0"/>
                        </a:rPr>
                        <a:t>akcw</a:t>
                      </a:r>
                      <a:r>
                        <a:rPr lang="fr-FR" sz="3600" b="1" dirty="0">
                          <a:latin typeface="CS Avva Shenouda" panose="020B7200000000000000" pitchFamily="34" charset="0"/>
                        </a:rPr>
                        <a:t>] `</a:t>
                      </a:r>
                      <a:r>
                        <a:rPr lang="fr-FR" sz="3600" b="1" dirty="0" err="1">
                          <a:latin typeface="CS Avva Shenouda" panose="020B7200000000000000" pitchFamily="34" charset="0"/>
                        </a:rPr>
                        <a:t>mmon</a:t>
                      </a:r>
                      <a:r>
                        <a:rPr lang="fr-FR" sz="3600" b="1" dirty="0">
                          <a:latin typeface="CS Avva Shenouda" panose="020B7200000000000000" pitchFamily="34" charset="0"/>
                        </a:rPr>
                        <a:t> </a:t>
                      </a:r>
                      <a:r>
                        <a:rPr lang="fr-FR" sz="3600" b="1" dirty="0" err="1">
                          <a:latin typeface="CS Avva Shenouda" panose="020B7200000000000000" pitchFamily="34" charset="0"/>
                        </a:rPr>
                        <a:t>nai</a:t>
                      </a:r>
                      <a:r>
                        <a:rPr lang="fr-FR" sz="3600" b="1" dirty="0">
                          <a:latin typeface="CS Avva Shenouda" panose="020B7200000000000000" pitchFamily="34" charset="0"/>
                        </a:rPr>
                        <a:t> nan.</a:t>
                      </a:r>
                    </a:p>
                  </a:txBody>
                  <a:tcPr/>
                </a:tc>
                <a:tc>
                  <a:txBody>
                    <a:bodyPr/>
                    <a:lstStyle/>
                    <a:p>
                      <a:pPr algn="ctr"/>
                      <a:r>
                        <a:rPr lang="ar-AE" sz="3600" b="1" dirty="0">
                          <a:latin typeface="Book Antiqua" panose="02040602050305030304" pitchFamily="18" charset="0"/>
                        </a:rPr>
                        <a:t>مبارك أنت بالحقيقة،</a:t>
                      </a:r>
                      <a:br>
                        <a:rPr lang="fr-FR" sz="3600" b="1" dirty="0">
                          <a:latin typeface="Book Antiqua" panose="02040602050305030304" pitchFamily="18" charset="0"/>
                        </a:rPr>
                      </a:br>
                      <a:r>
                        <a:rPr lang="ar-AE" sz="3600" b="1" dirty="0">
                          <a:latin typeface="Book Antiqua" panose="02040602050305030304" pitchFamily="18" charset="0"/>
                        </a:rPr>
                        <a:t>مع أبيك الصالح،</a:t>
                      </a:r>
                      <a:br>
                        <a:rPr lang="fr-FR" sz="3600" b="1" dirty="0">
                          <a:latin typeface="Book Antiqua" panose="02040602050305030304" pitchFamily="18" charset="0"/>
                        </a:rPr>
                      </a:br>
                      <a:r>
                        <a:rPr lang="ar-AE" sz="3600" b="1" dirty="0">
                          <a:latin typeface="Book Antiqua" panose="02040602050305030304" pitchFamily="18" charset="0"/>
                        </a:rPr>
                        <a:t>والروح القدس،</a:t>
                      </a:r>
                      <a:br>
                        <a:rPr lang="fr-FR" sz="3600" b="1" dirty="0">
                          <a:latin typeface="Book Antiqua" panose="02040602050305030304" pitchFamily="18" charset="0"/>
                        </a:rPr>
                      </a:br>
                      <a:r>
                        <a:rPr lang="ar-AE" sz="3600" b="1" dirty="0">
                          <a:latin typeface="Book Antiqua" panose="02040602050305030304" pitchFamily="18" charset="0"/>
                        </a:rPr>
                        <a:t>لأنك أتيت وخلصتنا. </a:t>
                      </a:r>
                      <a:r>
                        <a:rPr lang="ar-AE" sz="3600" b="1" dirty="0" err="1">
                          <a:latin typeface="Book Antiqua" panose="02040602050305030304" pitchFamily="18" charset="0"/>
                        </a:rPr>
                        <a:t>إرحمنا</a:t>
                      </a:r>
                      <a:r>
                        <a:rPr lang="ar-AE" sz="3600" b="1" dirty="0">
                          <a:latin typeface="Book Antiqua" panose="02040602050305030304" pitchFamily="18" charset="0"/>
                        </a:rPr>
                        <a:t>.</a:t>
                      </a:r>
                    </a:p>
                  </a:txBody>
                  <a:tcPr/>
                </a:tc>
                <a:extLst>
                  <a:ext uri="{0D108BD9-81ED-4DB2-BD59-A6C34878D82A}">
                    <a16:rowId xmlns:a16="http://schemas.microsoft.com/office/drawing/2014/main" val="3623712637"/>
                  </a:ext>
                </a:extLst>
              </a:tr>
              <a:tr h="962279">
                <a:tc gridSpan="2">
                  <a:txBody>
                    <a:bodyPr/>
                    <a:lstStyle/>
                    <a:p>
                      <a:pPr algn="ctr"/>
                      <a:r>
                        <a:rPr lang="fr-FR" sz="3600" b="1" dirty="0">
                          <a:latin typeface="Book Antiqua" panose="02040602050305030304" pitchFamily="18" charset="0"/>
                        </a:rPr>
                        <a:t>Bénis es-Tu en vérité,</a:t>
                      </a:r>
                      <a:br>
                        <a:rPr lang="fr-FR" sz="3600" b="1" dirty="0">
                          <a:latin typeface="Book Antiqua" panose="02040602050305030304" pitchFamily="18" charset="0"/>
                        </a:rPr>
                      </a:br>
                      <a:r>
                        <a:rPr lang="fr-FR" sz="3600" b="1" dirty="0">
                          <a:latin typeface="Book Antiqua" panose="02040602050305030304" pitchFamily="18" charset="0"/>
                        </a:rPr>
                        <a:t>avec Ton Père bon,</a:t>
                      </a:r>
                      <a:br>
                        <a:rPr lang="fr-FR" sz="3600" b="1" dirty="0">
                          <a:latin typeface="Book Antiqua" panose="02040602050305030304" pitchFamily="18" charset="0"/>
                        </a:rPr>
                      </a:br>
                      <a:r>
                        <a:rPr lang="fr-FR" sz="3600" b="1" dirty="0">
                          <a:latin typeface="Book Antiqua" panose="02040602050305030304" pitchFamily="18" charset="0"/>
                        </a:rPr>
                        <a:t>et L’Esprit Saint,</a:t>
                      </a:r>
                      <a:br>
                        <a:rPr lang="fr-FR" sz="3600" b="1" dirty="0">
                          <a:latin typeface="Book Antiqua" panose="02040602050305030304" pitchFamily="18" charset="0"/>
                        </a:rPr>
                      </a:br>
                      <a:r>
                        <a:rPr lang="fr-FR" sz="3600" b="1" dirty="0">
                          <a:latin typeface="Book Antiqua" panose="02040602050305030304" pitchFamily="18" charset="0"/>
                        </a:rPr>
                        <a:t>car Tu vins et nous sauvas. Aie pitié.</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3" name="Rectangle 2">
            <a:hlinkClick r:id="rId2" action="ppaction://hlinksldjump"/>
            <a:extLst>
              <a:ext uri="{FF2B5EF4-FFF2-40B4-BE49-F238E27FC236}">
                <a16:creationId xmlns:a16="http://schemas.microsoft.com/office/drawing/2014/main" id="{348976A6-3476-CFCC-AD78-A99AFDAA479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035795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263257373"/>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Jacques 5 : 10 – 20</a:t>
                      </a:r>
                    </a:p>
                    <a:p>
                      <a:pPr algn="just"/>
                      <a:r>
                        <a:rPr lang="fr-FR" sz="3200" b="1" baseline="30000" dirty="0">
                          <a:effectLst/>
                          <a:latin typeface="Book Antiqua" panose="02040602050305030304" pitchFamily="18" charset="0"/>
                          <a:ea typeface="Times New Roman" panose="02020603050405020304" pitchFamily="18" charset="0"/>
                        </a:rPr>
                        <a:t>10</a:t>
                      </a:r>
                      <a:r>
                        <a:rPr lang="fr-FR" sz="3200" b="1" dirty="0">
                          <a:effectLst/>
                          <a:latin typeface="Book Antiqua" panose="02040602050305030304" pitchFamily="18" charset="0"/>
                          <a:ea typeface="Times New Roman" panose="02020603050405020304" pitchFamily="18" charset="0"/>
                        </a:rPr>
                        <a:t> Frères, prenez pour modèles d'endurance et de patience les prophètes qui ont parlé au nom du Seigneur. </a:t>
                      </a:r>
                      <a:r>
                        <a:rPr lang="fr-FR" sz="3200" b="1" baseline="30000" dirty="0">
                          <a:effectLst/>
                          <a:latin typeface="Book Antiqua" panose="02040602050305030304" pitchFamily="18" charset="0"/>
                          <a:ea typeface="Times New Roman" panose="02020603050405020304" pitchFamily="18" charset="0"/>
                        </a:rPr>
                        <a:t>11</a:t>
                      </a:r>
                      <a:r>
                        <a:rPr lang="fr-FR" sz="3200" b="1" dirty="0">
                          <a:effectLst/>
                          <a:latin typeface="Book Antiqua" panose="02040602050305030304" pitchFamily="18" charset="0"/>
                          <a:ea typeface="Times New Roman" panose="02020603050405020304" pitchFamily="18" charset="0"/>
                        </a:rPr>
                        <a:t> Voyez : nous proclamons heureux ceux qui tiennent bon. Vous avez entendu dire comment Job a tenu bon, et vous avez vu ce qu'à la fin le Seigneur a fait pour lui, car le Seigneur est tendre et miséricordieux.</a:t>
                      </a:r>
                    </a:p>
                  </a:txBody>
                  <a:tcPr/>
                </a:tc>
                <a:tc>
                  <a:txBody>
                    <a:bodyPr/>
                    <a:lstStyle/>
                    <a:p>
                      <a:pPr algn="just" rtl="1"/>
                      <a:r>
                        <a:rPr lang="ar-AE" sz="2400" b="1" u="sng" dirty="0">
                          <a:latin typeface="Book Antiqua" panose="02040602050305030304" pitchFamily="18" charset="0"/>
                        </a:rPr>
                        <a:t>يعقوب 5 : 10 – 20</a:t>
                      </a:r>
                      <a:endParaRPr lang="fr-FR" sz="2400" b="1" u="sng" dirty="0">
                        <a:latin typeface="Book Antiqua" panose="02040602050305030304" pitchFamily="18" charset="0"/>
                      </a:endParaRPr>
                    </a:p>
                    <a:p>
                      <a:pPr algn="just" rtl="1"/>
                      <a:r>
                        <a:rPr lang="ar-AE" sz="4000" b="1" dirty="0"/>
                        <a:t>خذوا يا إخوتي مثالا لاحتمال المشقات والاناة الانبياء الذين تكلموا باسم الرب. ها نحن نطوب الصابرين.</a:t>
                      </a:r>
                      <a:r>
                        <a:rPr lang="fr-FR" sz="4000" b="1" dirty="0"/>
                        <a:t> </a:t>
                      </a:r>
                      <a:r>
                        <a:rPr lang="ar-AE" sz="4000" b="1" dirty="0"/>
                        <a:t>قد سمعتم بصبر أيوب، ورأيتم عاقبة الرب، لان الرب كثير الرحمة ورؤوف.</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3926F0C-E9D8-9A6F-B399-1D9FA51DEE5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59243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extLst>
              <p:ext uri="{D42A27DB-BD31-4B8C-83A1-F6EECF244321}">
                <p14:modId xmlns:p14="http://schemas.microsoft.com/office/powerpoint/2010/main" val="3947757340"/>
              </p:ext>
            </p:extLst>
          </p:nvPr>
        </p:nvGraphicFramePr>
        <p:xfrm>
          <a:off x="451777" y="99144"/>
          <a:ext cx="11288446" cy="6264387"/>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33622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peuple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592656"/>
                  </a:ext>
                </a:extLst>
              </a:tr>
              <a:tr h="17437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en-US" sz="2800" b="1" i="0" u="none" strike="noStrike" cap="none" normalizeH="0" baseline="0" dirty="0">
                          <a:ln>
                            <a:noFill/>
                          </a:ln>
                          <a:solidFill>
                            <a:schemeClr val="tx1"/>
                          </a:solidFill>
                          <a:effectLst/>
                          <a:latin typeface="Book Antiqua" panose="02040602050305030304" pitchFamily="18" charset="0"/>
                          <a:cs typeface="Arial" charset="0"/>
                        </a:rPr>
                        <a:t>Par le Christ-</a:t>
                      </a: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Jésus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Notre Seigneur.</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بالمسيح يسوع ربنا.</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2925415"/>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83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942073"/>
                  </a:ext>
                </a:extLst>
              </a:tr>
              <a:tr h="527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7AB599E1-948F-7C8C-4F4C-868BF124679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46332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04118A6-0CC0-34BC-0789-370779A1A731}"/>
              </a:ext>
            </a:extLst>
          </p:cNvPr>
          <p:cNvGraphicFramePr>
            <a:graphicFrameLocks noGrp="1"/>
          </p:cNvGraphicFramePr>
          <p:nvPr>
            <p:extLst>
              <p:ext uri="{D42A27DB-BD31-4B8C-83A1-F6EECF244321}">
                <p14:modId xmlns:p14="http://schemas.microsoft.com/office/powerpoint/2010/main" val="902353187"/>
              </p:ext>
            </p:extLst>
          </p:nvPr>
        </p:nvGraphicFramePr>
        <p:xfrm>
          <a:off x="422987" y="501489"/>
          <a:ext cx="11346026" cy="582657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26575">
                <a:tc>
                  <a:txBody>
                    <a:bodyPr/>
                    <a:lstStyle/>
                    <a:p>
                      <a:pPr algn="just"/>
                      <a:r>
                        <a:rPr lang="fr-FR" sz="3600" b="1" baseline="30000" dirty="0">
                          <a:effectLst/>
                          <a:latin typeface="Book Antiqua" panose="02040602050305030304" pitchFamily="18" charset="0"/>
                          <a:ea typeface="Times New Roman" panose="02020603050405020304" pitchFamily="18" charset="0"/>
                        </a:rPr>
                        <a:t>12</a:t>
                      </a:r>
                      <a:r>
                        <a:rPr lang="fr-FR" sz="3600" b="1" dirty="0">
                          <a:effectLst/>
                          <a:latin typeface="Book Antiqua" panose="02040602050305030304" pitchFamily="18" charset="0"/>
                          <a:ea typeface="Times New Roman" panose="02020603050405020304" pitchFamily="18" charset="0"/>
                        </a:rPr>
                        <a:t> Et avant tout, mes frères, ne faites pas de serment : ne jurez ni par le ciel ni par la terre, ni d'aucune autre manière ; que votre « oui » soit un « oui », que votre « non » soit un « non », ainsi vous ne risquerez pas d'être condamnés.</a:t>
                      </a:r>
                    </a:p>
                  </a:txBody>
                  <a:tcPr/>
                </a:tc>
                <a:tc>
                  <a:txBody>
                    <a:bodyPr/>
                    <a:lstStyle/>
                    <a:p>
                      <a:pPr algn="just" rtl="1"/>
                      <a:r>
                        <a:rPr lang="ar-AE" sz="4800" b="1" dirty="0"/>
                        <a:t>ولكن قبل كل شيء يا إخوتي لا تحلفوا لا بالسماء ولا بالأرض، ولا بقسم آخر،</a:t>
                      </a:r>
                      <a:r>
                        <a:rPr lang="fr-FR" sz="4800" b="1" dirty="0"/>
                        <a:t> </a:t>
                      </a:r>
                      <a:r>
                        <a:rPr lang="ar-AE" sz="4800" b="1" dirty="0"/>
                        <a:t>ليكن كلامكم نعم نعم ولا لا لئلا تقعوا تحت دينونة.</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36310A46-CA1D-1B47-E8F2-2BEAF90B8EC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969197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1CAE-F5D1-D466-5C82-1BB106CE53F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2503975-A470-1FA5-B152-1194DBF60C69}"/>
              </a:ext>
            </a:extLst>
          </p:cNvPr>
          <p:cNvGraphicFramePr>
            <a:graphicFrameLocks noGrp="1"/>
          </p:cNvGraphicFramePr>
          <p:nvPr>
            <p:extLst>
              <p:ext uri="{D42A27DB-BD31-4B8C-83A1-F6EECF244321}">
                <p14:modId xmlns:p14="http://schemas.microsoft.com/office/powerpoint/2010/main" val="579632249"/>
              </p:ext>
            </p:extLst>
          </p:nvPr>
        </p:nvGraphicFramePr>
        <p:xfrm>
          <a:off x="422987" y="511880"/>
          <a:ext cx="11346026" cy="582657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26575">
                <a:tc>
                  <a:txBody>
                    <a:bodyPr/>
                    <a:lstStyle/>
                    <a:p>
                      <a:pPr algn="just"/>
                      <a:r>
                        <a:rPr lang="fr-FR" sz="2800" b="1" baseline="30000" dirty="0">
                          <a:effectLst/>
                          <a:latin typeface="Book Antiqua" panose="02040602050305030304" pitchFamily="18" charset="0"/>
                          <a:ea typeface="Times New Roman" panose="02020603050405020304" pitchFamily="18" charset="0"/>
                        </a:rPr>
                        <a:t>13</a:t>
                      </a:r>
                      <a:r>
                        <a:rPr lang="fr-FR" sz="2800" b="1" dirty="0">
                          <a:effectLst/>
                          <a:latin typeface="Book Antiqua" panose="02040602050305030304" pitchFamily="18" charset="0"/>
                          <a:ea typeface="Times New Roman" panose="02020603050405020304" pitchFamily="18" charset="0"/>
                        </a:rPr>
                        <a:t> Si l'un de vous est dans la souffrance, qu'il prie ; si quelqu'un est dans la joie, qu'il chante le Seigneur. </a:t>
                      </a:r>
                      <a:r>
                        <a:rPr lang="fr-FR" sz="2800" b="1" baseline="30000" dirty="0">
                          <a:effectLst/>
                          <a:latin typeface="Book Antiqua" panose="02040602050305030304" pitchFamily="18" charset="0"/>
                          <a:ea typeface="Times New Roman" panose="02020603050405020304" pitchFamily="18" charset="0"/>
                        </a:rPr>
                        <a:t>14</a:t>
                      </a:r>
                      <a:r>
                        <a:rPr lang="fr-FR" sz="2800" b="1" dirty="0">
                          <a:effectLst/>
                          <a:latin typeface="Book Antiqua" panose="02040602050305030304" pitchFamily="18" charset="0"/>
                          <a:ea typeface="Times New Roman" panose="02020603050405020304" pitchFamily="18" charset="0"/>
                        </a:rPr>
                        <a:t> Si l'un de vous est malade, qu'il appelle ceux qui exercent dans l'Eglise la fonction d'Anciens : ils prieront sur lui après lui avoir fait une onction d'huile au nom du Seigneur. </a:t>
                      </a:r>
                      <a:r>
                        <a:rPr lang="fr-FR" sz="2800" b="1" baseline="30000" dirty="0">
                          <a:effectLst/>
                          <a:latin typeface="Book Antiqua" panose="02040602050305030304" pitchFamily="18" charset="0"/>
                          <a:ea typeface="Times New Roman" panose="02020603050405020304" pitchFamily="18" charset="0"/>
                        </a:rPr>
                        <a:t>15</a:t>
                      </a:r>
                      <a:r>
                        <a:rPr lang="fr-FR" sz="2800" b="1" dirty="0">
                          <a:effectLst/>
                          <a:latin typeface="Book Antiqua" panose="02040602050305030304" pitchFamily="18" charset="0"/>
                          <a:ea typeface="Times New Roman" panose="02020603050405020304" pitchFamily="18" charset="0"/>
                        </a:rPr>
                        <a:t> Cette prière inspirée par la foi sauvera le malade : le Seigneur le relèvera et, s'il a commis des péchés, il recevra le pardon. </a:t>
                      </a:r>
                      <a:endParaRPr lang="fr-FR" sz="2800" b="1" dirty="0">
                        <a:latin typeface="Book Antiqua" panose="02040602050305030304" pitchFamily="18" charset="0"/>
                      </a:endParaRPr>
                    </a:p>
                  </a:txBody>
                  <a:tcPr/>
                </a:tc>
                <a:tc>
                  <a:txBody>
                    <a:bodyPr/>
                    <a:lstStyle/>
                    <a:p>
                      <a:pPr algn="just" rtl="1"/>
                      <a:r>
                        <a:rPr lang="ar-AE" sz="4000" b="1" dirty="0"/>
                        <a:t>أعلي أحدكم مشقات فليصل.</a:t>
                      </a:r>
                      <a:r>
                        <a:rPr lang="fr-FR" sz="4000" b="1" dirty="0"/>
                        <a:t> </a:t>
                      </a:r>
                      <a:r>
                        <a:rPr lang="ar-AE" sz="4000" b="1" dirty="0"/>
                        <a:t>أمسرور أحد فليرتل. أمريض أحد بينكم فليدع قسوس الكنيسة فيصلوا عليه ويدهنوه بزيت باسم الرب. وصلاة الايمان تشفي المريض والرب يقيمه، وإن كان قد فعل خطية تغفر له.</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3F86345-5C6B-4891-85DE-0F9F1D345BC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665256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34721852"/>
              </p:ext>
            </p:extLst>
          </p:nvPr>
        </p:nvGraphicFramePr>
        <p:xfrm>
          <a:off x="422987" y="509155"/>
          <a:ext cx="11346026" cy="5777346"/>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77346">
                <a:tc>
                  <a:txBody>
                    <a:bodyPr/>
                    <a:lstStyle/>
                    <a:p>
                      <a:pPr algn="just"/>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16</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Reconnaissez vos péchés les uns devant les autres, et priez les uns pour les autres afin d'être guéris, car la supplication du juste agit avec beaucoup de puissance.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17</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Le prophète Élie n'était qu'un homme comme nous ; pourtant, lorsqu'il a prié avec insistance pour qu'il ne pleuve pas, il n'a pas plu pendant trois ans et demi ;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18</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puis il pria encore une fois, et le ciel donna la pluie, et la terre produisit sa récolte.</a:t>
                      </a:r>
                    </a:p>
                  </a:txBody>
                  <a:tcPr/>
                </a:tc>
                <a:tc>
                  <a:txBody>
                    <a:bodyPr/>
                    <a:lstStyle/>
                    <a:p>
                      <a:pPr algn="just" rtl="1"/>
                      <a:r>
                        <a:rPr lang="ar-AE" sz="3600" b="1" dirty="0">
                          <a:latin typeface="Book Antiqua" panose="02040602050305030304" pitchFamily="18" charset="0"/>
                        </a:rPr>
                        <a:t>اعترفوا بعضكم لبعض بالزلات وصلوا بعضكم لأجل بعض لكي تشفوا. طلبه البار تقتدر كثيرا في فعلها. كان إيليا إنسانا تحت الآلام مثلنا وصلي صلاة </a:t>
                      </a:r>
                      <a:r>
                        <a:rPr lang="ar-AE" sz="3600" b="1" dirty="0"/>
                        <a:t>أن لا تمطر السماء فلم تمطر علي الارض ثلاث سنين وستة أشهر.</a:t>
                      </a:r>
                      <a:r>
                        <a:rPr lang="fr-FR" sz="3600" b="1" dirty="0"/>
                        <a:t> </a:t>
                      </a:r>
                      <a:r>
                        <a:rPr lang="ar-AE" sz="3600" b="1" dirty="0"/>
                        <a:t>ثم صلي أيضا فأعطت السماء مطرا وأخرجت الارض ثمرها.</a:t>
                      </a:r>
                      <a:endParaRPr lang="fr-FR"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F141114-31A5-782F-BC87-3808905876E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88175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5B03B-F8DA-6F6B-93E4-CD57969CDF1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834F3D-34AB-000A-6877-ACD065B024DA}"/>
              </a:ext>
            </a:extLst>
          </p:cNvPr>
          <p:cNvGraphicFramePr>
            <a:graphicFrameLocks noGrp="1"/>
          </p:cNvGraphicFramePr>
          <p:nvPr>
            <p:extLst>
              <p:ext uri="{D42A27DB-BD31-4B8C-83A1-F6EECF244321}">
                <p14:modId xmlns:p14="http://schemas.microsoft.com/office/powerpoint/2010/main" val="4177263023"/>
              </p:ext>
            </p:extLst>
          </p:nvPr>
        </p:nvGraphicFramePr>
        <p:xfrm>
          <a:off x="422987" y="540327"/>
          <a:ext cx="11346026" cy="576695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6955">
                <a:tc>
                  <a:txBody>
                    <a:bodyPr/>
                    <a:lstStyle/>
                    <a:p>
                      <a:pPr algn="just"/>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19</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Mes frères, si l'un de vous s'égare loin de la vérité et si quelqu'un l'amène à se convertir,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20</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alors, sachez-le : celui qui ramène un pécheur du chemin où il s'égarait se sauvera lui-même et couvrira une multitude de péchés. </a:t>
                      </a:r>
                    </a:p>
                    <a:p>
                      <a:pPr algn="just"/>
                      <a:endParaRPr lang="fr-FR" sz="2800" b="1" dirty="0">
                        <a:effectLst/>
                        <a:latin typeface="Book Antiqua" panose="02040602050305030304" pitchFamily="18" charset="0"/>
                        <a:cs typeface="Times New Roman" panose="02020603050405020304" pitchFamily="18" charset="0"/>
                      </a:endParaRPr>
                    </a:p>
                    <a:p>
                      <a:pPr algn="just"/>
                      <a:r>
                        <a:rPr lang="fr-FR" sz="2800" b="1" dirty="0">
                          <a:solidFill>
                            <a:srgbClr val="C00000"/>
                          </a:solidFill>
                          <a:effectLst/>
                          <a:latin typeface="Book Antiqua" panose="02040602050305030304" pitchFamily="18" charset="0"/>
                          <a:ea typeface="Times New Roman" panose="02020603050405020304" pitchFamily="18" charset="0"/>
                          <a:cs typeface="Times New Roman" panose="02020603050405020304" pitchFamily="18" charset="0"/>
                        </a:rPr>
                        <a:t>N’aimez pas le monde et ce qui est dans le monde, le monde passe, lui et sa convoitise, mais celui qui fait la volonté de Dieu demeure à jamais. Amen !</a:t>
                      </a:r>
                      <a:endParaRPr lang="fr-FR" sz="2800" b="1" dirty="0">
                        <a:solidFill>
                          <a:srgbClr val="C00000"/>
                        </a:solidFill>
                        <a:latin typeface="Book Antiqua" panose="02040602050305030304" pitchFamily="18" charset="0"/>
                        <a:cs typeface="Times New Roman" panose="02020603050405020304" pitchFamily="18" charset="0"/>
                      </a:endParaRPr>
                    </a:p>
                  </a:txBody>
                  <a:tcPr/>
                </a:tc>
                <a:tc>
                  <a:txBody>
                    <a:bodyPr/>
                    <a:lstStyle/>
                    <a:p>
                      <a:pPr algn="just" rtl="1"/>
                      <a:r>
                        <a:rPr lang="ar-AE" sz="3600" b="1" dirty="0"/>
                        <a:t>أيها الاخوة، إن ضل أحد بينكم عن الحق فرده أحد، فليعلم أن من يرد خاطئا عن ضلال طريقه، يخلص نفسا من الموت ويستر كثرة من الخطايا.</a:t>
                      </a:r>
                      <a:endParaRPr lang="fr-FR" sz="3600" b="1" dirty="0"/>
                    </a:p>
                    <a:p>
                      <a:pPr algn="just" rtl="1"/>
                      <a:endParaRPr lang="ar-AE" sz="3600" b="1" dirty="0"/>
                    </a:p>
                    <a:p>
                      <a:pPr algn="just" rtl="1"/>
                      <a:r>
                        <a:rPr lang="ar-AE" sz="3600" b="1" dirty="0">
                          <a:solidFill>
                            <a:srgbClr val="C00000"/>
                          </a:solidFill>
                        </a:rPr>
                        <a:t>لا تحبوا العالم ولا الاشياء التي في العالم، العالم يزول وشهوته والذى يصنع ارادة الله يدوم إلى الابد آمين.</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A2175641-9679-5026-95EA-B2428A30D0AD}"/>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15620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1309605496"/>
              </p:ext>
            </p:extLst>
          </p:nvPr>
        </p:nvGraphicFramePr>
        <p:xfrm>
          <a:off x="382554" y="1191461"/>
          <a:ext cx="11374017" cy="5278231"/>
        </p:xfrm>
        <a:graphic>
          <a:graphicData uri="http://schemas.openxmlformats.org/drawingml/2006/table">
            <a:tbl>
              <a:tblPr/>
              <a:tblGrid>
                <a:gridCol w="4323344">
                  <a:extLst>
                    <a:ext uri="{9D8B030D-6E8A-4147-A177-3AD203B41FA5}">
                      <a16:colId xmlns:a16="http://schemas.microsoft.com/office/drawing/2014/main" val="20000"/>
                    </a:ext>
                  </a:extLst>
                </a:gridCol>
                <a:gridCol w="3972998">
                  <a:extLst>
                    <a:ext uri="{9D8B030D-6E8A-4147-A177-3AD203B41FA5}">
                      <a16:colId xmlns:a16="http://schemas.microsoft.com/office/drawing/2014/main" val="20001"/>
                    </a:ext>
                  </a:extLst>
                </a:gridCol>
                <a:gridCol w="3077675">
                  <a:extLst>
                    <a:ext uri="{9D8B030D-6E8A-4147-A177-3AD203B41FA5}">
                      <a16:colId xmlns:a16="http://schemas.microsoft.com/office/drawing/2014/main" val="20002"/>
                    </a:ext>
                  </a:extLst>
                </a:gridCol>
              </a:tblGrid>
              <a:tr h="5278231">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 né de la Vierge;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extLst>
              <p:ext uri="{D42A27DB-BD31-4B8C-83A1-F6EECF244321}">
                <p14:modId xmlns:p14="http://schemas.microsoft.com/office/powerpoint/2010/main" val="1818062863"/>
              </p:ext>
            </p:extLst>
          </p:nvPr>
        </p:nvGraphicFramePr>
        <p:xfrm>
          <a:off x="2032000" y="499499"/>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2800" b="1" dirty="0">
                          <a:latin typeface="Book Antiqua" panose="02040602050305030304" pitchFamily="18" charset="0"/>
                        </a:rPr>
                        <a:t>Le Trisagion -</a:t>
                      </a:r>
                      <a:r>
                        <a:rPr lang="ar-EG" sz="2800" b="1" dirty="0">
                          <a:solidFill>
                            <a:schemeClr val="tx1"/>
                          </a:solidFill>
                          <a:latin typeface="Book Antiqua" panose="02040602050305030304" pitchFamily="18" charset="0"/>
                          <a:cs typeface="Times New Roman" pitchFamily="18" charset="0"/>
                        </a:rPr>
                        <a:t>الثلاثة </a:t>
                      </a:r>
                      <a:r>
                        <a:rPr lang="ar-EG" sz="2800" b="1" dirty="0" err="1">
                          <a:solidFill>
                            <a:schemeClr val="tx1"/>
                          </a:solidFill>
                          <a:latin typeface="Book Antiqua" panose="02040602050305030304" pitchFamily="18" charset="0"/>
                          <a:cs typeface="Times New Roman" pitchFamily="18" charset="0"/>
                        </a:rPr>
                        <a:t>التقديسات</a:t>
                      </a:r>
                      <a:r>
                        <a:rPr lang="ar-EG" sz="2800" b="1" dirty="0">
                          <a:solidFill>
                            <a:schemeClr val="tx1"/>
                          </a:solidFill>
                          <a:latin typeface="Book Antiqua" panose="02040602050305030304" pitchFamily="18" charset="0"/>
                          <a:cs typeface="Times New Roman" pitchFamily="18" charset="0"/>
                        </a:rPr>
                        <a:t> </a:t>
                      </a:r>
                      <a:endParaRPr lang="fr-FR" sz="28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
        <p:nvSpPr>
          <p:cNvPr id="2" name="Rectangle 1">
            <a:hlinkClick r:id="rId3" action="ppaction://hlinksldjump"/>
            <a:extLst>
              <a:ext uri="{FF2B5EF4-FFF2-40B4-BE49-F238E27FC236}">
                <a16:creationId xmlns:a16="http://schemas.microsoft.com/office/drawing/2014/main" id="{B8E95B55-7CB7-8326-15C8-BE2234A4381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4292456833"/>
              </p:ext>
            </p:extLst>
          </p:nvPr>
        </p:nvGraphicFramePr>
        <p:xfrm>
          <a:off x="363894" y="579412"/>
          <a:ext cx="11392676" cy="5829808"/>
        </p:xfrm>
        <a:graphic>
          <a:graphicData uri="http://schemas.openxmlformats.org/drawingml/2006/table">
            <a:tbl>
              <a:tblPr/>
              <a:tblGrid>
                <a:gridCol w="4257263">
                  <a:extLst>
                    <a:ext uri="{9D8B030D-6E8A-4147-A177-3AD203B41FA5}">
                      <a16:colId xmlns:a16="http://schemas.microsoft.com/office/drawing/2014/main" val="20000"/>
                    </a:ext>
                  </a:extLst>
                </a:gridCol>
                <a:gridCol w="3949325">
                  <a:extLst>
                    <a:ext uri="{9D8B030D-6E8A-4147-A177-3AD203B41FA5}">
                      <a16:colId xmlns:a16="http://schemas.microsoft.com/office/drawing/2014/main" val="20001"/>
                    </a:ext>
                  </a:extLst>
                </a:gridCol>
                <a:gridCol w="3186088">
                  <a:extLst>
                    <a:ext uri="{9D8B030D-6E8A-4147-A177-3AD203B41FA5}">
                      <a16:colId xmlns:a16="http://schemas.microsoft.com/office/drawing/2014/main" val="20002"/>
                    </a:ext>
                  </a:extLst>
                </a:gridCol>
              </a:tblGrid>
              <a:tr h="582980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3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as été crucifié pour nous;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E4F25197-C32D-B671-9F21-B566D6877EF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587117851"/>
              </p:ext>
            </p:extLst>
          </p:nvPr>
        </p:nvGraphicFramePr>
        <p:xfrm>
          <a:off x="410546" y="579251"/>
          <a:ext cx="11308703" cy="6126480"/>
        </p:xfrm>
        <a:graphic>
          <a:graphicData uri="http://schemas.openxmlformats.org/drawingml/2006/table">
            <a:tbl>
              <a:tblPr/>
              <a:tblGrid>
                <a:gridCol w="4429242">
                  <a:extLst>
                    <a:ext uri="{9D8B030D-6E8A-4147-A177-3AD203B41FA5}">
                      <a16:colId xmlns:a16="http://schemas.microsoft.com/office/drawing/2014/main" val="20000"/>
                    </a:ext>
                  </a:extLst>
                </a:gridCol>
                <a:gridCol w="3581089">
                  <a:extLst>
                    <a:ext uri="{9D8B030D-6E8A-4147-A177-3AD203B41FA5}">
                      <a16:colId xmlns:a16="http://schemas.microsoft.com/office/drawing/2014/main" val="20001"/>
                    </a:ext>
                  </a:extLst>
                </a:gridCol>
                <a:gridCol w="3298372">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Saint Dieu, Saint puissant, Saint immortel, qui est Ressuscité d'entre les morts et monté aux cieux;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C4260810-5BEC-1AC2-D22C-4B33B005312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1980740172"/>
              </p:ext>
            </p:extLst>
          </p:nvPr>
        </p:nvGraphicFramePr>
        <p:xfrm>
          <a:off x="401216" y="475861"/>
          <a:ext cx="11355356" cy="5971592"/>
        </p:xfrm>
        <a:graphic>
          <a:graphicData uri="http://schemas.openxmlformats.org/drawingml/2006/table">
            <a:tbl>
              <a:tblPr/>
              <a:tblGrid>
                <a:gridCol w="4234201">
                  <a:extLst>
                    <a:ext uri="{9D8B030D-6E8A-4147-A177-3AD203B41FA5}">
                      <a16:colId xmlns:a16="http://schemas.microsoft.com/office/drawing/2014/main" val="20000"/>
                    </a:ext>
                  </a:extLst>
                </a:gridCol>
                <a:gridCol w="4137968">
                  <a:extLst>
                    <a:ext uri="{9D8B030D-6E8A-4147-A177-3AD203B41FA5}">
                      <a16:colId xmlns:a16="http://schemas.microsoft.com/office/drawing/2014/main" val="20001"/>
                    </a:ext>
                  </a:extLst>
                </a:gridCol>
                <a:gridCol w="2983187">
                  <a:extLst>
                    <a:ext uri="{9D8B030D-6E8A-4147-A177-3AD203B41FA5}">
                      <a16:colId xmlns:a16="http://schemas.microsoft.com/office/drawing/2014/main" val="20002"/>
                    </a:ext>
                  </a:extLst>
                </a:gridCol>
              </a:tblGrid>
              <a:tr h="597159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maintenant, toujours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Ô Sainte Trinité aie pitié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a:t>
                      </a: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3" action="ppaction://hlinksldjump"/>
            <a:extLst>
              <a:ext uri="{FF2B5EF4-FFF2-40B4-BE49-F238E27FC236}">
                <a16:creationId xmlns:a16="http://schemas.microsoft.com/office/drawing/2014/main" id="{B1129B6F-8E77-3BD4-7FEC-F58BD840F4F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extLst>
              <p:ext uri="{D42A27DB-BD31-4B8C-83A1-F6EECF244321}">
                <p14:modId xmlns:p14="http://schemas.microsoft.com/office/powerpoint/2010/main" val="1156733204"/>
              </p:ext>
            </p:extLst>
          </p:nvPr>
        </p:nvGraphicFramePr>
        <p:xfrm>
          <a:off x="451777" y="91171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FB03287D-C15E-5EB3-4F1A-51B2F561A3C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77936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4280540166"/>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672899855"/>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b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أيها السيد الرب يسوع المسيح إلهنا الذي قال لتلاميذه القديسين ورسله الأطهار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أما أنتم فطوبي لأعينكم لأنها تبصر ولأذانكم لأنها تسمع </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2" name="Rectangle 1">
            <a:hlinkClick r:id="rId3" action="ppaction://hlinksldjump"/>
            <a:extLst>
              <a:ext uri="{FF2B5EF4-FFF2-40B4-BE49-F238E27FC236}">
                <a16:creationId xmlns:a16="http://schemas.microsoft.com/office/drawing/2014/main" id="{2676535B-9FEF-E6FC-0898-27E3CC11185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4991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80">
            <a:extLst>
              <a:ext uri="{FF2B5EF4-FFF2-40B4-BE49-F238E27FC236}">
                <a16:creationId xmlns:a16="http://schemas.microsoft.com/office/drawing/2014/main" id="{759D68CE-2085-419A-B6D2-38527ACE62C0}"/>
              </a:ext>
            </a:extLst>
          </p:cNvPr>
          <p:cNvGraphicFramePr>
            <a:graphicFrameLocks noGrp="1"/>
          </p:cNvGraphicFramePr>
          <p:nvPr>
            <p:extLst>
              <p:ext uri="{D42A27DB-BD31-4B8C-83A1-F6EECF244321}">
                <p14:modId xmlns:p14="http://schemas.microsoft.com/office/powerpoint/2010/main" val="1432927816"/>
              </p:ext>
            </p:extLst>
          </p:nvPr>
        </p:nvGraphicFramePr>
        <p:xfrm>
          <a:off x="407367" y="507579"/>
          <a:ext cx="11373293" cy="5830127"/>
        </p:xfrm>
        <a:graphic>
          <a:graphicData uri="http://schemas.openxmlformats.org/drawingml/2006/table">
            <a:tbl>
              <a:tblPr/>
              <a:tblGrid>
                <a:gridCol w="4210041">
                  <a:extLst>
                    <a:ext uri="{9D8B030D-6E8A-4147-A177-3AD203B41FA5}">
                      <a16:colId xmlns:a16="http://schemas.microsoft.com/office/drawing/2014/main" val="20000"/>
                    </a:ext>
                  </a:extLst>
                </a:gridCol>
                <a:gridCol w="3955928">
                  <a:extLst>
                    <a:ext uri="{9D8B030D-6E8A-4147-A177-3AD203B41FA5}">
                      <a16:colId xmlns:a16="http://schemas.microsoft.com/office/drawing/2014/main" val="20001"/>
                    </a:ext>
                  </a:extLst>
                </a:gridCol>
                <a:gridCol w="3207324">
                  <a:extLst>
                    <a:ext uri="{9D8B030D-6E8A-4147-A177-3AD203B41FA5}">
                      <a16:colId xmlns:a16="http://schemas.microsoft.com/office/drawing/2014/main" val="20002"/>
                    </a:ext>
                  </a:extLst>
                </a:gridCol>
              </a:tblGrid>
              <a:tr h="60450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w="6350">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w="6350">
                            <a:noFill/>
                          </a:ln>
                          <a:solidFill>
                            <a:srgbClr val="C00000"/>
                          </a:solidFill>
                          <a:effectLst/>
                          <a:latin typeface="CS Avva Shenouda" panose="020B7200000000000000" pitchFamily="34"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w="6350">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w="6350">
                          <a:noFill/>
                        </a:ln>
                        <a:solidFill>
                          <a:srgbClr val="C00000"/>
                        </a:solidFill>
                        <a:effectLst/>
                        <a:latin typeface="Book Antiqua" panose="02040602050305030304" pitchFamily="18" charset="0"/>
                        <a:cs typeface="Arial" charset="0"/>
                      </a:endParaRP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w="6350">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w="6350">
                          <a:noFill/>
                        </a:ln>
                        <a:solidFill>
                          <a:srgbClr val="C00000"/>
                        </a:solidFill>
                        <a:effectLst/>
                        <a:latin typeface="Book Antiqua" panose="02040602050305030304" pitchFamily="18"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256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rgbClr val="C00000"/>
                          </a:solidFill>
                          <a:effectLst/>
                          <a:latin typeface="Avva_Marcos" panose="04020500000000000000" pitchFamily="82" charset="0"/>
                          <a:cs typeface="Arial" charset="0"/>
                        </a:rPr>
                        <a:t>M</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arensep`hmot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ntotf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mpireferpe;nanef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nnayt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Vnou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Viwt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Pencwtyr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I=y=c P=,=c.</a:t>
                      </a: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Rendons grâce  à Dieu le bienfaiteur et miséricordieux, Père de notre Seigneur, Dieu et Sauveur Jésus Christ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فلنشكر صانع الخيرات الرحوم الله أبا ربَنَا وإلهَنَا ومُخَلصُنَا يسوع المسيح</a:t>
                      </a:r>
                      <a:r>
                        <a:rPr kumimoji="0" lang="fr-FR" sz="4000" b="1" i="0" u="none" strike="noStrike" cap="none" normalizeH="0" baseline="0" dirty="0">
                          <a:ln>
                            <a:noFill/>
                          </a:ln>
                          <a:solidFill>
                            <a:schemeClr val="tx1"/>
                          </a:solidFill>
                          <a:effectLst/>
                          <a:latin typeface="Book Antiqua" panose="02040602050305030304" pitchFamily="18" charset="0"/>
                          <a:cs typeface="Arial" charset="0"/>
                        </a:rPr>
                        <a:t> : </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5A253DED-2644-4E37-5D54-158DBCE086A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60734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051732621"/>
              </p:ext>
            </p:extLst>
          </p:nvPr>
        </p:nvGraphicFramePr>
        <p:xfrm>
          <a:off x="379785" y="844092"/>
          <a:ext cx="11305251" cy="5169816"/>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315818">
                <a:tc>
                  <a:txBody>
                    <a:bodyPr/>
                    <a:lstStyle/>
                    <a:p>
                      <a:pPr algn="just">
                        <a:lnSpc>
                          <a:spcPct val="115000"/>
                        </a:lnSpc>
                        <a:spcAft>
                          <a:spcPts val="0"/>
                        </a:spcAft>
                      </a:pP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فلنستحق أن نسمع ونعمل بأناجيلك المقدسة بطلبات </a:t>
                      </a:r>
                      <a:r>
                        <a:rPr lang="ar-SA" sz="2800" b="1" kern="1200"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قديسيك</a:t>
                      </a:r>
                      <a:endPar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42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Pidi`akwn</a:t>
                      </a:r>
                      <a:r>
                        <a:rPr lang="fr-FR" sz="2400" b="1" kern="1200" dirty="0">
                          <a:solidFill>
                            <a:srgbClr val="C00000"/>
                          </a:solidFill>
                          <a:latin typeface="CS Avva Shenouda" panose="020B7200000000000000"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t>
                      </a:r>
                      <a:r>
                        <a:rPr lang="fr-FR" sz="2000" b="1" kern="1200" dirty="0" err="1">
                          <a:solidFill>
                            <a:schemeClr val="tx1"/>
                          </a:solidFill>
                          <a:effectLst/>
                          <a:latin typeface="CS Avva Shenouda" panose="020B7200000000000000" pitchFamily="34" charset="0"/>
                          <a:ea typeface="+mn-ea"/>
                          <a:cs typeface="+mn-cs"/>
                        </a:rPr>
                        <a:t>Proceuxac;e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uper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agiou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euaggeliou</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diacre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Book Antiqua" panose="02040602050305030304" pitchFamily="18" charset="0"/>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algn="r"/>
                      <a:r>
                        <a:rPr lang="ar-SA" sz="2800" b="1" kern="1200" dirty="0">
                          <a:solidFill>
                            <a:schemeClr val="tx1"/>
                          </a:solidFill>
                          <a:effectLst/>
                          <a:latin typeface="Book Antiqua" panose="02040602050305030304" pitchFamily="18" charset="0"/>
                          <a:ea typeface="+mn-ea"/>
                          <a:cs typeface="Arial" panose="020B0604020202020204" pitchFamily="34" charset="0"/>
                        </a:rPr>
                        <a:t>صلوا من أجل الإنجيل المقدس</a:t>
                      </a:r>
                      <a:endParaRPr lang="fr-FR" sz="2800" b="1" dirty="0">
                        <a:solidFill>
                          <a:schemeClr val="tx1"/>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42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just"/>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2" name="Rectangle 1">
            <a:hlinkClick r:id="rId3" action="ppaction://hlinksldjump"/>
            <a:extLst>
              <a:ext uri="{FF2B5EF4-FFF2-40B4-BE49-F238E27FC236}">
                <a16:creationId xmlns:a16="http://schemas.microsoft.com/office/drawing/2014/main" id="{FBDDDE39-031B-E1DA-9477-FF72170D6EC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93843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69649468"/>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136612961"/>
              </p:ext>
            </p:extLst>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ten`anactacic tyren.</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اذكر ايضا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ياسيدنا</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كل الذين أوصونا أن نذكرهم في تضرعاتنا وطلباتنا التي نرفعها اليك ايها الرب الهنا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سبقوا فرقدوا نيحهم، المرضي اشفهم.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لانك</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انت هو حياتنا كلنا، وخلاصنا كلنا، ورجاؤنا كلنا، وشفاؤنا كلنا، وقيامتنا كلنا</a:t>
                      </a:r>
                      <a:endParaRPr lang="fr-FR" sz="1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2A2E74B4-5ECD-C124-2F18-A8ADB5FCBE4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4" action="ppaction://hlinksldjump"/>
            <a:extLst>
              <a:ext uri="{FF2B5EF4-FFF2-40B4-BE49-F238E27FC236}">
                <a16:creationId xmlns:a16="http://schemas.microsoft.com/office/drawing/2014/main" id="{BF725485-5EE8-3384-979A-1FBE43A457E2}"/>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4" name="Rectangle 3">
            <a:hlinkClick r:id="rId5" action="ppaction://hlinksldjump"/>
            <a:extLst>
              <a:ext uri="{FF2B5EF4-FFF2-40B4-BE49-F238E27FC236}">
                <a16:creationId xmlns:a16="http://schemas.microsoft.com/office/drawing/2014/main" id="{9E8D14D4-E8BA-C11C-2BE5-55175F96238E}"/>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extLst>
      <p:ext uri="{BB962C8B-B14F-4D97-AF65-F5344CB8AC3E}">
        <p14:creationId xmlns:p14="http://schemas.microsoft.com/office/powerpoint/2010/main" val="1391957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927736643"/>
              </p:ext>
            </p:extLst>
          </p:nvPr>
        </p:nvGraphicFramePr>
        <p:xfrm>
          <a:off x="2032000" y="61224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b="1" dirty="0">
                          <a:latin typeface="Book Antiqua" panose="02040602050305030304" pitchFamily="18" charset="0"/>
                        </a:rPr>
                        <a:t>Répons du Psaume - </a:t>
                      </a:r>
                      <a:r>
                        <a:rPr lang="ar-EG" sz="2400" b="1" dirty="0">
                          <a:solidFill>
                            <a:schemeClr val="tx1"/>
                          </a:solidFill>
                          <a:latin typeface="Book Antiqua" panose="02040602050305030304" pitchFamily="18" charset="0"/>
                          <a:cs typeface="Arial" charset="0"/>
                        </a:rPr>
                        <a:t>مرد المزمور</a:t>
                      </a:r>
                      <a:endParaRPr lang="fr-FR" sz="2400" b="1" dirty="0">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4112132853"/>
              </p:ext>
            </p:extLst>
          </p:nvPr>
        </p:nvGraphicFramePr>
        <p:xfrm>
          <a:off x="390331" y="1782147"/>
          <a:ext cx="11411338" cy="4589720"/>
        </p:xfrm>
        <a:graphic>
          <a:graphicData uri="http://schemas.openxmlformats.org/drawingml/2006/table">
            <a:tbl>
              <a:tblPr/>
              <a:tblGrid>
                <a:gridCol w="3598064">
                  <a:extLst>
                    <a:ext uri="{9D8B030D-6E8A-4147-A177-3AD203B41FA5}">
                      <a16:colId xmlns:a16="http://schemas.microsoft.com/office/drawing/2014/main" val="20000"/>
                    </a:ext>
                  </a:extLst>
                </a:gridCol>
                <a:gridCol w="4894828">
                  <a:extLst>
                    <a:ext uri="{9D8B030D-6E8A-4147-A177-3AD203B41FA5}">
                      <a16:colId xmlns:a16="http://schemas.microsoft.com/office/drawing/2014/main" val="20001"/>
                    </a:ext>
                  </a:extLst>
                </a:gridCol>
                <a:gridCol w="2918446">
                  <a:extLst>
                    <a:ext uri="{9D8B030D-6E8A-4147-A177-3AD203B41FA5}">
                      <a16:colId xmlns:a16="http://schemas.microsoft.com/office/drawing/2014/main" val="20002"/>
                    </a:ext>
                  </a:extLst>
                </a:gridCol>
              </a:tblGrid>
              <a:tr h="45897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6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3600" b="1" i="0" u="none" strike="noStrike" cap="none" normalizeH="0" baseline="0" dirty="0">
                          <a:ln>
                            <a:noFill/>
                          </a:ln>
                          <a:solidFill>
                            <a:srgbClr val="C00000"/>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CA" sz="4400" b="1" i="0" u="none" strike="noStrike" cap="none" normalizeH="0" baseline="0" dirty="0" err="1">
                          <a:ln>
                            <a:noFill/>
                          </a:ln>
                          <a:solidFill>
                            <a:schemeClr val="tx1"/>
                          </a:solidFill>
                          <a:effectLst/>
                          <a:latin typeface="CS Avva Shenouda" panose="020B7200000000000000" pitchFamily="34" charset="0"/>
                          <a:cs typeface="Arial" charset="0"/>
                        </a:rPr>
                        <a:t>Allyloui</a:t>
                      </a:r>
                      <a:r>
                        <a:rPr kumimoji="0" lang="en-CA" sz="4400" b="1" i="0" u="none" strike="noStrike" cap="none" normalizeH="0" baseline="0" dirty="0">
                          <a:ln>
                            <a:noFill/>
                          </a:ln>
                          <a:solidFill>
                            <a:schemeClr val="tx1"/>
                          </a:solidFill>
                          <a:effectLst/>
                          <a:latin typeface="CS Avva Shenouda" panose="020B7200000000000000" pitchFamily="34" charset="0"/>
                          <a:cs typeface="Arial" charset="0"/>
                        </a:rPr>
                        <a:t>``a.</a:t>
                      </a:r>
                      <a:endParaRPr kumimoji="0" lang="en-CA" sz="4400" b="1" i="0" u="none" strike="noStrike" cap="none" normalizeH="0" baseline="0" dirty="0">
                        <a:ln>
                          <a:noFill/>
                        </a:ln>
                        <a:solidFill>
                          <a:srgbClr val="FF9900"/>
                        </a:solidFill>
                        <a:effectLst/>
                        <a:latin typeface="CS Avva Shenouda" panose="020B7200000000000000" pitchFamily="34" charset="0"/>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rgbClr val="C00000"/>
                          </a:solidFill>
                          <a:effectLst/>
                          <a:latin typeface="Book Antiqua" panose="02040602050305030304" pitchFamily="18"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400" b="1" i="0" u="none" strike="noStrike" cap="none" normalizeH="0" baseline="0" dirty="0" err="1">
                          <a:ln>
                            <a:noFill/>
                          </a:ln>
                          <a:solidFill>
                            <a:schemeClr val="tx1"/>
                          </a:solidFill>
                          <a:effectLst/>
                          <a:latin typeface="Book Antiqua" panose="02040602050305030304" pitchFamily="18" charset="0"/>
                          <a:cs typeface="Arial" charset="0"/>
                        </a:rPr>
                        <a:t>Alléluia</a:t>
                      </a:r>
                      <a:r>
                        <a:rPr kumimoji="0" lang="en-C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sng" strike="noStrike" cap="none" normalizeH="0" baseline="0" dirty="0">
                        <a:ln>
                          <a:noFill/>
                        </a:ln>
                        <a:solidFill>
                          <a:srgbClr val="FF9900"/>
                        </a:solidFill>
                        <a:effectLst/>
                        <a:latin typeface="Book Antiqua" panose="02040602050305030304" pitchFamily="18" charset="0"/>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الش</a:t>
                      </a:r>
                      <a:r>
                        <a:rPr kumimoji="0" lang="ar-EG" sz="3200" b="1" i="0" u="none" strike="noStrike" cap="none" normalizeH="0" baseline="0" dirty="0">
                          <a:ln>
                            <a:noFill/>
                          </a:ln>
                          <a:solidFill>
                            <a:srgbClr val="C00000"/>
                          </a:solidFill>
                          <a:effectLst/>
                          <a:latin typeface="Book Antiqua" panose="02040602050305030304" pitchFamily="18" charset="0"/>
                          <a:cs typeface="Arial" charset="0"/>
                        </a:rPr>
                        <a:t>عب</a:t>
                      </a:r>
                      <a:r>
                        <a:rPr kumimoji="0" lang="fr-FR" sz="3200" b="1" i="0" u="none" strike="noStrike" cap="none" normalizeH="0" baseline="0" dirty="0">
                          <a:ln>
                            <a:noFill/>
                          </a:ln>
                          <a:solidFill>
                            <a:srgbClr val="C00000"/>
                          </a:solidFill>
                          <a:effectLst/>
                          <a:latin typeface="Book Antiqua" panose="02040602050305030304" pitchFamily="18" charset="0"/>
                          <a:cs typeface="Arial" charset="0"/>
                        </a:rPr>
                        <a:t> </a:t>
                      </a:r>
                      <a:r>
                        <a:rPr kumimoji="0" lang="ar-SA" sz="3200" b="1" i="0" u="none" strike="noStrike" cap="none" normalizeH="0" baseline="0" dirty="0">
                          <a:ln>
                            <a:noFill/>
                          </a:ln>
                          <a:solidFill>
                            <a:srgbClr val="C00000"/>
                          </a:solidFill>
                          <a:effectLst/>
                          <a:latin typeface="Book Antiqua" panose="02040602050305030304" pitchFamily="18" charset="0"/>
                          <a:cs typeface="Arial" charset="0"/>
                        </a:rPr>
                        <a:t>:</a:t>
                      </a:r>
                      <a:endParaRPr kumimoji="0" lang="ar-EG" sz="32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400" b="1" i="0" u="none" strike="noStrike" cap="none" normalizeH="0" baseline="0" dirty="0" err="1">
                          <a:ln>
                            <a:noFill/>
                          </a:ln>
                          <a:solidFill>
                            <a:schemeClr val="tx1"/>
                          </a:solidFill>
                          <a:effectLst/>
                          <a:latin typeface="Book Antiqua" panose="02040602050305030304" pitchFamily="18" charset="0"/>
                          <a:cs typeface="Arial" charset="0"/>
                        </a:rPr>
                        <a:t>هلليلويا</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Rectangle 3">
            <a:hlinkClick r:id="rId2" action="ppaction://hlinksldjump"/>
            <a:extLst>
              <a:ext uri="{FF2B5EF4-FFF2-40B4-BE49-F238E27FC236}">
                <a16:creationId xmlns:a16="http://schemas.microsoft.com/office/drawing/2014/main" id="{6464906F-89B2-C02A-F948-AB0291C6B12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1203010512"/>
              </p:ext>
            </p:extLst>
          </p:nvPr>
        </p:nvGraphicFramePr>
        <p:xfrm>
          <a:off x="354563" y="1443111"/>
          <a:ext cx="11402007" cy="3550920"/>
        </p:xfrm>
        <a:graphic>
          <a:graphicData uri="http://schemas.openxmlformats.org/drawingml/2006/table">
            <a:tbl>
              <a:tblPr/>
              <a:tblGrid>
                <a:gridCol w="4114637">
                  <a:extLst>
                    <a:ext uri="{9D8B030D-6E8A-4147-A177-3AD203B41FA5}">
                      <a16:colId xmlns:a16="http://schemas.microsoft.com/office/drawing/2014/main" val="20000"/>
                    </a:ext>
                  </a:extLst>
                </a:gridCol>
                <a:gridCol w="3976632">
                  <a:extLst>
                    <a:ext uri="{9D8B030D-6E8A-4147-A177-3AD203B41FA5}">
                      <a16:colId xmlns:a16="http://schemas.microsoft.com/office/drawing/2014/main" val="20001"/>
                    </a:ext>
                  </a:extLst>
                </a:gridCol>
                <a:gridCol w="3310738">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700" b="1" i="0" u="none" strike="noStrike" cap="none" normalizeH="0" baseline="0" dirty="0">
                          <a:ln>
                            <a:noFill/>
                          </a:ln>
                          <a:solidFill>
                            <a:srgbClr val="C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7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7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a:t>
                      </a:r>
                      <a:r>
                        <a:rPr kumimoji="0" lang="fr-FR" sz="2700" b="1" i="0" u="none" strike="noStrike" cap="none" normalizeH="0" baseline="0" dirty="0">
                          <a:ln>
                            <a:noFill/>
                          </a:ln>
                          <a:solidFill>
                            <a:srgbClr val="C00000"/>
                          </a:solidFill>
                          <a:effectLst/>
                          <a:latin typeface="Book Antiqua" panose="02040602050305030304" pitchFamily="18" charset="0"/>
                          <a:cs typeface="Arial" charset="0"/>
                        </a:rPr>
                        <a:t> </a:t>
                      </a: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37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قفوا بخوف الله لسماع </a:t>
                      </a:r>
                      <a:r>
                        <a:rPr kumimoji="0" lang="ar-EG" sz="4300" b="1" i="0" u="none" strike="noStrike" cap="none" normalizeH="0" baseline="0" dirty="0" err="1">
                          <a:ln>
                            <a:noFill/>
                          </a:ln>
                          <a:solidFill>
                            <a:schemeClr val="tx1"/>
                          </a:solidFill>
                          <a:effectLst/>
                          <a:latin typeface="CS Avva Shenouda" panose="020B7200000000000000" pitchFamily="34" charset="0"/>
                          <a:cs typeface="Times New Roman" pitchFamily="18" charset="0"/>
                        </a:rPr>
                        <a:t>الأنجيل</a:t>
                      </a:r>
                      <a:r>
                        <a:rPr kumimoji="0" lang="ar-EG" sz="4300" b="1" i="0" u="none" strike="noStrike" cap="none" normalizeH="0" baseline="0" dirty="0">
                          <a:ln>
                            <a:noFill/>
                          </a:ln>
                          <a:solidFill>
                            <a:schemeClr val="tx1"/>
                          </a:solidFill>
                          <a:effectLst/>
                          <a:latin typeface="CS Avva Shenouda" panose="020B7200000000000000" pitchFamily="34" charset="0"/>
                          <a:cs typeface="Times New Roman" pitchFamily="18" charset="0"/>
                        </a:rPr>
                        <a:t> المقدس.</a:t>
                      </a:r>
                      <a:endParaRPr kumimoji="0" lang="en-US" sz="4300" b="1" i="0" u="none" strike="noStrike" cap="none" normalizeH="0" baseline="0" dirty="0">
                        <a:ln>
                          <a:noFill/>
                        </a:ln>
                        <a:solidFill>
                          <a:schemeClr val="tx1"/>
                        </a:solidFill>
                        <a:effectLst/>
                        <a:latin typeface="CS Avva Shenouda" panose="020B7200000000000000" pitchFamily="34"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3" action="ppaction://hlinksldjump"/>
            <a:extLst>
              <a:ext uri="{FF2B5EF4-FFF2-40B4-BE49-F238E27FC236}">
                <a16:creationId xmlns:a16="http://schemas.microsoft.com/office/drawing/2014/main" id="{166C4EFD-7821-D48B-F1EE-48C6CD5B7D8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4928202"/>
              </p:ext>
            </p:extLst>
          </p:nvPr>
        </p:nvGraphicFramePr>
        <p:xfrm>
          <a:off x="422987" y="533296"/>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Psaumes 6 : 1 - 2</a:t>
                      </a:r>
                    </a:p>
                    <a:p>
                      <a:pPr algn="just"/>
                      <a:r>
                        <a:rPr lang="fr-FR" sz="3600" b="1" dirty="0">
                          <a:latin typeface="Book Antiqua" panose="02040602050305030304" pitchFamily="18" charset="0"/>
                        </a:rPr>
                        <a:t>Seigneur, ne me reprends pas dans ta colère, et ne me châtie pas dans ton irritation. Aie pitié de moi, Seigneur, car je suis sans force ; guéris-moi, Seigneur, car mes os sont troublés.</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p>
                      <a:pPr algn="just"/>
                      <a:endParaRPr lang="fr-FR" sz="24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مزامير 6 : 1 – 2</a:t>
                      </a:r>
                      <a:endParaRPr lang="fr-FR" sz="2400" b="1" u="sng" dirty="0">
                        <a:latin typeface="Book Antiqua" panose="02040602050305030304" pitchFamily="18" charset="0"/>
                      </a:endParaRPr>
                    </a:p>
                    <a:p>
                      <a:pPr algn="just" rtl="1"/>
                      <a:r>
                        <a:rPr lang="ar-AE" sz="4800" b="1" dirty="0"/>
                        <a:t>يا رب لا تبكتني بغضبك، ولا تؤدبني برجزك. ارحمني يا رب فإني ضعيف. اشفني يا رب فإن عظامي قلقت.</a:t>
                      </a:r>
                      <a:endParaRPr lang="fr-FR" sz="4800" b="1" dirty="0"/>
                    </a:p>
                    <a:p>
                      <a:pPr algn="just" rtl="1"/>
                      <a:endParaRPr lang="fr-FR" sz="4800" b="1" dirty="0"/>
                    </a:p>
                    <a:p>
                      <a:pPr algn="just" rtl="1"/>
                      <a:r>
                        <a:rPr lang="ar-AE" sz="4800" b="1" dirty="0" err="1">
                          <a:solidFill>
                            <a:srgbClr val="C00000"/>
                          </a:solidFill>
                        </a:rPr>
                        <a:t>هَلِّلُويا</a:t>
                      </a:r>
                      <a:r>
                        <a:rPr lang="ar-AE" sz="4800" b="1" dirty="0">
                          <a:solidFill>
                            <a:srgbClr val="C00000"/>
                          </a:solidFill>
                        </a:rPr>
                        <a:t> !</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00845D44-E1C2-657F-91A1-37798BDA503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24518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4557434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Jean 5 : 1 - 17</a:t>
                      </a:r>
                    </a:p>
                    <a:p>
                      <a:pPr algn="just"/>
                      <a:r>
                        <a:rPr lang="fr-FR" sz="2600" b="1" baseline="30000" dirty="0">
                          <a:effectLst/>
                          <a:latin typeface="Book Antiqua" panose="02040602050305030304" pitchFamily="18" charset="0"/>
                          <a:ea typeface="Times New Roman" panose="02020603050405020304" pitchFamily="18" charset="0"/>
                        </a:rPr>
                        <a:t>1</a:t>
                      </a:r>
                      <a:r>
                        <a:rPr lang="fr-FR" sz="2600" b="1" dirty="0">
                          <a:effectLst/>
                          <a:latin typeface="Book Antiqua" panose="02040602050305030304" pitchFamily="18" charset="0"/>
                          <a:ea typeface="Times New Roman" panose="02020603050405020304" pitchFamily="18" charset="0"/>
                        </a:rPr>
                        <a:t> Après cela, à l'occasion d'une fête des Juifs, Jésus monta à Jérusalem. </a:t>
                      </a:r>
                      <a:r>
                        <a:rPr lang="fr-FR" sz="2600" b="1" baseline="30000" dirty="0">
                          <a:effectLst/>
                          <a:latin typeface="Book Antiqua" panose="02040602050305030304" pitchFamily="18" charset="0"/>
                          <a:ea typeface="Times New Roman" panose="02020603050405020304" pitchFamily="18" charset="0"/>
                        </a:rPr>
                        <a:t>2</a:t>
                      </a:r>
                      <a:r>
                        <a:rPr lang="fr-FR" sz="2600" b="1" dirty="0">
                          <a:effectLst/>
                          <a:latin typeface="Book Antiqua" panose="02040602050305030304" pitchFamily="18" charset="0"/>
                          <a:ea typeface="Times New Roman" panose="02020603050405020304" pitchFamily="18" charset="0"/>
                        </a:rPr>
                        <a:t> Or, à Jérusalem, près de la Porte des Brebis, il existe une piscine qu'on appelle en hébreu </a:t>
                      </a:r>
                      <a:r>
                        <a:rPr lang="fr-FR" sz="2600" b="1" dirty="0" err="1">
                          <a:effectLst/>
                          <a:latin typeface="Book Antiqua" panose="02040602050305030304" pitchFamily="18" charset="0"/>
                          <a:ea typeface="Times New Roman" panose="02020603050405020304" pitchFamily="18" charset="0"/>
                        </a:rPr>
                        <a:t>Bézatha</a:t>
                      </a:r>
                      <a:r>
                        <a:rPr lang="fr-FR" sz="2600" b="1" dirty="0">
                          <a:effectLst/>
                          <a:latin typeface="Book Antiqua" panose="02040602050305030304" pitchFamily="18" charset="0"/>
                          <a:ea typeface="Times New Roman" panose="02020603050405020304" pitchFamily="18" charset="0"/>
                        </a:rPr>
                        <a:t>. Elle a cinq colonnades, </a:t>
                      </a:r>
                      <a:r>
                        <a:rPr lang="fr-FR" sz="2600" b="1" baseline="30000" dirty="0">
                          <a:effectLst/>
                          <a:latin typeface="Book Antiqua" panose="02040602050305030304" pitchFamily="18" charset="0"/>
                          <a:ea typeface="Times New Roman" panose="02020603050405020304" pitchFamily="18" charset="0"/>
                        </a:rPr>
                        <a:t>3</a:t>
                      </a:r>
                      <a:r>
                        <a:rPr lang="fr-FR" sz="2600" b="1" dirty="0">
                          <a:effectLst/>
                          <a:latin typeface="Book Antiqua" panose="02040602050305030304" pitchFamily="18" charset="0"/>
                          <a:ea typeface="Times New Roman" panose="02020603050405020304" pitchFamily="18" charset="0"/>
                        </a:rPr>
                        <a:t> sous lesquelles étaient couchés une foule de malades : aveugles, boiteux et paralysés qui attendaient l’agitation de l’eau </a:t>
                      </a:r>
                      <a:r>
                        <a:rPr lang="fr-FR" sz="2600" b="1" baseline="30000" dirty="0">
                          <a:effectLst/>
                          <a:latin typeface="Book Antiqua" panose="02040602050305030304" pitchFamily="18" charset="0"/>
                          <a:ea typeface="Times New Roman" panose="02020603050405020304" pitchFamily="18" charset="0"/>
                        </a:rPr>
                        <a:t>4 </a:t>
                      </a:r>
                      <a:r>
                        <a:rPr lang="fr-FR" sz="2600" b="1" dirty="0">
                          <a:effectLst/>
                          <a:latin typeface="Book Antiqua" panose="02040602050305030304" pitchFamily="18" charset="0"/>
                          <a:ea typeface="Times New Roman" panose="02020603050405020304" pitchFamily="18" charset="0"/>
                        </a:rPr>
                        <a:t>car, à certains moments, l’ange du Seigneur descendait dans la piscine, l’eau s’agitait et le premier qui y entrait après que l’eau avait bouillonné était guéri, quelle que fût sa maladie.</a:t>
                      </a:r>
                    </a:p>
                  </a:txBody>
                  <a:tcPr/>
                </a:tc>
                <a:tc>
                  <a:txBody>
                    <a:bodyPr/>
                    <a:lstStyle/>
                    <a:p>
                      <a:pPr algn="just" rtl="1"/>
                      <a:r>
                        <a:rPr lang="ar-AE" sz="2400" b="1" u="sng" dirty="0">
                          <a:latin typeface="Book Antiqua" panose="02040602050305030304" pitchFamily="18" charset="0"/>
                        </a:rPr>
                        <a:t>يوحنا 5 : 1 – 17</a:t>
                      </a:r>
                      <a:endParaRPr lang="fr-FR" sz="2400" b="1" u="sng" dirty="0">
                        <a:latin typeface="Book Antiqua" panose="02040602050305030304" pitchFamily="18" charset="0"/>
                      </a:endParaRPr>
                    </a:p>
                    <a:p>
                      <a:pPr algn="just" rtl="1"/>
                      <a:r>
                        <a:rPr lang="ar-AE" sz="3200" b="1" dirty="0"/>
                        <a:t>وبعد هذا كان عيد لليهود، فصعد يسوع إلي أورشليم وفي أورشليم عند باب الضأن بركة يقال لها بالعبرانية بيت حسدا لها خمسة أروقه. في هذه كان مضطجعا جمهور كثير من مرضي وعمي وعرج وعسم، يتوقعون تحريك الماء،</a:t>
                      </a:r>
                      <a:r>
                        <a:rPr lang="fr-FR" sz="3200" b="1" dirty="0"/>
                        <a:t> </a:t>
                      </a:r>
                      <a:r>
                        <a:rPr lang="ar-AE" sz="3200" b="1" dirty="0"/>
                        <a:t>لان ملاكا كان ينزل أحيانا في البركة ويحرك الماء، فمن نزل أولا بعد تحريك الماء كان يبرأ من أي مرض </a:t>
                      </a:r>
                      <a:r>
                        <a:rPr lang="ar-AE" sz="3200" b="1" dirty="0" err="1"/>
                        <a:t>إعتراه</a:t>
                      </a:r>
                      <a:r>
                        <a:rPr lang="fr-FR" sz="3200" b="1" dirty="0"/>
                        <a:t>.</a:t>
                      </a:r>
                      <a:endParaRPr lang="ar-AE" sz="32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7AE4ABFE-B4BC-197D-BCA8-A675CC318F1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70114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AE79-16BF-901D-9DCF-91C20B3C597F}"/>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1827328-20BF-8E07-7E03-6F6771F073F5}"/>
              </a:ext>
            </a:extLst>
          </p:cNvPr>
          <p:cNvGraphicFramePr>
            <a:graphicFrameLocks noGrp="1"/>
          </p:cNvGraphicFramePr>
          <p:nvPr>
            <p:extLst>
              <p:ext uri="{D42A27DB-BD31-4B8C-83A1-F6EECF244321}">
                <p14:modId xmlns:p14="http://schemas.microsoft.com/office/powerpoint/2010/main" val="374838758"/>
              </p:ext>
            </p:extLst>
          </p:nvPr>
        </p:nvGraphicFramePr>
        <p:xfrm>
          <a:off x="422987" y="521477"/>
          <a:ext cx="11346026" cy="580658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06587">
                <a:tc>
                  <a:txBody>
                    <a:bodyPr/>
                    <a:lstStyle/>
                    <a:p>
                      <a:pPr algn="just"/>
                      <a:r>
                        <a:rPr lang="fr-FR" sz="2800" b="1" baseline="30000" dirty="0">
                          <a:effectLst/>
                          <a:latin typeface="Book Antiqua" panose="02040602050305030304" pitchFamily="18" charset="0"/>
                          <a:ea typeface="Times New Roman" panose="02020603050405020304" pitchFamily="18" charset="0"/>
                        </a:rPr>
                        <a:t>5</a:t>
                      </a:r>
                      <a:r>
                        <a:rPr lang="fr-FR" sz="2800" b="1" dirty="0">
                          <a:effectLst/>
                          <a:latin typeface="Book Antiqua" panose="02040602050305030304" pitchFamily="18" charset="0"/>
                          <a:ea typeface="Times New Roman" panose="02020603050405020304" pitchFamily="18" charset="0"/>
                        </a:rPr>
                        <a:t> Il y en avait un qui était malade depuis trente-huit ans. </a:t>
                      </a:r>
                      <a:r>
                        <a:rPr lang="fr-FR" sz="2800" b="1" baseline="30000" dirty="0">
                          <a:effectLst/>
                          <a:latin typeface="Book Antiqua" panose="02040602050305030304" pitchFamily="18" charset="0"/>
                          <a:ea typeface="Times New Roman" panose="02020603050405020304" pitchFamily="18" charset="0"/>
                        </a:rPr>
                        <a:t>6</a:t>
                      </a:r>
                      <a:r>
                        <a:rPr lang="fr-FR" sz="2800" b="1" dirty="0">
                          <a:effectLst/>
                          <a:latin typeface="Book Antiqua" panose="02040602050305030304" pitchFamily="18" charset="0"/>
                          <a:ea typeface="Times New Roman" panose="02020603050405020304" pitchFamily="18" charset="0"/>
                        </a:rPr>
                        <a:t> Jésus, le voyant couché là, et apprenant qu'il était dans cet état depuis longtemps, lui dit : « Est-ce que tu veux retrouver la santé ? » </a:t>
                      </a:r>
                      <a:r>
                        <a:rPr lang="fr-FR" sz="2800" b="1" baseline="30000" dirty="0">
                          <a:effectLst/>
                          <a:latin typeface="Book Antiqua" panose="02040602050305030304" pitchFamily="18" charset="0"/>
                          <a:ea typeface="Times New Roman" panose="02020603050405020304" pitchFamily="18" charset="0"/>
                        </a:rPr>
                        <a:t>7</a:t>
                      </a:r>
                      <a:r>
                        <a:rPr lang="fr-FR" sz="2800" b="1" dirty="0">
                          <a:effectLst/>
                          <a:latin typeface="Book Antiqua" panose="02040602050305030304" pitchFamily="18" charset="0"/>
                          <a:ea typeface="Times New Roman" panose="02020603050405020304" pitchFamily="18" charset="0"/>
                        </a:rPr>
                        <a:t> Le malade lui répondit : « Seigneur, je n'ai personne pour me plonger dans la piscine au moment où l'eau bouillonne ; et pendant que j'y vais, un autre descend avant moi. »</a:t>
                      </a:r>
                      <a:endParaRPr lang="fr-FR" sz="2800" b="1" dirty="0">
                        <a:latin typeface="Book Antiqua" panose="02040602050305030304" pitchFamily="18" charset="0"/>
                      </a:endParaRPr>
                    </a:p>
                  </a:txBody>
                  <a:tcPr/>
                </a:tc>
                <a:tc>
                  <a:txBody>
                    <a:bodyPr/>
                    <a:lstStyle/>
                    <a:p>
                      <a:pPr algn="just" rtl="1"/>
                      <a:r>
                        <a:rPr lang="ar-AE" sz="3600" b="1" dirty="0"/>
                        <a:t>وكان هناك إنسان به مرض منذ ثمان وثلاثين سنة. هذا رآه يسوع مضطجعا، وعلم أن له زمانا كثير. فقال له أتريد أن تبرأ؟ أجابه المريض</a:t>
                      </a:r>
                      <a:r>
                        <a:rPr lang="fr-FR" sz="3600" b="1" dirty="0"/>
                        <a:t> </a:t>
                      </a:r>
                      <a:r>
                        <a:rPr lang="ar-AE" sz="3600" b="1" dirty="0"/>
                        <a:t>:</a:t>
                      </a:r>
                      <a:r>
                        <a:rPr lang="fr-FR" sz="3600" b="1" dirty="0"/>
                        <a:t> </a:t>
                      </a:r>
                      <a:r>
                        <a:rPr lang="ar-AE" sz="3600" b="1" dirty="0"/>
                        <a:t>يا سيد ليس لي إنسان يلقيني في البركة متى تحرك الماء، بل بينما انا آت ينزل قدامي آخر.</a:t>
                      </a:r>
                      <a:r>
                        <a:rPr lang="fr-FR" sz="3600" b="1" dirty="0"/>
                        <a:t> </a:t>
                      </a:r>
                      <a:endParaRPr lang="ar-AE" sz="3600" b="1" dirty="0"/>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B841C47D-5C3E-3556-87F1-2BFC2A07CD39}"/>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39219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83609957"/>
              </p:ext>
            </p:extLst>
          </p:nvPr>
        </p:nvGraphicFramePr>
        <p:xfrm>
          <a:off x="422987" y="52843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500" b="1" baseline="30000" dirty="0">
                          <a:effectLst/>
                          <a:latin typeface="Book Antiqua" panose="02040602050305030304" pitchFamily="18" charset="0"/>
                          <a:ea typeface="Times New Roman" panose="02020603050405020304" pitchFamily="18" charset="0"/>
                        </a:rPr>
                        <a:t>8</a:t>
                      </a:r>
                      <a:r>
                        <a:rPr lang="fr-FR" sz="2500" b="1" dirty="0">
                          <a:effectLst/>
                          <a:latin typeface="Book Antiqua" panose="02040602050305030304" pitchFamily="18" charset="0"/>
                          <a:ea typeface="Times New Roman" panose="02020603050405020304" pitchFamily="18" charset="0"/>
                        </a:rPr>
                        <a:t> Jésus lui dit : « Lève-toi, prends ton brancard, et marche. » </a:t>
                      </a:r>
                      <a:r>
                        <a:rPr lang="fr-FR" sz="2500" b="1" baseline="30000" dirty="0">
                          <a:effectLst/>
                          <a:latin typeface="Book Antiqua" panose="02040602050305030304" pitchFamily="18" charset="0"/>
                          <a:ea typeface="Times New Roman" panose="02020603050405020304" pitchFamily="18" charset="0"/>
                        </a:rPr>
                        <a:t>9</a:t>
                      </a:r>
                      <a:r>
                        <a:rPr lang="fr-FR" sz="2500" b="1" dirty="0">
                          <a:effectLst/>
                          <a:latin typeface="Book Antiqua" panose="02040602050305030304" pitchFamily="18" charset="0"/>
                          <a:ea typeface="Times New Roman" panose="02020603050405020304" pitchFamily="18" charset="0"/>
                        </a:rPr>
                        <a:t> Et aussitôt l'homme retrouva la santé. Il prit son brancard : il marchait ! Or, ce jour-là était un jour de sabbat. </a:t>
                      </a:r>
                      <a:r>
                        <a:rPr lang="fr-FR" sz="2500" b="1" baseline="30000" dirty="0">
                          <a:effectLst/>
                          <a:latin typeface="Book Antiqua" panose="02040602050305030304" pitchFamily="18" charset="0"/>
                          <a:ea typeface="Times New Roman" panose="02020603050405020304" pitchFamily="18" charset="0"/>
                        </a:rPr>
                        <a:t>10</a:t>
                      </a:r>
                      <a:r>
                        <a:rPr lang="fr-FR" sz="2500" b="1" dirty="0">
                          <a:effectLst/>
                          <a:latin typeface="Book Antiqua" panose="02040602050305030304" pitchFamily="18" charset="0"/>
                          <a:ea typeface="Times New Roman" panose="02020603050405020304" pitchFamily="18" charset="0"/>
                        </a:rPr>
                        <a:t> Les Juifs dirent à cet homme que Jésus avait guéri : « C'est le sabbat ! Tu n'as pas le droit de porter ton brancard. » </a:t>
                      </a:r>
                      <a:r>
                        <a:rPr lang="fr-FR" sz="2500" b="1" baseline="30000" dirty="0">
                          <a:effectLst/>
                          <a:latin typeface="Book Antiqua" panose="02040602050305030304" pitchFamily="18" charset="0"/>
                          <a:ea typeface="Times New Roman" panose="02020603050405020304" pitchFamily="18" charset="0"/>
                        </a:rPr>
                        <a:t>11</a:t>
                      </a:r>
                      <a:r>
                        <a:rPr lang="fr-FR" sz="2500" b="1" dirty="0">
                          <a:effectLst/>
                          <a:latin typeface="Book Antiqua" panose="02040602050305030304" pitchFamily="18" charset="0"/>
                          <a:ea typeface="Times New Roman" panose="02020603050405020304" pitchFamily="18" charset="0"/>
                        </a:rPr>
                        <a:t> Il leur répliqua : « Celui qui m'a rendu la santé, c'est lui qui m'a dit : 'Prends ton brancard, et marche !' » </a:t>
                      </a:r>
                      <a:r>
                        <a:rPr lang="fr-FR" sz="2500" b="1" baseline="30000" dirty="0">
                          <a:effectLst/>
                          <a:latin typeface="Book Antiqua" panose="02040602050305030304" pitchFamily="18" charset="0"/>
                          <a:ea typeface="Times New Roman" panose="02020603050405020304" pitchFamily="18" charset="0"/>
                        </a:rPr>
                        <a:t>12</a:t>
                      </a:r>
                      <a:r>
                        <a:rPr lang="fr-FR" sz="2500" b="1" dirty="0">
                          <a:effectLst/>
                          <a:latin typeface="Book Antiqua" panose="02040602050305030304" pitchFamily="18" charset="0"/>
                          <a:ea typeface="Times New Roman" panose="02020603050405020304" pitchFamily="18" charset="0"/>
                        </a:rPr>
                        <a:t> Ils l'interrogèrent : « Quel est l'homme qui t'a dit : 'Prends-le, et marche' ? » </a:t>
                      </a:r>
                      <a:r>
                        <a:rPr lang="fr-FR" sz="2500" b="1" baseline="30000" dirty="0">
                          <a:effectLst/>
                          <a:latin typeface="Book Antiqua" panose="02040602050305030304" pitchFamily="18" charset="0"/>
                          <a:ea typeface="Times New Roman" panose="02020603050405020304" pitchFamily="18" charset="0"/>
                        </a:rPr>
                        <a:t>13</a:t>
                      </a:r>
                      <a:r>
                        <a:rPr lang="fr-FR" sz="2500" b="1" dirty="0">
                          <a:effectLst/>
                          <a:latin typeface="Book Antiqua" panose="02040602050305030304" pitchFamily="18" charset="0"/>
                          <a:ea typeface="Times New Roman" panose="02020603050405020304" pitchFamily="18" charset="0"/>
                        </a:rPr>
                        <a:t> Mais celui qui avait été guéri ne le savait pas ; en effet, Jésus s'était éloigné, car il y avait foule à cet endroit.</a:t>
                      </a:r>
                      <a:endParaRPr lang="fr-FR" sz="2500" b="1" dirty="0">
                        <a:latin typeface="Book Antiqua" panose="02040602050305030304" pitchFamily="18" charset="0"/>
                      </a:endParaRPr>
                    </a:p>
                  </a:txBody>
                  <a:tcPr/>
                </a:tc>
                <a:tc>
                  <a:txBody>
                    <a:bodyPr/>
                    <a:lstStyle/>
                    <a:p>
                      <a:pPr algn="just" rtl="1"/>
                      <a:r>
                        <a:rPr lang="ar-AE" sz="3200" b="1" dirty="0">
                          <a:latin typeface="Book Antiqua" panose="02040602050305030304" pitchFamily="18" charset="0"/>
                        </a:rPr>
                        <a:t>قال له يسوع: قم أحمل سريرك وامش فحالا برئ الانسان وحمل سريره ومشى. وكان في ذلك اليوم سبت. فقال اليهود للذي شفي: إنه سبت لا يحل لك أن تحمل سريرك. أجابهم أن الذي ابرأني هو قال لي </a:t>
                      </a:r>
                      <a:r>
                        <a:rPr lang="ar-AE" sz="3200" b="1" dirty="0" err="1"/>
                        <a:t>إحمل</a:t>
                      </a:r>
                      <a:r>
                        <a:rPr lang="ar-AE" sz="3200" b="1" dirty="0"/>
                        <a:t> سريرك وامش. فسألوه: من هو الانسان الذي قال لك أحمل سريرك وامش. أما الذي شفي فلم يعلم من هو، لان يسوع اعتزل. إذ كان في الموضع جمع.</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0B53B7D9-3E12-3595-6AD2-43B157716CF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184976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921960459"/>
              </p:ext>
            </p:extLst>
          </p:nvPr>
        </p:nvGraphicFramePr>
        <p:xfrm>
          <a:off x="422987" y="531868"/>
          <a:ext cx="11346026" cy="5765023"/>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5023">
                <a:tc>
                  <a:txBody>
                    <a:bodyPr/>
                    <a:lstStyle/>
                    <a:p>
                      <a:pPr algn="just"/>
                      <a:r>
                        <a:rPr lang="fr-FR" sz="2600" b="1" baseline="30000" dirty="0">
                          <a:effectLst/>
                          <a:latin typeface="Book Antiqua" panose="02040602050305030304" pitchFamily="18" charset="0"/>
                          <a:ea typeface="Times New Roman" panose="02020603050405020304" pitchFamily="18" charset="0"/>
                        </a:rPr>
                        <a:t>14</a:t>
                      </a:r>
                      <a:r>
                        <a:rPr lang="fr-FR" sz="2600" b="1" dirty="0">
                          <a:effectLst/>
                          <a:latin typeface="Book Antiqua" panose="02040602050305030304" pitchFamily="18" charset="0"/>
                          <a:ea typeface="Times New Roman" panose="02020603050405020304" pitchFamily="18" charset="0"/>
                        </a:rPr>
                        <a:t> Plus tard, Jésus le retrouva dans le Temple et lui dit : « Te voilà en bonne santé. Ne pèche plus, il pourrait t'arriver pire encore. » </a:t>
                      </a:r>
                      <a:r>
                        <a:rPr lang="fr-FR" sz="2600" b="1" baseline="30000" dirty="0">
                          <a:effectLst/>
                          <a:latin typeface="Book Antiqua" panose="02040602050305030304" pitchFamily="18" charset="0"/>
                          <a:ea typeface="Times New Roman" panose="02020603050405020304" pitchFamily="18" charset="0"/>
                        </a:rPr>
                        <a:t>15</a:t>
                      </a:r>
                      <a:r>
                        <a:rPr lang="fr-FR" sz="2600" b="1" dirty="0">
                          <a:effectLst/>
                          <a:latin typeface="Book Antiqua" panose="02040602050305030304" pitchFamily="18" charset="0"/>
                          <a:ea typeface="Times New Roman" panose="02020603050405020304" pitchFamily="18" charset="0"/>
                        </a:rPr>
                        <a:t> L'homme partit annoncer aux Juifs que c'était Jésus qui lui avait rendu la santé. </a:t>
                      </a:r>
                      <a:r>
                        <a:rPr lang="fr-FR" sz="2600" b="1" baseline="30000" dirty="0">
                          <a:effectLst/>
                          <a:latin typeface="Book Antiqua" panose="02040602050305030304" pitchFamily="18" charset="0"/>
                          <a:ea typeface="Times New Roman" panose="02020603050405020304" pitchFamily="18" charset="0"/>
                        </a:rPr>
                        <a:t>16</a:t>
                      </a:r>
                      <a:r>
                        <a:rPr lang="fr-FR" sz="2600" b="1" dirty="0">
                          <a:effectLst/>
                          <a:latin typeface="Book Antiqua" panose="02040602050305030304" pitchFamily="18" charset="0"/>
                          <a:ea typeface="Times New Roman" panose="02020603050405020304" pitchFamily="18" charset="0"/>
                        </a:rPr>
                        <a:t> Et les Juifs se mirent à poursuivre Jésus parce qu'il avait fait cela le jour du sabbat. </a:t>
                      </a:r>
                      <a:r>
                        <a:rPr lang="fr-FR" sz="2600" b="1" baseline="30000" dirty="0">
                          <a:effectLst/>
                          <a:latin typeface="Book Antiqua" panose="02040602050305030304" pitchFamily="18" charset="0"/>
                          <a:ea typeface="Times New Roman" panose="02020603050405020304" pitchFamily="18" charset="0"/>
                        </a:rPr>
                        <a:t>17</a:t>
                      </a:r>
                      <a:r>
                        <a:rPr lang="fr-FR" sz="2600" b="1" dirty="0">
                          <a:effectLst/>
                          <a:latin typeface="Book Antiqua" panose="02040602050305030304" pitchFamily="18" charset="0"/>
                          <a:ea typeface="Times New Roman" panose="02020603050405020304" pitchFamily="18" charset="0"/>
                        </a:rPr>
                        <a:t> Jésus leur déclara : « Mon Père, jusqu'à maintenant, est toujours à l'œuvre, et moi aussi je suis à l'œuvre. »</a:t>
                      </a:r>
                    </a:p>
                    <a:p>
                      <a:pPr algn="just"/>
                      <a:endParaRPr lang="fr-FR" sz="2600" b="1" dirty="0">
                        <a:effectLst/>
                        <a:latin typeface="Book Antiqua" panose="02040602050305030304" pitchFamily="18" charset="0"/>
                      </a:endParaRPr>
                    </a:p>
                    <a:p>
                      <a:pPr algn="just"/>
                      <a:r>
                        <a:rPr lang="fr-FR" sz="2600" b="1" dirty="0">
                          <a:solidFill>
                            <a:srgbClr val="C00000"/>
                          </a:solidFill>
                          <a:latin typeface="Book Antiqua" panose="02040602050305030304" pitchFamily="18" charset="0"/>
                        </a:rPr>
                        <a:t>Gloire à Dieu éternellement, amen !</a:t>
                      </a:r>
                    </a:p>
                  </a:txBody>
                  <a:tcPr/>
                </a:tc>
                <a:tc>
                  <a:txBody>
                    <a:bodyPr/>
                    <a:lstStyle/>
                    <a:p>
                      <a:pPr algn="just" rtl="1"/>
                      <a:r>
                        <a:rPr lang="ar-AE" sz="3200" b="1" dirty="0">
                          <a:latin typeface="Book Antiqua" panose="02040602050305030304" pitchFamily="18" charset="0"/>
                        </a:rPr>
                        <a:t>بعد ذلك وجده يسوع في الهيكل وقال له: ها انت قد برئت، فلا تخطئ أيضا لئلا يكون لك شر. فمضي الانسان وأخبر اليهود أن يسوع هو الذي أبرأه. ولهذا كان اليهود يطردون يسوع، ويطلبون أن يقتلوه، لأنه عمل هذا في سبت. فأجابهم يسوع: أبي يعمل </a:t>
                      </a:r>
                      <a:r>
                        <a:rPr lang="ar-AE" sz="3200" b="1" dirty="0"/>
                        <a:t>حتي الآن وأنا أعمل.</a:t>
                      </a:r>
                    </a:p>
                    <a:p>
                      <a:pPr algn="just" rtl="1"/>
                      <a:endParaRPr lang="ar-AE" sz="3200" b="1" dirty="0"/>
                    </a:p>
                    <a:p>
                      <a:pPr algn="just" rtl="1"/>
                      <a:r>
                        <a:rPr lang="ar-AE" sz="3200" b="1" dirty="0">
                          <a:solidFill>
                            <a:srgbClr val="C00000"/>
                          </a:solidFill>
                        </a:rPr>
                        <a:t>والمجد لله دائماً.</a:t>
                      </a:r>
                    </a:p>
                  </a:txBody>
                  <a:tcPr/>
                </a:tc>
                <a:extLst>
                  <a:ext uri="{0D108BD9-81ED-4DB2-BD59-A6C34878D82A}">
                    <a16:rowId xmlns:a16="http://schemas.microsoft.com/office/drawing/2014/main" val="849155440"/>
                  </a:ext>
                </a:extLst>
              </a:tr>
            </a:tbl>
          </a:graphicData>
        </a:graphic>
      </p:graphicFrame>
      <p:sp>
        <p:nvSpPr>
          <p:cNvPr id="3" name="Rectangle 2">
            <a:hlinkClick r:id="rId2" action="ppaction://hlinksldjump"/>
            <a:extLst>
              <a:ext uri="{FF2B5EF4-FFF2-40B4-BE49-F238E27FC236}">
                <a16:creationId xmlns:a16="http://schemas.microsoft.com/office/drawing/2014/main" id="{20EF9FD1-6692-317B-C7FE-F252924842A5}"/>
              </a:ext>
            </a:extLst>
          </p:cNvPr>
          <p:cNvSpPr/>
          <p:nvPr/>
        </p:nvSpPr>
        <p:spPr>
          <a:xfrm>
            <a:off x="10679832" y="6007526"/>
            <a:ext cx="151216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a:latin typeface="Book Antiqua" panose="02040602050305030304" pitchFamily="18" charset="0"/>
              </a:rPr>
              <a:t>Sauter vers le Credo</a:t>
            </a:r>
          </a:p>
        </p:txBody>
      </p:sp>
      <p:sp>
        <p:nvSpPr>
          <p:cNvPr id="4" name="Rectangle 3">
            <a:hlinkClick r:id="rId3" action="ppaction://hlinksldjump"/>
            <a:extLst>
              <a:ext uri="{FF2B5EF4-FFF2-40B4-BE49-F238E27FC236}">
                <a16:creationId xmlns:a16="http://schemas.microsoft.com/office/drawing/2014/main" id="{46F5D1CA-3A0A-E1CD-1E54-2AFA099D18C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945563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40">
            <a:extLst>
              <a:ext uri="{FF2B5EF4-FFF2-40B4-BE49-F238E27FC236}">
                <a16:creationId xmlns:a16="http://schemas.microsoft.com/office/drawing/2014/main" id="{4FB3CB0D-1451-49CA-BDFA-122ED99F7C67}"/>
              </a:ext>
            </a:extLst>
          </p:cNvPr>
          <p:cNvGraphicFramePr>
            <a:graphicFrameLocks noGrp="1"/>
          </p:cNvGraphicFramePr>
          <p:nvPr/>
        </p:nvGraphicFramePr>
        <p:xfrm>
          <a:off x="451777" y="1018397"/>
          <a:ext cx="11288446" cy="5034565"/>
        </p:xfrm>
        <a:graphic>
          <a:graphicData uri="http://schemas.openxmlformats.org/drawingml/2006/table">
            <a:tbl>
              <a:tblPr/>
              <a:tblGrid>
                <a:gridCol w="3874899">
                  <a:extLst>
                    <a:ext uri="{9D8B030D-6E8A-4147-A177-3AD203B41FA5}">
                      <a16:colId xmlns:a16="http://schemas.microsoft.com/office/drawing/2014/main" val="20000"/>
                    </a:ext>
                  </a:extLst>
                </a:gridCol>
                <a:gridCol w="4203145">
                  <a:extLst>
                    <a:ext uri="{9D8B030D-6E8A-4147-A177-3AD203B41FA5}">
                      <a16:colId xmlns:a16="http://schemas.microsoft.com/office/drawing/2014/main" val="20001"/>
                    </a:ext>
                  </a:extLst>
                </a:gridCol>
                <a:gridCol w="3210402">
                  <a:extLst>
                    <a:ext uri="{9D8B030D-6E8A-4147-A177-3AD203B41FA5}">
                      <a16:colId xmlns:a16="http://schemas.microsoft.com/office/drawing/2014/main" val="20002"/>
                    </a:ext>
                  </a:extLst>
                </a:gridCol>
              </a:tblGrid>
              <a:tr h="494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solidFill>
                              <a:schemeClr val="tx1"/>
                            </a:solidFill>
                          </a:ln>
                          <a:solidFill>
                            <a:srgbClr val="C00000"/>
                          </a:solidFill>
                          <a:effectLst/>
                          <a:latin typeface="CS Avva Shenouda" panose="020B7200000000000000" pitchFamily="34" charset="0"/>
                          <a:cs typeface="Arial" pitchFamily="34" charset="0"/>
                        </a:rPr>
                        <a:t>Piouyb</a:t>
                      </a:r>
                      <a:r>
                        <a:rPr kumimoji="0" lang="en-US" sz="2800" b="1" i="0" u="none" strike="noStrike" cap="none" normalizeH="0" baseline="0" dirty="0">
                          <a:ln>
                            <a:solidFill>
                              <a:schemeClr val="tx1"/>
                            </a:solidFill>
                          </a:ln>
                          <a:solidFill>
                            <a:srgbClr val="C00000"/>
                          </a:solidFill>
                          <a:effectLst/>
                          <a:latin typeface="CS Avva Shenouda" panose="020B7200000000000000"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1" u="none" strike="noStrike" cap="none" normalizeH="0" baseline="0" dirty="0">
                        <a:ln>
                          <a:noFill/>
                        </a:ln>
                        <a:solidFill>
                          <a:schemeClr val="tx1"/>
                        </a:solidFill>
                        <a:effectLst/>
                        <a:latin typeface="CS Avva Shenouda" panose="020B7200000000000000"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Slyl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Prions.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Pidi`akwn</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diacre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الشماس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86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proceu,y</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s-ES" sz="2800" b="1" i="0" u="none" strike="noStrike" cap="none" normalizeH="0" baseline="0" dirty="0" err="1">
                          <a:ln>
                            <a:noFill/>
                          </a:ln>
                          <a:solidFill>
                            <a:schemeClr val="tx1"/>
                          </a:solidFill>
                          <a:effectLst/>
                          <a:latin typeface="CS Avva Shenouda" panose="020B7200000000000000" pitchFamily="34" charset="0"/>
                          <a:cs typeface="Arial" charset="0"/>
                        </a:rPr>
                        <a:t>cta;yte</a:t>
                      </a:r>
                      <a:r>
                        <a:rPr kumimoji="0" lang="es-ES" sz="2800" b="1" i="0" u="none" strike="noStrike" cap="none" normalizeH="0" baseline="0" dirty="0">
                          <a:ln>
                            <a:noFill/>
                          </a:ln>
                          <a:solidFill>
                            <a:schemeClr val="tx1"/>
                          </a:solidFill>
                          <a:effectLst/>
                          <a:latin typeface="CS Avva Shenouda" panose="020B7200000000000000" pitchFamily="34" charset="0"/>
                          <a:cs typeface="Arial" charset="0"/>
                        </a:rPr>
                        <a:t>.</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Pour la prière levons-nous.</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للصلاة قفوا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2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Piouyb</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Le prêtre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الكاهن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50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Iryny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paci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السلام لجميعكم</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0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err="1">
                          <a:ln>
                            <a:solidFill>
                              <a:schemeClr val="tx1"/>
                            </a:solid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solidFill>
                              <a:schemeClr val="tx1"/>
                            </a:solidFill>
                          </a:ln>
                          <a:solidFill>
                            <a:srgbClr val="C00000"/>
                          </a:solidFill>
                          <a:effectLst/>
                          <a:latin typeface="CS Avva Shenouda" panose="020B7200000000000000" pitchFamily="34" charset="0"/>
                          <a:cs typeface="Arial" charset="0"/>
                        </a:rPr>
                        <a:t> @</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solidFill>
                              <a:schemeClr val="tx1"/>
                            </a:solidFill>
                          </a:ln>
                          <a:solidFill>
                            <a:srgbClr val="C00000"/>
                          </a:solidFill>
                          <a:effectLst/>
                          <a:latin typeface="Book Antiqua" panose="02040602050305030304" pitchFamily="18" charset="0"/>
                          <a:cs typeface="Arial" pitchFamily="34" charset="0"/>
                        </a:rPr>
                        <a:t>Le peuple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solidFill>
                              <a:schemeClr val="tx1"/>
                            </a:solidFill>
                          </a:ln>
                          <a:solidFill>
                            <a:srgbClr val="C00000"/>
                          </a:solidFill>
                          <a:effectLst/>
                          <a:latin typeface="Book Antiqua" panose="02040602050305030304" pitchFamily="18" charset="0"/>
                          <a:cs typeface="Arial" charset="0"/>
                        </a:rPr>
                        <a:t>الشعب :</a:t>
                      </a:r>
                      <a:endParaRPr kumimoji="0" lang="en-US" sz="2800" b="1" i="0" u="none" strike="noStrike" cap="none" normalizeH="0" baseline="0" dirty="0">
                        <a:ln>
                          <a:solidFill>
                            <a:schemeClr val="tx1"/>
                          </a:solidFill>
                        </a:ln>
                        <a:solidFill>
                          <a:srgbClr val="C00000"/>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92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Et avec votre esprit.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ولروحِكَ أيضاً</a:t>
                      </a:r>
                      <a:r>
                        <a:rPr kumimoji="0" lang="ar-EG" sz="28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Rectangle 1">
            <a:hlinkClick r:id="rId2" action="ppaction://hlinksldjump"/>
            <a:extLst>
              <a:ext uri="{FF2B5EF4-FFF2-40B4-BE49-F238E27FC236}">
                <a16:creationId xmlns:a16="http://schemas.microsoft.com/office/drawing/2014/main" id="{35EB6526-D1D4-0445-921A-D6C8D81C4C1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8B8B944A-CB04-D8DA-3123-08166B74308D}"/>
              </a:ext>
            </a:extLst>
          </p:cNvPr>
          <p:cNvSpPr/>
          <p:nvPr/>
        </p:nvSpPr>
        <p:spPr>
          <a:xfrm>
            <a:off x="10679832" y="6007526"/>
            <a:ext cx="151216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b="1" dirty="0">
                <a:latin typeface="Book Antiqua" panose="02040602050305030304" pitchFamily="18" charset="0"/>
              </a:rPr>
              <a:t>Sauter vers le Credo</a:t>
            </a:r>
          </a:p>
        </p:txBody>
      </p:sp>
    </p:spTree>
    <p:extLst>
      <p:ext uri="{BB962C8B-B14F-4D97-AF65-F5344CB8AC3E}">
        <p14:creationId xmlns:p14="http://schemas.microsoft.com/office/powerpoint/2010/main" val="24307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extLst>
              <p:ext uri="{D42A27DB-BD31-4B8C-83A1-F6EECF244321}">
                <p14:modId xmlns:p14="http://schemas.microsoft.com/office/powerpoint/2010/main" val="273648614"/>
              </p:ext>
            </p:extLst>
          </p:nvPr>
        </p:nvGraphicFramePr>
        <p:xfrm>
          <a:off x="407368" y="552892"/>
          <a:ext cx="11309713" cy="6091428"/>
        </p:xfrm>
        <a:graphic>
          <a:graphicData uri="http://schemas.openxmlformats.org/drawingml/2006/table">
            <a:tbl>
              <a:tblPr/>
              <a:tblGrid>
                <a:gridCol w="3903422">
                  <a:extLst>
                    <a:ext uri="{9D8B030D-6E8A-4147-A177-3AD203B41FA5}">
                      <a16:colId xmlns:a16="http://schemas.microsoft.com/office/drawing/2014/main" val="20000"/>
                    </a:ext>
                  </a:extLst>
                </a:gridCol>
                <a:gridCol w="3942692">
                  <a:extLst>
                    <a:ext uri="{9D8B030D-6E8A-4147-A177-3AD203B41FA5}">
                      <a16:colId xmlns:a16="http://schemas.microsoft.com/office/drawing/2014/main" val="20001"/>
                    </a:ext>
                  </a:extLst>
                </a:gridCol>
                <a:gridCol w="3463599">
                  <a:extLst>
                    <a:ext uri="{9D8B030D-6E8A-4147-A177-3AD203B41FA5}">
                      <a16:colId xmlns:a16="http://schemas.microsoft.com/office/drawing/2014/main" val="20002"/>
                    </a:ext>
                  </a:extLst>
                </a:gridCol>
              </a:tblGrid>
              <a:tr h="58479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afer`ckepazin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ejwn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aferbo`y;in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af`areh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afsopten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erof</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aco</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toten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afenten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2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etaiounou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;ai.</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N;of</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on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maren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]ho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erof</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hopwc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ntef`areh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eron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pai`ehoou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ni`ehoou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2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penwnq</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hiryny</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2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Pipantokratwr</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700" b="1" i="0" u="none" strike="noStrike" cap="none" normalizeH="0" baseline="0" dirty="0">
                          <a:ln>
                            <a:noFill/>
                          </a:ln>
                          <a:solidFill>
                            <a:schemeClr val="tx1"/>
                          </a:solidFill>
                          <a:effectLst/>
                          <a:latin typeface="Book Antiqua" panose="02040602050305030304" pitchFamily="18"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700" b="1" i="0" u="none" strike="noStrike" cap="none" normalizeH="0" baseline="0" dirty="0">
                          <a:ln>
                            <a:noFill/>
                          </a:ln>
                          <a:solidFill>
                            <a:schemeClr val="tx1"/>
                          </a:solidFill>
                          <a:effectLst/>
                          <a:latin typeface="Book Antiqua" panose="02040602050305030304" pitchFamily="18" charset="0"/>
                          <a:cs typeface="Arial" charset="0"/>
                        </a:rPr>
                        <a:t>Supplions-Le encore de nous garder en ce saint jour et tous les jours de notre vie en toute paix ; Lui qui est Tout-Puissant, le Seigneur notre Dieu.</a:t>
                      </a:r>
                      <a:endParaRPr kumimoji="0" lang="en-US" sz="27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لأنه سترنا وأعاننا وحفظنا وقبلنا إليه وأشفقَ علينا وعضدنا وأتى بنا إلى هذه الساعة</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sz="32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هو أيضاً فلنسألهُ أن يحفظنا فى هذا اليوم المقدس وكل أيام حياتنا بكل سلام، ضابط الكل الربُ إلهُنا.</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1EB5D1C8-2ACE-EC22-D6FE-C919F471BC1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563790482"/>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045511076"/>
              </p:ext>
            </p:extLst>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tekou`i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mmauatc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nka;oliky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nek`klyci`a</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la paix de Ton Eglise, Une, unique,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وأيضاً فلنسأل الله ضابط الكل أبا ربنا وإلهنا و مخلصنا يسوع المسيح</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نسأل ونطلب من صلاحك يا محب البشر</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أذكر </a:t>
                      </a:r>
                      <a:r>
                        <a:rPr lang="ar-AE"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سلام كنيستك الواحدة الوحيدة المقدسة الجامعة الرسولية</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327C2DD8-40CF-C0B9-E190-AF74184ED473}"/>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51964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299212101"/>
              </p:ext>
            </p:extLst>
          </p:nvPr>
        </p:nvGraphicFramePr>
        <p:xfrm>
          <a:off x="407368" y="548682"/>
          <a:ext cx="11305251" cy="582560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4057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Proceuxac;e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uper</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irynyc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agiac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monyc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ka;olikyc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apoctolikyc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or;odoxou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ek`klyciac</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la paix de l’Eglise orthodoxe de Dieu : Une,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سلامة الواحدة المقدسة الجامعة الرسولية كنيسة الله الأرثوذكسية.</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101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1970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:ai </a:t>
                      </a:r>
                      <a:r>
                        <a:rPr lang="fr-FR" sz="2000" b="1" kern="1200" dirty="0" err="1">
                          <a:solidFill>
                            <a:schemeClr val="tx1"/>
                          </a:solidFill>
                          <a:effectLst/>
                          <a:latin typeface="CS Avva Shenouda" panose="020B7200000000000000" pitchFamily="34" charset="0"/>
                          <a:ea typeface="+mn-ea"/>
                          <a:cs typeface="+mn-cs"/>
                        </a:rPr>
                        <a:t>etsop</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icjen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auryjc</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oikoumeny</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auryjc</a:t>
                      </a: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prêtre :</a:t>
                      </a: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Elle qui s’étend d’une extrémité de l’univers à l’autre.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الكاهن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هذه الكائنة من أقاصي المسكونة إلى </a:t>
                      </a:r>
                      <a:r>
                        <a:rPr kumimoji="0" lang="ar-SA" sz="24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أقاصيها</a:t>
                      </a: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2" name="Rectangle 1">
            <a:hlinkClick r:id="rId3" action="ppaction://hlinksldjump"/>
            <a:extLst>
              <a:ext uri="{FF2B5EF4-FFF2-40B4-BE49-F238E27FC236}">
                <a16:creationId xmlns:a16="http://schemas.microsoft.com/office/drawing/2014/main" id="{3C9F78B0-F2E5-F11E-580F-6C9E3CC9208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58676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870898818"/>
              </p:ext>
            </p:extLst>
          </p:nvPr>
        </p:nvGraphicFramePr>
        <p:xfrm>
          <a:off x="435402" y="548681"/>
          <a:ext cx="11277213" cy="5930965"/>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382947">
                <a:tc>
                  <a:txBody>
                    <a:bodyPr/>
                    <a:lstStyle/>
                    <a:p>
                      <a:pPr algn="just">
                        <a:lnSpc>
                          <a:spcPct val="115000"/>
                        </a:lnSpc>
                        <a:spcAft>
                          <a:spcPts val="1200"/>
                        </a:spcAft>
                      </a:pPr>
                      <a:r>
                        <a:rPr lang="sv-SE"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 P=[=c `mpenpatriar,yc @ `niwt ettai`yout @ `nar,y`ereuc papa abba (...) </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pefke`svyr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nlutorgoc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peniwt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epickopoc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notre patriarche, le saint père, le grand prêtre le pape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 ainsi que son confrère dans le ministère notre père l’évêque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a:t>
                      </a:r>
                    </a:p>
                    <a:p>
                      <a:pPr algn="just">
                        <a:lnSpc>
                          <a:spcPct val="115000"/>
                        </a:lnSpc>
                        <a:spcAft>
                          <a:spcPts val="1200"/>
                        </a:spcAft>
                      </a:pPr>
                      <a:endParaRPr lang="fr-FR" sz="18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أذكر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بطريركنا الأب المُكرّم رئيس الكهنة البابا أنبا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وشريكَه </a:t>
                      </a:r>
                      <a:r>
                        <a:rPr lang="ar-AE"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فى</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الخدمة </a:t>
                      </a:r>
                      <a:r>
                        <a:rPr lang="ar-AE"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ﺃﺒﺎﻨﺎ</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الأسقف</a:t>
                      </a:r>
                      <a:r>
                        <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الأنبا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37769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r>
                        <a:rPr lang="fr-FR" sz="18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ar,i`erewc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patriar,ou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ar,i`epickopou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megalo</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polewc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Alexandriac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kumimoji="0" lang="pt-BR" sz="2000" b="1" i="0" u="none" strike="noStrike" kern="1200" cap="none" spc="0" normalizeH="0" baseline="0" dirty="0">
                          <a:ln>
                            <a:noFill/>
                          </a:ln>
                          <a:solidFill>
                            <a:schemeClr val="tx1"/>
                          </a:solidFill>
                          <a:effectLst/>
                          <a:uLnTx/>
                          <a:uFillTx/>
                          <a:latin typeface="CS Avva Shenouda" panose="020B7200000000000000" pitchFamily="34" charset="0"/>
                          <a:ea typeface="Calibri" panose="020F0502020204030204" pitchFamily="34" charset="0"/>
                          <a:cs typeface="Arial" panose="020B0604020202020204" pitchFamily="34" charset="0"/>
                        </a:rPr>
                        <a:t>Ke tou patroc `ymwn tou ``epickopou abba (...) Ke twn or;odoxwn `ymwn `epickopwn.</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Book Antiqua" panose="02040602050305030304" pitchFamily="18" charset="0"/>
                          <a:ea typeface="+mn-ea"/>
                          <a:cs typeface="+mn-cs"/>
                        </a:rPr>
                        <a:t>Le diacre :</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notre grand-prêtre, le pape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Pape, patriarche et archevêque de la mégalopole d’Alexandrie, Et notre père l’évêque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et tous nos évêques orthodoxes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رئيس كهنتنا البابا أنبا (...) بابا وبطريرك ورَئيس أساقفة المدينة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اﻟﻌﻅﻤﯽ</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الإسكندرية وشريكَه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فى</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الخدمة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ﺃﺒﺎﻨﺎ</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الأسقف  الأنبا (...)</a:t>
                      </a:r>
                      <a:r>
                        <a:rPr kumimoji="0" lang="fr-FR"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وسائر أساقفتنا الأرثوذكسيين.</a:t>
                      </a:r>
                      <a:endParaRPr kumimoji="0" lang="fr-FR" sz="22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bl>
          </a:graphicData>
        </a:graphic>
      </p:graphicFrame>
      <p:sp>
        <p:nvSpPr>
          <p:cNvPr id="2" name="Rectangle 1">
            <a:hlinkClick r:id="rId3" action="ppaction://hlinksldjump"/>
            <a:extLst>
              <a:ext uri="{FF2B5EF4-FFF2-40B4-BE49-F238E27FC236}">
                <a16:creationId xmlns:a16="http://schemas.microsoft.com/office/drawing/2014/main" id="{54EBB574-1062-B08A-74DE-312C1DFDB318}"/>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268073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665906810"/>
              </p:ext>
            </p:extLst>
          </p:nvPr>
        </p:nvGraphicFramePr>
        <p:xfrm>
          <a:off x="407368" y="548681"/>
          <a:ext cx="11305251" cy="6451427"/>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16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8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433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Qen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ou`areh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areh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erof</a:t>
                      </a:r>
                      <a:r>
                        <a:rPr lang="fr-FR" sz="2000" b="1" kern="1200" dirty="0">
                          <a:solidFill>
                            <a:schemeClr val="tx1"/>
                          </a:solidFill>
                          <a:effectLst/>
                          <a:latin typeface="CS Avva Shenouda" panose="020B7200000000000000" pitchFamily="34" charset="0"/>
                          <a:ea typeface="+mn-ea"/>
                          <a:cs typeface="+mn-cs"/>
                        </a:rPr>
                        <a:t> nan @ `</a:t>
                      </a:r>
                      <a:r>
                        <a:rPr lang="fr-FR" sz="2000" b="1" kern="1200" dirty="0" err="1">
                          <a:solidFill>
                            <a:schemeClr val="tx1"/>
                          </a:solidFill>
                          <a:effectLst/>
                          <a:latin typeface="CS Avva Shenouda" panose="020B7200000000000000" pitchFamily="34" charset="0"/>
                          <a:ea typeface="+mn-ea"/>
                          <a:cs typeface="+mn-cs"/>
                        </a:rPr>
                        <a:t>nhanmys</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nrompi</a:t>
                      </a:r>
                      <a:r>
                        <a:rPr lang="fr-FR" sz="2000" b="1" kern="1200" dirty="0">
                          <a:solidFill>
                            <a:schemeClr val="tx1"/>
                          </a:solidFill>
                          <a:effectLst/>
                          <a:latin typeface="CS Avva Shenouda" panose="020B7200000000000000" pitchFamily="34" charset="0"/>
                          <a:ea typeface="+mn-ea"/>
                          <a:cs typeface="+mn-cs"/>
                        </a:rPr>
                        <a:t> nem </a:t>
                      </a:r>
                      <a:r>
                        <a:rPr lang="fr-FR" sz="2000" b="1" kern="1200" dirty="0" err="1">
                          <a:solidFill>
                            <a:schemeClr val="tx1"/>
                          </a:solidFill>
                          <a:effectLst/>
                          <a:latin typeface="CS Avva Shenouda" panose="020B7200000000000000" pitchFamily="34" charset="0"/>
                          <a:ea typeface="+mn-ea"/>
                          <a:cs typeface="+mn-cs"/>
                        </a:rPr>
                        <a:t>hancyou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nhirynikon</a:t>
                      </a:r>
                      <a:endParaRPr lang="fr-FR" sz="20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t>
                      </a:r>
                      <a:r>
                        <a:rPr lang="fr-FR" sz="2000" b="1" kern="1200" dirty="0" err="1">
                          <a:solidFill>
                            <a:schemeClr val="tx1"/>
                          </a:solidFill>
                          <a:effectLst/>
                          <a:latin typeface="CS Avva Shenouda" panose="020B7200000000000000" pitchFamily="34" charset="0"/>
                          <a:ea typeface="+mn-ea"/>
                          <a:cs typeface="+mn-cs"/>
                        </a:rPr>
                        <a:t>Ari`vmeu`i</a:t>
                      </a:r>
                      <a:r>
                        <a:rPr lang="fr-FR" sz="2000" b="1" kern="1200" dirty="0">
                          <a:solidFill>
                            <a:schemeClr val="tx1"/>
                          </a:solidFill>
                          <a:effectLst/>
                          <a:latin typeface="CS Avva Shenouda" panose="020B7200000000000000" pitchFamily="34" charset="0"/>
                          <a:ea typeface="+mn-ea"/>
                          <a:cs typeface="+mn-cs"/>
                        </a:rPr>
                        <a:t> `P[</a:t>
                      </a:r>
                      <a:r>
                        <a:rPr lang="fr-FR" sz="2000" b="1" kern="1200" dirty="0" err="1">
                          <a:solidFill>
                            <a:schemeClr val="tx1"/>
                          </a:solidFill>
                          <a:effectLst/>
                          <a:latin typeface="CS Avva Shenouda" panose="020B7200000000000000" pitchFamily="34" charset="0"/>
                          <a:ea typeface="+mn-ea"/>
                          <a:cs typeface="+mn-cs"/>
                        </a:rPr>
                        <a:t>oic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nnenjin;wou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cmou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erwou</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prêtre :</a:t>
                      </a: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Protège-le et préserve-le de longues années paisibles</a:t>
                      </a:r>
                    </a:p>
                    <a:p>
                      <a:pPr algn="just"/>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Souviens-Toi Seigneur de nos assemblées, bénis-les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الكاهن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حفظا احفظه لنا سنين كثيرة وأزمنة سالمة</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أذكر </a:t>
                      </a:r>
                      <a:r>
                        <a:rPr kumimoji="0" lang="ar-AE" sz="24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يارب</a:t>
                      </a: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اجتماعاتنا</a:t>
                      </a: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باركها</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r h="22658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Proeuxac;e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agiac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ek`klyciac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tautyc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cun`eleucewn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cette sainte église et pour nos assemblées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هذه الكنيسَة المقدسة واجتماعاتنا.</a:t>
                      </a:r>
                      <a:endParaRPr kumimoji="0" lang="fr-FR" sz="24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2" name="Rectangle 1">
            <a:hlinkClick r:id="rId3" action="ppaction://hlinksldjump"/>
            <a:extLst>
              <a:ext uri="{FF2B5EF4-FFF2-40B4-BE49-F238E27FC236}">
                <a16:creationId xmlns:a16="http://schemas.microsoft.com/office/drawing/2014/main" id="{FF8938DD-C256-8804-6B38-D3F99CC210A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960438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347113402"/>
              </p:ext>
            </p:extLst>
          </p:nvPr>
        </p:nvGraphicFramePr>
        <p:xfrm>
          <a:off x="407368" y="548681"/>
          <a:ext cx="11305251" cy="597635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00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r>
                        <a:rPr lang="fr-FR" sz="2000" b="1" kern="1200" dirty="0">
                          <a:solidFill>
                            <a:srgbClr val="C00000"/>
                          </a:solidFill>
                          <a:latin typeface="CS Avva Shenouda" panose="020B7200000000000000" pitchFamily="34" charset="0"/>
                          <a:ea typeface="+mn-ea"/>
                          <a:cs typeface="+mn-cs"/>
                        </a:rPr>
                        <a:t> @</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Book Antiqua" panose="02040602050305030304" pitchFamily="18" charset="0"/>
                          <a:ea typeface="+mn-ea"/>
                          <a:cs typeface="+mn-cs"/>
                        </a:rPr>
                        <a:t>Le peuple :</a:t>
                      </a:r>
                      <a:endParaRPr lang="fr-FR" sz="2800" b="1" kern="1200" dirty="0">
                        <a:solidFill>
                          <a:srgbClr val="C00000"/>
                        </a:solidFill>
                        <a:latin typeface="Book Antiqua" panose="02040602050305030304" pitchFamily="18" charset="0"/>
                        <a:ea typeface="+mn-ea"/>
                        <a:cs typeface="+mn-cs"/>
                      </a:endParaRPr>
                    </a:p>
                    <a:p>
                      <a:pPr algn="ctr"/>
                      <a:r>
                        <a:rPr lang="fr-FR" sz="20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الشعب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400" b="1" kern="1200" dirty="0" err="1">
                          <a:solidFill>
                            <a:schemeClr val="dk1"/>
                          </a:solidFill>
                          <a:effectLst/>
                          <a:latin typeface="Book Antiqua" panose="02040602050305030304" pitchFamily="18" charset="0"/>
                          <a:ea typeface="+mn-ea"/>
                          <a:cs typeface="Arial" panose="020B0604020202020204" pitchFamily="34" charset="0"/>
                        </a:rPr>
                        <a:t>يارب</a:t>
                      </a:r>
                      <a:r>
                        <a:rPr lang="ar-SA" sz="2400" b="1" kern="1200" dirty="0">
                          <a:solidFill>
                            <a:schemeClr val="dk1"/>
                          </a:solidFill>
                          <a:effectLst/>
                          <a:latin typeface="Book Antiqua" panose="02040602050305030304" pitchFamily="18" charset="0"/>
                          <a:ea typeface="+mn-ea"/>
                          <a:cs typeface="Arial" panose="020B0604020202020204" pitchFamily="34" charset="0"/>
                        </a:rPr>
                        <a:t> ارحم</a:t>
                      </a:r>
                      <a:endParaRPr lang="fr-FR" sz="24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Myic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e;rouswpi</a:t>
                      </a:r>
                      <a:r>
                        <a:rPr lang="fr-FR" sz="2000" b="1" kern="1200" dirty="0">
                          <a:solidFill>
                            <a:schemeClr val="tx1"/>
                          </a:solidFill>
                          <a:effectLst/>
                          <a:latin typeface="CS Avva Shenouda" panose="020B7200000000000000" pitchFamily="34" charset="0"/>
                          <a:ea typeface="+mn-ea"/>
                          <a:cs typeface="+mn-cs"/>
                        </a:rPr>
                        <a:t> nan `</a:t>
                      </a:r>
                      <a:r>
                        <a:rPr lang="fr-FR" sz="2000" b="1" kern="1200" dirty="0" err="1">
                          <a:solidFill>
                            <a:schemeClr val="tx1"/>
                          </a:solidFill>
                          <a:effectLst/>
                          <a:latin typeface="CS Avva Shenouda" panose="020B7200000000000000" pitchFamily="34" charset="0"/>
                          <a:ea typeface="+mn-ea"/>
                          <a:cs typeface="+mn-cs"/>
                        </a:rPr>
                        <a:t>naterkwlin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nattahno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e;renaitou</a:t>
                      </a:r>
                      <a:r>
                        <a:rPr lang="fr-FR" sz="2000" b="1" kern="1200" dirty="0">
                          <a:solidFill>
                            <a:schemeClr val="tx1"/>
                          </a:solidFill>
                          <a:effectLst/>
                          <a:latin typeface="CS Avva Shenouda" panose="020B7200000000000000" pitchFamily="34" charset="0"/>
                          <a:ea typeface="+mn-ea"/>
                          <a:cs typeface="+mn-cs"/>
                        </a:rPr>
                        <a:t> kata </a:t>
                      </a:r>
                      <a:r>
                        <a:rPr lang="fr-FR" sz="2000" b="1" kern="1200" dirty="0" err="1">
                          <a:solidFill>
                            <a:schemeClr val="tx1"/>
                          </a:solidFill>
                          <a:effectLst/>
                          <a:latin typeface="CS Avva Shenouda" panose="020B7200000000000000" pitchFamily="34" charset="0"/>
                          <a:ea typeface="+mn-ea"/>
                          <a:cs typeface="+mn-cs"/>
                        </a:rPr>
                        <a:t>pekouws</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e;ouab</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mmakarion</a:t>
                      </a:r>
                      <a:r>
                        <a:rPr lang="fr-FR" sz="2000" b="1" kern="1200" dirty="0">
                          <a:solidFill>
                            <a:schemeClr val="tx1"/>
                          </a:solidFill>
                          <a:effectLst/>
                          <a:latin typeface="CS Avva Shenouda" panose="020B7200000000000000"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neu,y</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ntoubo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cmou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ari,arizec;e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mmwou</a:t>
                      </a:r>
                      <a:r>
                        <a:rPr lang="fr-FR" sz="2000" b="1" kern="1200" dirty="0">
                          <a:solidFill>
                            <a:schemeClr val="tx1"/>
                          </a:solidFill>
                          <a:effectLst/>
                          <a:latin typeface="CS Avva Shenouda" panose="020B7200000000000000" pitchFamily="34" charset="0"/>
                          <a:ea typeface="+mn-ea"/>
                          <a:cs typeface="+mn-cs"/>
                        </a:rPr>
                        <a:t> nan `P[</a:t>
                      </a:r>
                      <a:r>
                        <a:rPr lang="fr-FR" sz="2000" b="1" kern="1200" dirty="0" err="1">
                          <a:solidFill>
                            <a:schemeClr val="tx1"/>
                          </a:solidFill>
                          <a:effectLst/>
                          <a:latin typeface="CS Avva Shenouda" panose="020B7200000000000000" pitchFamily="34" charset="0"/>
                          <a:ea typeface="+mn-ea"/>
                          <a:cs typeface="+mn-cs"/>
                        </a:rPr>
                        <a:t>oic</a:t>
                      </a:r>
                      <a:r>
                        <a:rPr lang="fr-FR" sz="2000" b="1" kern="1200" dirty="0">
                          <a:solidFill>
                            <a:schemeClr val="tx1"/>
                          </a:solidFill>
                          <a:effectLst/>
                          <a:latin typeface="CS Avva Shenouda" panose="020B7200000000000000" pitchFamily="34" charset="0"/>
                          <a:ea typeface="+mn-ea"/>
                          <a:cs typeface="+mn-cs"/>
                        </a:rPr>
                        <a:t> @ nem </a:t>
                      </a:r>
                      <a:r>
                        <a:rPr lang="fr-FR" sz="2000" b="1" kern="1200" dirty="0" err="1">
                          <a:solidFill>
                            <a:schemeClr val="tx1"/>
                          </a:solidFill>
                          <a:effectLst/>
                          <a:latin typeface="CS Avva Shenouda" panose="020B7200000000000000" pitchFamily="34" charset="0"/>
                          <a:ea typeface="+mn-ea"/>
                          <a:cs typeface="+mn-cs"/>
                        </a:rPr>
                        <a:t>nek`ebiaik</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e;nyou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menencwn</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eneh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Twnk</a:t>
                      </a:r>
                      <a:r>
                        <a:rPr lang="fr-FR" sz="2000" b="1" kern="1200" dirty="0">
                          <a:solidFill>
                            <a:schemeClr val="tx1"/>
                          </a:solidFill>
                          <a:effectLst/>
                          <a:latin typeface="CS Avva Shenouda" panose="020B7200000000000000" pitchFamily="34" charset="0"/>
                          <a:ea typeface="+mn-ea"/>
                          <a:cs typeface="+mn-cs"/>
                        </a:rPr>
                        <a:t> P¡ V} @ </a:t>
                      </a:r>
                      <a:r>
                        <a:rPr lang="fr-FR" sz="2000" b="1" kern="1200" dirty="0" err="1">
                          <a:solidFill>
                            <a:schemeClr val="tx1"/>
                          </a:solidFill>
                          <a:effectLst/>
                          <a:latin typeface="CS Avva Shenouda" panose="020B7200000000000000" pitchFamily="34" charset="0"/>
                          <a:ea typeface="+mn-ea"/>
                          <a:cs typeface="+mn-cs"/>
                        </a:rPr>
                        <a:t>maroujwr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nekjaji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tyrou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marouvwt</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qa`thy</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mpekho</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niben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e;moc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mpekran</a:t>
                      </a:r>
                      <a:r>
                        <a:rPr lang="fr-FR" sz="2000" b="1" kern="1200" dirty="0">
                          <a:solidFill>
                            <a:schemeClr val="tx1"/>
                          </a:solidFill>
                          <a:effectLst/>
                          <a:latin typeface="CS Avva Shenouda" panose="020B7200000000000000" pitchFamily="34" charset="0"/>
                          <a:ea typeface="+mn-ea"/>
                          <a:cs typeface="+mn-cs"/>
                        </a:rPr>
                        <a:t> =e=;=u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Book Antiqua" panose="02040602050305030304" pitchFamily="18" charset="0"/>
                          <a:ea typeface="+mn-ea"/>
                          <a:cs typeface="+mn-cs"/>
                        </a:rPr>
                        <a:t>Le prêtre :</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Fais qu’elles soient pour nous sans encombre ni obstacle afin qu’elles deviennent, selon Ta sainte et bienheureuse volonté, des maisons de prière, des maisons de pureté, des maisons de bénédiction. Accorde-les nous Seigneur, ainsi qu’à Tes serviteurs qui nous succèderont jusqu’à la fin des temps. Lève-toi Seigneur Dieu. Que tous Tes ennemis soient dispersés. Que fuient devant Toi tous ceux qui haïssent Ton Saint Nom.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Arial" panose="020B0604020202020204" pitchFamily="34" charset="0"/>
                        </a:rPr>
                        <a:t>الكاهن :</a:t>
                      </a:r>
                      <a:endParaRPr lang="fr-FR" sz="2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اجعلها أن تكون لنا بغير مانع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ولاعائق</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لنصنعها كمشيئتك المقدسة الطوباوية </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بيوت صلاة بيوت طهارة بيوت بركة، أنعم بها علينا </a:t>
                      </a:r>
                      <a:r>
                        <a:rPr kumimoji="0" lang="ar-AE"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يارب</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وعلى عبيدك الآتين بعدنا الى الأبد قم أيها الرب الإله وليتفرق جميع أعدائك وليهرب من قدام وجهك كل مبغضي اسمك القدوس </a:t>
                      </a:r>
                      <a:endParaRPr kumimoji="0" lang="fr-FR"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2" name="Rectangle 1">
            <a:hlinkClick r:id="rId3" action="ppaction://hlinksldjump"/>
            <a:extLst>
              <a:ext uri="{FF2B5EF4-FFF2-40B4-BE49-F238E27FC236}">
                <a16:creationId xmlns:a16="http://schemas.microsoft.com/office/drawing/2014/main" id="{CE116492-0BAA-70F9-861F-CE69259179D1}"/>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470318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727723883"/>
              </p:ext>
            </p:extLst>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marefswpi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ehananso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mpekouws</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pekmonogenyc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nsyri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 Vai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ebolhitotf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pitai`o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pi`amahi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prockunycic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er`prepi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pi=p=n=a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nreftanqo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omooucioc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bénédiction multiplie Ton peuple par milliers et par myriades qui agissent selon Ta Volonté. Par la grâce, la compassion et l’amour du genre humain de Ton Fils unique notre Seigneur, notre Dieu et notre Sauveur Jésus-Christ par Qui la gloire, l’honneur, la magnificence et la prosternation Te sont dus avec Lui et le Saint-Esprit vivifiant et consubstantiel à Toi Maintenant et toujours et pour les siècles des siècles. Amen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kern="1200" dirty="0">
                          <a:solidFill>
                            <a:schemeClr val="tx1"/>
                          </a:solidFill>
                          <a:effectLst/>
                          <a:latin typeface="Book Antiqua" panose="02040602050305030304" pitchFamily="18" charset="0"/>
                          <a:ea typeface="+mn-ea"/>
                          <a:cs typeface="Arial" panose="020B0604020202020204" pitchFamily="34" charset="0"/>
                        </a:rPr>
                        <a:t>وأما شعبك فليكن بالبركة ألوف </a:t>
                      </a:r>
                      <a:r>
                        <a:rPr lang="ar-SA" sz="2400" b="1" kern="1200" dirty="0" err="1">
                          <a:solidFill>
                            <a:schemeClr val="tx1"/>
                          </a:solidFill>
                          <a:effectLst/>
                          <a:latin typeface="Book Antiqua" panose="02040602050305030304" pitchFamily="18" charset="0"/>
                          <a:ea typeface="+mn-ea"/>
                          <a:cs typeface="Arial" panose="020B0604020202020204" pitchFamily="34" charset="0"/>
                        </a:rPr>
                        <a:t>ألوف</a:t>
                      </a:r>
                      <a:r>
                        <a:rPr lang="ar-SA" sz="2400" b="1" kern="1200" dirty="0">
                          <a:solidFill>
                            <a:schemeClr val="tx1"/>
                          </a:solidFill>
                          <a:effectLst/>
                          <a:latin typeface="Book Antiqua" panose="02040602050305030304" pitchFamily="18" charset="0"/>
                          <a:ea typeface="+mn-ea"/>
                          <a:cs typeface="Arial" panose="020B0604020202020204" pitchFamily="34" charset="0"/>
                        </a:rPr>
                        <a:t> وربوات ربوات يصنعون إرادتك</a:t>
                      </a:r>
                      <a:endParaRPr lang="fr-FR" sz="2400" b="1" kern="1200" dirty="0">
                        <a:solidFill>
                          <a:schemeClr val="tx1"/>
                        </a:solidFill>
                        <a:effectLst/>
                        <a:latin typeface="Book Antiqua" panose="02040602050305030304" pitchFamily="18" charset="0"/>
                        <a:ea typeface="+mn-ea"/>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بالنعمة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والرآفات</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ومحبة البشر اللواتي لابنك الوحيد الجنس ربنا والهنا ومخلصنا يسوع المسيح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هذا الذي من قبله المجد والكرامة والعزة والسجود تليق بك معه ومع الروح القدس المحيي المساوي لك الآن وكل أوان والى دهر الدهور آمين</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2" name="Rectangle 1">
            <a:hlinkClick r:id="rId3" action="ppaction://hlinksldjump"/>
            <a:extLst>
              <a:ext uri="{FF2B5EF4-FFF2-40B4-BE49-F238E27FC236}">
                <a16:creationId xmlns:a16="http://schemas.microsoft.com/office/drawing/2014/main" id="{F8168774-4E0B-D3A5-52F6-DB1E38DE3CF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413623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092430289"/>
              </p:ext>
            </p:extLst>
          </p:nvPr>
        </p:nvGraphicFramePr>
        <p:xfrm>
          <a:off x="379785" y="940566"/>
          <a:ext cx="11305251" cy="349300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Pidi`akwn</a:t>
                      </a:r>
                      <a:r>
                        <a:rPr lang="fr-FR" sz="2800" b="1" kern="1200" dirty="0">
                          <a:solidFill>
                            <a:srgbClr val="C00000"/>
                          </a:solidFill>
                          <a:latin typeface="CS Avva Shenouda" panose="020B7200000000000000"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rgbClr val="C00000"/>
                        </a:solidFill>
                        <a:latin typeface="CS Avva Shenouda" panose="020B7200000000000000"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En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covi`a</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proc,wmen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ele`ycon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ele`ycon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oume;myi</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fr-FR" sz="3200" b="1" kern="1200" dirty="0">
                          <a:solidFill>
                            <a:srgbClr val="C00000"/>
                          </a:solidFill>
                          <a:latin typeface="Book Antiqua" panose="02040602050305030304" pitchFamily="18" charset="0"/>
                          <a:ea typeface="+mn-ea"/>
                          <a:cs typeface="+mn-cs"/>
                        </a:rPr>
                        <a:t>Le diacre :</a:t>
                      </a:r>
                    </a:p>
                    <a:p>
                      <a:pPr algn="just">
                        <a:lnSpc>
                          <a:spcPct val="100000"/>
                        </a:lnSpc>
                        <a:spcAft>
                          <a:spcPts val="1200"/>
                        </a:spcAft>
                      </a:pPr>
                      <a:r>
                        <a:rPr kumimoji="0" lang="fr-FR" sz="32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Avec la sagesse de Dieu, soyons attentifs.  Seigneur aie  pitié Seigneur aie  pitié. En vérité</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ar-SA" sz="3600" b="1" kern="1200" dirty="0">
                          <a:solidFill>
                            <a:srgbClr val="C00000"/>
                          </a:solidFill>
                          <a:effectLst/>
                          <a:latin typeface="Book Antiqua" panose="02040602050305030304" pitchFamily="18" charset="0"/>
                          <a:ea typeface="+mn-ea"/>
                          <a:cs typeface="Arial" panose="020B0604020202020204" pitchFamily="34" charset="0"/>
                        </a:rPr>
                        <a:t>الشماس :</a:t>
                      </a:r>
                      <a:endParaRPr lang="fr-FR" sz="4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00000"/>
                        </a:lnSpc>
                        <a:spcBef>
                          <a:spcPts val="0"/>
                        </a:spcBef>
                        <a:spcAft>
                          <a:spcPts val="1000"/>
                        </a:spcAft>
                        <a:buClrTx/>
                        <a:buSzTx/>
                        <a:buFontTx/>
                        <a:buNone/>
                        <a:tabLst/>
                        <a:defRPr/>
                      </a:pPr>
                      <a:r>
                        <a:rPr kumimoji="0" lang="ar-SA" sz="3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انصتوا بحكمة الله يا ربُ ارحم. </a:t>
                      </a:r>
                    </a:p>
                    <a:p>
                      <a:pPr marL="0" marR="0" lvl="0" indent="0" algn="justLow" defTabSz="914400" rtl="1" eaLnBrk="1" fontAlgn="auto" latinLnBrk="0" hangingPunct="1">
                        <a:lnSpc>
                          <a:spcPct val="100000"/>
                        </a:lnSpc>
                        <a:spcBef>
                          <a:spcPts val="0"/>
                        </a:spcBef>
                        <a:spcAft>
                          <a:spcPts val="1000"/>
                        </a:spcAft>
                        <a:buClrTx/>
                        <a:buSzTx/>
                        <a:buFontTx/>
                        <a:buNone/>
                        <a:tabLst/>
                        <a:defRPr/>
                      </a:pPr>
                      <a:r>
                        <a:rPr kumimoji="0" lang="ar-SA" sz="3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يا ربُ ارحم.  بالحقيقة.</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2" name="Rectangle 1">
            <a:hlinkClick r:id="rId3" action="ppaction://hlinksldjump"/>
            <a:extLst>
              <a:ext uri="{FF2B5EF4-FFF2-40B4-BE49-F238E27FC236}">
                <a16:creationId xmlns:a16="http://schemas.microsoft.com/office/drawing/2014/main" id="{A68078FB-727C-785B-F834-3036948D6AAE}"/>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800187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3051373893"/>
              </p:ext>
            </p:extLst>
          </p:nvPr>
        </p:nvGraphicFramePr>
        <p:xfrm>
          <a:off x="695400" y="836712"/>
          <a:ext cx="10873208" cy="5259288"/>
        </p:xfrm>
        <a:graphic>
          <a:graphicData uri="http://schemas.openxmlformats.org/drawingml/2006/table">
            <a:tbl>
              <a:tblPr/>
              <a:tblGrid>
                <a:gridCol w="6329181">
                  <a:extLst>
                    <a:ext uri="{9D8B030D-6E8A-4147-A177-3AD203B41FA5}">
                      <a16:colId xmlns:a16="http://schemas.microsoft.com/office/drawing/2014/main" val="20000"/>
                    </a:ext>
                  </a:extLst>
                </a:gridCol>
                <a:gridCol w="4544027">
                  <a:extLst>
                    <a:ext uri="{9D8B030D-6E8A-4147-A177-3AD203B41FA5}">
                      <a16:colId xmlns:a16="http://schemas.microsoft.com/office/drawing/2014/main" val="20001"/>
                    </a:ext>
                  </a:extLst>
                </a:gridCol>
              </a:tblGrid>
              <a:tr h="5259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En vérité je crois en Un seul Dieu, le Père Tout Puissant Créateur du ciel et de la terre ,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Je crois en Un seul Seigneur Jésus Christ le Fils unique de Dieu né du Père avant tous les siècles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بالحقيقة نؤمن بإله واحد،</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الله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ضابط الكل،</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خالق السماء والأرض،</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ما يُرَى وما لا يُرَى. نؤمن بربٍ واحد، يسوع المسيح، ابن الله الوحيد، المولود من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قبل كل الدهور</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6A48D38D-4B3E-1952-43B1-E3CE6301629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1051774712"/>
              </p:ext>
            </p:extLst>
          </p:nvPr>
        </p:nvGraphicFramePr>
        <p:xfrm>
          <a:off x="767408" y="646176"/>
          <a:ext cx="10585176" cy="5555704"/>
        </p:xfrm>
        <a:graphic>
          <a:graphicData uri="http://schemas.openxmlformats.org/drawingml/2006/table">
            <a:tbl>
              <a:tblPr/>
              <a:tblGrid>
                <a:gridCol w="5721717">
                  <a:extLst>
                    <a:ext uri="{9D8B030D-6E8A-4147-A177-3AD203B41FA5}">
                      <a16:colId xmlns:a16="http://schemas.microsoft.com/office/drawing/2014/main" val="20000"/>
                    </a:ext>
                  </a:extLst>
                </a:gridCol>
                <a:gridCol w="4863459">
                  <a:extLst>
                    <a:ext uri="{9D8B030D-6E8A-4147-A177-3AD203B41FA5}">
                      <a16:colId xmlns:a16="http://schemas.microsoft.com/office/drawing/2014/main" val="20001"/>
                    </a:ext>
                  </a:extLst>
                </a:gridCol>
              </a:tblGrid>
              <a:tr h="55557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Lumière née de la Lumière, Vrai Dieu né du Vrai Dieu, engendré, non pas créé,</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consubstantiel au Père, Par qui tout a été fait, qui pour nous, les hommes, et pour notre salut, est descendu du ciel . Par l’Esprit Saint il a pris chair de la Vierge Marie et s’est fait homme .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80000" marR="180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نور من نور، إله حق من إله حق، مولود غير مخلوق،</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400" b="1" i="0" u="none" strike="noStrike" cap="none" normalizeH="0" baseline="0" dirty="0" err="1">
                          <a:ln>
                            <a:noFill/>
                          </a:ln>
                          <a:solidFill>
                            <a:schemeClr val="tx1"/>
                          </a:solidFill>
                          <a:effectLst/>
                          <a:latin typeface="Book Antiqua" panose="02040602050305030304" pitchFamily="18" charset="0"/>
                          <a:cs typeface="Arial" charset="0"/>
                        </a:rPr>
                        <a:t>مساوى</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400" b="1" i="0" u="none" strike="noStrike" cap="none" normalizeH="0" baseline="0" dirty="0">
                          <a:ln>
                            <a:noFill/>
                          </a:ln>
                          <a:solidFill>
                            <a:schemeClr val="tx1"/>
                          </a:solidFill>
                          <a:effectLst/>
                          <a:latin typeface="Book Antiqua" panose="02040602050305030304" pitchFamily="18" charset="0"/>
                          <a:cs typeface="Arial" charset="0"/>
                        </a:rPr>
                        <a:t>ل</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لآب </a:t>
                      </a:r>
                      <a:r>
                        <a:rPr kumimoji="0" lang="ar-SA" sz="34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 الجوهر، </a:t>
                      </a:r>
                      <a:r>
                        <a:rPr kumimoji="0" lang="ar-SA" sz="3400" b="1" i="0" u="none" strike="noStrike" cap="none" normalizeH="0" baseline="0" dirty="0" err="1">
                          <a:ln>
                            <a:noFill/>
                          </a:ln>
                          <a:solidFill>
                            <a:schemeClr val="tx1"/>
                          </a:solidFill>
                          <a:effectLst/>
                          <a:latin typeface="Book Antiqua" panose="02040602050305030304" pitchFamily="18" charset="0"/>
                          <a:cs typeface="Arial" charset="0"/>
                        </a:rPr>
                        <a:t>الذى</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400" b="1" i="0" u="none" strike="noStrike" cap="none" normalizeH="0" baseline="0" dirty="0" err="1">
                          <a:ln>
                            <a:noFill/>
                          </a:ln>
                          <a:solidFill>
                            <a:schemeClr val="tx1"/>
                          </a:solidFill>
                          <a:effectLst/>
                          <a:latin typeface="Book Antiqua" panose="02040602050305030304" pitchFamily="18" charset="0"/>
                          <a:cs typeface="Arial" charset="0"/>
                        </a:rPr>
                        <a:t>به</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 كان كل </a:t>
                      </a:r>
                      <a:r>
                        <a:rPr kumimoji="0" lang="ar-SA" sz="3400" b="1" i="0" u="none" strike="noStrike" cap="none" normalizeH="0" baseline="0" dirty="0" err="1">
                          <a:ln>
                            <a:noFill/>
                          </a:ln>
                          <a:solidFill>
                            <a:schemeClr val="tx1"/>
                          </a:solidFill>
                          <a:effectLst/>
                          <a:latin typeface="Book Antiqua" panose="02040602050305030304" pitchFamily="18" charset="0"/>
                          <a:cs typeface="Arial" charset="0"/>
                        </a:rPr>
                        <a:t>شىء</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1" i="0" u="none" strike="noStrike" cap="none" normalizeH="0" baseline="0" dirty="0">
                          <a:ln>
                            <a:noFill/>
                          </a:ln>
                          <a:solidFill>
                            <a:schemeClr val="tx1"/>
                          </a:solidFill>
                          <a:effectLst/>
                          <a:latin typeface="Book Antiqua" panose="02040602050305030304" pitchFamily="18" charset="0"/>
                          <a:cs typeface="Arial" charset="0"/>
                        </a:rPr>
                        <a:t>هذا </a:t>
                      </a:r>
                      <a:r>
                        <a:rPr kumimoji="0" lang="ar-SA" sz="3400" b="1" i="0" u="none" strike="noStrike" cap="none" normalizeH="0" baseline="0" dirty="0" err="1">
                          <a:ln>
                            <a:noFill/>
                          </a:ln>
                          <a:solidFill>
                            <a:schemeClr val="tx1"/>
                          </a:solidFill>
                          <a:effectLst/>
                          <a:latin typeface="Book Antiqua" panose="02040602050305030304" pitchFamily="18" charset="0"/>
                          <a:cs typeface="Arial" charset="0"/>
                        </a:rPr>
                        <a:t>الذى</a:t>
                      </a:r>
                      <a:r>
                        <a:rPr kumimoji="0" lang="ar-SA" sz="3400" b="1" i="0" u="none" strike="noStrike" cap="none" normalizeH="0" baseline="0" dirty="0">
                          <a:ln>
                            <a:noFill/>
                          </a:ln>
                          <a:solidFill>
                            <a:schemeClr val="tx1"/>
                          </a:solidFill>
                          <a:effectLst/>
                          <a:latin typeface="Book Antiqua" panose="02040602050305030304" pitchFamily="18" charset="0"/>
                          <a:cs typeface="Arial" charset="0"/>
                        </a:rPr>
                        <a:t> من أجلنا نحنُ البشر، ومن أجل خلاصنا، نَزَلَ من السماء، وتجسدَ من الروح القدس ومن مريم العذراء.  وتأنس</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2376B85B-0D74-DBAD-6B78-AE715974A5EB}"/>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3069275517"/>
              </p:ext>
            </p:extLst>
          </p:nvPr>
        </p:nvGraphicFramePr>
        <p:xfrm>
          <a:off x="623392" y="692696"/>
          <a:ext cx="10873208" cy="5882728"/>
        </p:xfrm>
        <a:graphic>
          <a:graphicData uri="http://schemas.openxmlformats.org/drawingml/2006/table">
            <a:tbl>
              <a:tblPr/>
              <a:tblGrid>
                <a:gridCol w="6677422">
                  <a:extLst>
                    <a:ext uri="{9D8B030D-6E8A-4147-A177-3AD203B41FA5}">
                      <a16:colId xmlns:a16="http://schemas.microsoft.com/office/drawing/2014/main" val="20000"/>
                    </a:ext>
                  </a:extLst>
                </a:gridCol>
                <a:gridCol w="4195786">
                  <a:extLst>
                    <a:ext uri="{9D8B030D-6E8A-4147-A177-3AD203B41FA5}">
                      <a16:colId xmlns:a16="http://schemas.microsoft.com/office/drawing/2014/main" val="20001"/>
                    </a:ext>
                  </a:extLst>
                </a:gridCol>
              </a:tblGrid>
              <a:tr h="58827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Il a été crucifié pour nous sous Ponce Pilate , a souffert et a été enseveli . Il est ressuscité le troisième jour conformément aux écritures . Il est monté au ciel et s’est assis à la droite du Père d’où Il reviendra dans Sa gloire pour juger les vivants et les morts et son règne n’aura pas de fin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Je crois en l’Esprit Saint qui est Seigneur et qui donne la vie ; il procède du Père .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216000" marR="216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وصُلِبَ عنا على عهد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بيلاطس</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البنطى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تألمَ وقبرَ وقامَ من الأموات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اليوم الثالث، كما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الكتب. </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وصَعِدَ إلى السموات،</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وجَلسَ عن يمين أبيه.  وأيضاً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يأتى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مجدهِ ليَدينَ الأحياءَ والأموات،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الذى</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ليس لملكِهِ انقضاء.</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نعم نؤمن بالروح القدس، الرب المحيى</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CBA8A403-317B-6FF4-FDFA-35469E4759E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extLst>
              <p:ext uri="{D42A27DB-BD31-4B8C-83A1-F6EECF244321}">
                <p14:modId xmlns:p14="http://schemas.microsoft.com/office/powerpoint/2010/main" val="753943499"/>
              </p:ext>
            </p:extLst>
          </p:nvPr>
        </p:nvGraphicFramePr>
        <p:xfrm>
          <a:off x="446460" y="542260"/>
          <a:ext cx="11299080" cy="5438990"/>
        </p:xfrm>
        <a:graphic>
          <a:graphicData uri="http://schemas.openxmlformats.org/drawingml/2006/table">
            <a:tbl>
              <a:tblPr/>
              <a:tblGrid>
                <a:gridCol w="4046833">
                  <a:extLst>
                    <a:ext uri="{9D8B030D-6E8A-4147-A177-3AD203B41FA5}">
                      <a16:colId xmlns:a16="http://schemas.microsoft.com/office/drawing/2014/main" val="20000"/>
                    </a:ext>
                  </a:extLst>
                </a:gridCol>
                <a:gridCol w="3870536">
                  <a:extLst>
                    <a:ext uri="{9D8B030D-6E8A-4147-A177-3AD203B41FA5}">
                      <a16:colId xmlns:a16="http://schemas.microsoft.com/office/drawing/2014/main" val="20001"/>
                    </a:ext>
                  </a:extLst>
                </a:gridCol>
                <a:gridCol w="3381711">
                  <a:extLst>
                    <a:ext uri="{9D8B030D-6E8A-4147-A177-3AD203B41FA5}">
                      <a16:colId xmlns:a16="http://schemas.microsoft.com/office/drawing/2014/main" val="20002"/>
                    </a:ext>
                  </a:extLst>
                </a:gridCol>
              </a:tblGrid>
              <a:tr h="562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w="6350">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w="6350">
                            <a:noFill/>
                          </a:ln>
                          <a:solidFill>
                            <a:srgbClr val="C00000"/>
                          </a:solidFill>
                          <a:effectLst/>
                          <a:latin typeface="CS Avva Shenouda" panose="020B7200000000000000" pitchFamily="34" charset="0"/>
                          <a:cs typeface="Arial"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w="6350">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rPr>
                        <a:t> :</a:t>
                      </a:r>
                    </a:p>
                  </a:txBody>
                  <a:tcPr marT="34290" marB="3429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400" b="1" i="0" u="none" strike="noStrike" cap="none" normalizeH="0" baseline="0" dirty="0">
                          <a:ln w="6350">
                            <a:noFill/>
                          </a:ln>
                          <a:solidFill>
                            <a:srgbClr val="C00000"/>
                          </a:solidFill>
                          <a:effectLst/>
                          <a:latin typeface="Book Antiqua" panose="02040602050305030304" pitchFamily="18" charset="0"/>
                          <a:cs typeface="Arial" pitchFamily="34" charset="0"/>
                        </a:rPr>
                        <a:t>الشماس :</a:t>
                      </a:r>
                      <a:endParaRPr kumimoji="0" lang="en-US" sz="2400" b="1" i="0" u="none" strike="noStrike" cap="none" normalizeH="0" baseline="0" dirty="0">
                        <a:ln w="6350">
                          <a:noFill/>
                        </a:ln>
                        <a:solidFill>
                          <a:srgbClr val="C00000"/>
                        </a:solidFill>
                        <a:effectLst/>
                        <a:latin typeface="Book Antiqua" panose="02040602050305030304" pitchFamily="18" charset="0"/>
                        <a:cs typeface="Arial" charset="0"/>
                      </a:endParaRPr>
                    </a:p>
                  </a:txBody>
                  <a:tcPr marT="34290" marB="3429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62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pitchFamily="34" charset="0"/>
                        </a:rPr>
                        <a:t>Proceuxac;e</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a:t>
                      </a:r>
                      <a:endParaRPr kumimoji="0" lang="en-US" sz="2800" b="1" i="1" u="none" strike="noStrike" cap="none" normalizeH="0" baseline="0" dirty="0">
                        <a:ln>
                          <a:noFill/>
                        </a:ln>
                        <a:solidFill>
                          <a:schemeClr val="tx1"/>
                        </a:solidFill>
                        <a:effectLst/>
                        <a:latin typeface="CS Avva Shenouda" panose="020B7200000000000000" pitchFamily="34" charset="0"/>
                        <a:cs typeface="Arial"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Prions</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صلوا.</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62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w="6350">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w="6350">
                            <a:noFill/>
                          </a:ln>
                          <a:solidFill>
                            <a:srgbClr val="C00000"/>
                          </a:solidFill>
                          <a:effectLst/>
                          <a:latin typeface="CS Avva Shenouda" panose="020B7200000000000000" pitchFamily="34" charset="0"/>
                          <a:cs typeface="Arial"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w="6350">
                            <a:noFill/>
                          </a:ln>
                          <a:solidFill>
                            <a:srgbClr val="C00000"/>
                          </a:solidFill>
                          <a:effectLst/>
                          <a:latin typeface="Book Antiqua" panose="02040602050305030304" pitchFamily="18" charset="0"/>
                          <a:cs typeface="Arial" pitchFamily="34" charset="0"/>
                        </a:rPr>
                        <a:t>Le peuple :</a:t>
                      </a:r>
                      <a:endPar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w="6350">
                            <a:noFill/>
                          </a:ln>
                          <a:solidFill>
                            <a:srgbClr val="C00000"/>
                          </a:solidFill>
                          <a:effectLst/>
                          <a:latin typeface="Book Antiqua" panose="02040602050305030304" pitchFamily="18" charset="0"/>
                          <a:cs typeface="Arial" pitchFamily="34" charset="0"/>
                        </a:rPr>
                        <a:t>الشعب :</a:t>
                      </a:r>
                      <a:endParaRPr kumimoji="0" lang="en-US" sz="2400" b="1" i="0" u="none" strike="noStrike" cap="none" normalizeH="0" baseline="0" dirty="0">
                        <a:ln w="6350">
                          <a:noFill/>
                        </a:ln>
                        <a:solidFill>
                          <a:srgbClr val="C00000"/>
                        </a:solidFill>
                        <a:effectLst/>
                        <a:latin typeface="Book Antiqua" panose="02040602050305030304" pitchFamily="18" charset="0"/>
                        <a:cs typeface="Arial"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62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pitchFamily="34" charset="0"/>
                        </a:rPr>
                        <a:t>Kuri</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``e `</a:t>
                      </a:r>
                      <a:r>
                        <a:rPr kumimoji="0" lang="en-US" sz="2800" b="1" i="0" u="none" strike="noStrike" cap="none" normalizeH="0" baseline="0" dirty="0" err="1">
                          <a:ln>
                            <a:noFill/>
                          </a:ln>
                          <a:solidFill>
                            <a:schemeClr val="tx1"/>
                          </a:solidFill>
                          <a:effectLst/>
                          <a:latin typeface="CS Avva Shenouda" panose="020B7200000000000000" pitchFamily="34" charset="0"/>
                          <a:cs typeface="Arial" pitchFamily="34" charset="0"/>
                        </a:rPr>
                        <a:t>ele`ycon</a:t>
                      </a:r>
                      <a:r>
                        <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6201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w="6350">
                            <a:noFill/>
                          </a:ln>
                          <a:solidFill>
                            <a:srgbClr val="C00000"/>
                          </a:solidFill>
                          <a:effectLst/>
                          <a:latin typeface="CS Avva Shenouda" panose="020B7200000000000000" pitchFamily="34" charset="0"/>
                          <a:cs typeface="Arial" pitchFamily="34" charset="0"/>
                        </a:rPr>
                        <a:t>Piouyb</a:t>
                      </a:r>
                      <a:r>
                        <a:rPr kumimoji="0" lang="en-CA" sz="2400" b="1" i="0" u="none" strike="noStrike" cap="none" normalizeH="0" baseline="0" dirty="0">
                          <a:ln w="6350">
                            <a:noFill/>
                          </a:ln>
                          <a:solidFill>
                            <a:srgbClr val="C00000"/>
                          </a:solidFill>
                          <a:effectLst/>
                          <a:latin typeface="CS Avva Shenouda" panose="020B7200000000000000" pitchFamily="34" charset="0"/>
                          <a:cs typeface="Arial" pitchFamily="34" charset="0"/>
                        </a:rPr>
                        <a:t> @</a:t>
                      </a: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w="6350">
                            <a:noFill/>
                          </a:ln>
                          <a:solidFill>
                            <a:srgbClr val="C00000"/>
                          </a:solidFill>
                          <a:effectLst/>
                          <a:latin typeface="Book Antiqua" panose="02040602050305030304" pitchFamily="18" charset="0"/>
                          <a:cs typeface="Arial" charset="0"/>
                        </a:rPr>
                        <a:t>Le prêtre :</a:t>
                      </a:r>
                      <a:endParaRPr kumimoji="0" lang="en-US" sz="2400" b="1" i="0" u="none" strike="noStrike" cap="none" normalizeH="0" baseline="0" dirty="0">
                        <a:ln w="6350">
                          <a:noFill/>
                        </a:ln>
                        <a:solidFill>
                          <a:srgbClr val="C00000"/>
                        </a:solidFill>
                        <a:effectLst/>
                        <a:latin typeface="Book Antiqua" panose="02040602050305030304" pitchFamily="18" charset="0"/>
                        <a:cs typeface="Arial" pitchFamily="34" charset="0"/>
                      </a:endParaRPr>
                    </a:p>
                  </a:txBody>
                  <a:tcPr marT="34290" marB="3429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w="6350">
                            <a:noFill/>
                          </a:ln>
                          <a:solidFill>
                            <a:srgbClr val="C00000"/>
                          </a:solidFill>
                          <a:effectLst/>
                          <a:latin typeface="Book Antiqua" panose="02040602050305030304" pitchFamily="18" charset="0"/>
                          <a:cs typeface="Arial" charset="0"/>
                        </a:rPr>
                        <a:t>الكاهن :</a:t>
                      </a:r>
                      <a:endParaRPr kumimoji="0" lang="en-US" sz="2400" b="1" i="0" u="none" strike="noStrike" cap="none" normalizeH="0" baseline="0" dirty="0">
                        <a:ln w="6350">
                          <a:noFill/>
                        </a:ln>
                        <a:solidFill>
                          <a:srgbClr val="C00000"/>
                        </a:solidFill>
                        <a:effectLst/>
                        <a:latin typeface="CS Avva Shenouda" panose="020B7200000000000000" pitchFamily="34" charset="0"/>
                        <a:cs typeface="Arial" pitchFamily="34" charset="0"/>
                      </a:endParaRPr>
                    </a:p>
                  </a:txBody>
                  <a:tcPr marT="34290" marB="3429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61986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Vnyb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Pipantokratwr</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Viwt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Pencwtyr</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Iycouc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2800" b="1" i="0" u="none" strike="noStrike" cap="none" normalizeH="0" baseline="0" dirty="0">
                        <a:ln>
                          <a:noFill/>
                        </a:ln>
                        <a:solidFill>
                          <a:schemeClr val="tx1"/>
                        </a:solidFill>
                        <a:effectLst/>
                        <a:latin typeface="CS Avva Shenouda" panose="020B7200000000000000" pitchFamily="34"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pitchFamily="34" charset="0"/>
                        </a:rPr>
                        <a:t>Ô Maître Seigneur, Dieu Tout-Puissant, Père de  notre Seigneur, Dieu et Sauveur Jésus-Christ,</a:t>
                      </a:r>
                      <a:endParaRPr kumimoji="0" lang="en-US" sz="28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T="34290" marB="3429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أيها السيدُ الربُ الإله ضابط الكل أبو ربَنَا وإلهَنَا ومُخَلصُنا يسوع المسيح،</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hlinkClick r:id="rId3" action="ppaction://hlinksldjump"/>
            <a:extLst>
              <a:ext uri="{FF2B5EF4-FFF2-40B4-BE49-F238E27FC236}">
                <a16:creationId xmlns:a16="http://schemas.microsoft.com/office/drawing/2014/main" id="{28E73D5F-2666-E4BD-63F3-4505987972F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4173538936"/>
              </p:ext>
            </p:extLst>
          </p:nvPr>
        </p:nvGraphicFramePr>
        <p:xfrm>
          <a:off x="767408" y="980728"/>
          <a:ext cx="10657184" cy="5267672"/>
        </p:xfrm>
        <a:graphic>
          <a:graphicData uri="http://schemas.openxmlformats.org/drawingml/2006/table">
            <a:tbl>
              <a:tblPr/>
              <a:tblGrid>
                <a:gridCol w="6604452">
                  <a:extLst>
                    <a:ext uri="{9D8B030D-6E8A-4147-A177-3AD203B41FA5}">
                      <a16:colId xmlns:a16="http://schemas.microsoft.com/office/drawing/2014/main" val="20000"/>
                    </a:ext>
                  </a:extLst>
                </a:gridCol>
                <a:gridCol w="4052732">
                  <a:extLst>
                    <a:ext uri="{9D8B030D-6E8A-4147-A177-3AD203B41FA5}">
                      <a16:colId xmlns:a16="http://schemas.microsoft.com/office/drawing/2014/main" val="20001"/>
                    </a:ext>
                  </a:extLst>
                </a:gridCol>
              </a:tblGrid>
              <a:tr h="52676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Avec le Père et le Fils , Il reçoit même adoration et même gloire . Il a parlé par les prophètes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Je crois en  l’Église, Une, Sainte, Universelle et Apostolique. Je reconnais un seul baptême pour le pardon des péchés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defRPr/>
                      </a:pPr>
                      <a:r>
                        <a:rPr kumimoji="0" lang="ar-EG" sz="3600" b="1" i="0" u="none" strike="noStrike" cap="none" normalizeH="0" baseline="0" dirty="0">
                          <a:ln>
                            <a:noFill/>
                          </a:ln>
                          <a:solidFill>
                            <a:schemeClr val="tx1"/>
                          </a:solidFill>
                          <a:effectLst/>
                          <a:latin typeface="Book Antiqua" panose="02040602050305030304" pitchFamily="18" charset="0"/>
                          <a:cs typeface="Arial" charset="0"/>
                        </a:rPr>
                        <a:t>المنبثق من </a:t>
                      </a:r>
                      <a:r>
                        <a:rPr kumimoji="0" lang="ar-EG" sz="36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نسجدُ لهُ ونمجّدَهُ مع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الآب</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والابن، الناطق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الأنبياء.  وبكنيسة واحدة مُقدسة جامعة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رسولية</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ونعترف بمعمودية واحدة لمغفرة الخطايا.</a:t>
                      </a:r>
                      <a:endParaRPr kumimoji="0" lang="ar-EG" sz="3600" b="1"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23A8AF0E-C5D4-95DA-ACAE-495BF3B633F2}"/>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860925" y="498475"/>
            <a:ext cx="184150" cy="457200"/>
          </a:xfrm>
          <a:prstGeom prst="rect">
            <a:avLst/>
          </a:prstGeom>
          <a:noFill/>
          <a:ln w="9525">
            <a:noFill/>
            <a:miter lim="800000"/>
            <a:headEnd/>
            <a:tailEnd/>
          </a:ln>
        </p:spPr>
        <p:txBody>
          <a:bodyPr wrap="none">
            <a:spAutoFit/>
          </a:bodyPr>
          <a:lstStyle/>
          <a:p>
            <a:pPr>
              <a:spcBef>
                <a:spcPct val="0"/>
              </a:spcBef>
            </a:pPr>
            <a:endParaRPr lang="en-CA" sz="2400" dirty="0">
              <a:latin typeface="Book Antiqua" panose="02040602050305030304" pitchFamily="18"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3490635651"/>
              </p:ext>
            </p:extLst>
          </p:nvPr>
        </p:nvGraphicFramePr>
        <p:xfrm>
          <a:off x="551384" y="753968"/>
          <a:ext cx="11017224" cy="4495800"/>
        </p:xfrm>
        <a:graphic>
          <a:graphicData uri="http://schemas.openxmlformats.org/drawingml/2006/table">
            <a:tbl>
              <a:tblPr/>
              <a:tblGrid>
                <a:gridCol w="4032448">
                  <a:extLst>
                    <a:ext uri="{9D8B030D-6E8A-4147-A177-3AD203B41FA5}">
                      <a16:colId xmlns:a16="http://schemas.microsoft.com/office/drawing/2014/main" val="20000"/>
                    </a:ext>
                  </a:extLst>
                </a:gridCol>
                <a:gridCol w="3999575">
                  <a:extLst>
                    <a:ext uri="{9D8B030D-6E8A-4147-A177-3AD203B41FA5}">
                      <a16:colId xmlns:a16="http://schemas.microsoft.com/office/drawing/2014/main" val="20001"/>
                    </a:ext>
                  </a:extLst>
                </a:gridCol>
                <a:gridCol w="2985201">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Tenjoust</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ebol</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qa</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`thy `n]`</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anactacic</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nte</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nirefmwout</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nem</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piwnq</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nte</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pi`ewn</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e;nyou</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pitchFamily="34"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pitchFamily="34"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J’attends la résurrection des morts et la vie du monde à venir .  Amen.</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وننتظر قيامَةَ الأموات وحياة الدهر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الآتى</a:t>
                      </a:r>
                      <a:endParaRPr kumimoji="0" lang="ar-EG" sz="4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آمين</a:t>
                      </a:r>
                      <a:r>
                        <a:rPr kumimoji="0" lang="ar-SA" sz="44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US" sz="4400" b="1"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a:hlinkClick r:id="rId2" action="ppaction://hlinksldjump"/>
            <a:extLst>
              <a:ext uri="{FF2B5EF4-FFF2-40B4-BE49-F238E27FC236}">
                <a16:creationId xmlns:a16="http://schemas.microsoft.com/office/drawing/2014/main" id="{D489F5B5-50D9-C543-7F2F-EAA3C39E459A}"/>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536395017"/>
              </p:ext>
            </p:extLst>
          </p:nvPr>
        </p:nvGraphicFramePr>
        <p:xfrm>
          <a:off x="422987" y="548640"/>
          <a:ext cx="11346026" cy="5748251"/>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48251">
                <a:tc>
                  <a:txBody>
                    <a:bodyPr/>
                    <a:lstStyle/>
                    <a:p>
                      <a:pPr algn="just"/>
                      <a:r>
                        <a:rPr lang="fr-FR" sz="2400" b="1" dirty="0">
                          <a:solidFill>
                            <a:srgbClr val="C00000"/>
                          </a:solidFill>
                          <a:latin typeface="Book Antiqua" panose="02040602050305030304" pitchFamily="18" charset="0"/>
                        </a:rPr>
                        <a:t>Le prêtre :</a:t>
                      </a:r>
                    </a:p>
                    <a:p>
                      <a:pPr algn="just"/>
                      <a:r>
                        <a:rPr lang="fr-FR" sz="3200" b="1" dirty="0">
                          <a:latin typeface="Book Antiqua" panose="02040602050305030304" pitchFamily="18" charset="0"/>
                        </a:rPr>
                        <a:t>Ô maitre Seigneur Jésus Christ, roi de tout temps, Tu as créé toute chose, visible et invisible à partir du néant. Par Ta volonté et Ta grande miséricorde Tu es venu sur terre pour nous sauver de la mort provoquée par le péché ainsi que des griffes de l’ennemi.</a:t>
                      </a:r>
                    </a:p>
                  </a:txBody>
                  <a:tcPr/>
                </a:tc>
                <a:tc>
                  <a:txBody>
                    <a:bodyPr/>
                    <a:lstStyle/>
                    <a:p>
                      <a:pPr algn="just" rtl="1"/>
                      <a:r>
                        <a:rPr lang="ar-AE" sz="2400" b="1" dirty="0">
                          <a:solidFill>
                            <a:srgbClr val="C00000"/>
                          </a:solidFill>
                          <a:latin typeface="Book Antiqua" panose="02040602050305030304" pitchFamily="18" charset="0"/>
                        </a:rPr>
                        <a:t>الكاهن :</a:t>
                      </a:r>
                    </a:p>
                    <a:p>
                      <a:pPr algn="just" rtl="1"/>
                      <a:r>
                        <a:rPr lang="ar-AE" sz="4000" b="1" dirty="0"/>
                        <a:t>أيها السيد الرب يسوع المسيح ملك الدهور، مخرج الموجودات من العدم إلي الوجود، ما يرى وما لا يرى. الذي جاء بإرادته وبكثرة رحمته قد تنازل بالتدبير، ليخلصنا من موت الخطية وغلبة المضاد.</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99289C78-9865-4226-E750-7A545A46A9A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64060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8AD6-4340-03ED-79CC-84CACF3532E7}"/>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69AD6543-7AF4-207D-E2A0-1B9CB780C1AE}"/>
              </a:ext>
            </a:extLst>
          </p:cNvPr>
          <p:cNvGraphicFramePr>
            <a:graphicFrameLocks noGrp="1"/>
          </p:cNvGraphicFramePr>
          <p:nvPr>
            <p:extLst>
              <p:ext uri="{D42A27DB-BD31-4B8C-83A1-F6EECF244321}">
                <p14:modId xmlns:p14="http://schemas.microsoft.com/office/powerpoint/2010/main" val="748631908"/>
              </p:ext>
            </p:extLst>
          </p:nvPr>
        </p:nvGraphicFramePr>
        <p:xfrm>
          <a:off x="422987" y="548640"/>
          <a:ext cx="11346026" cy="575864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58642">
                <a:tc>
                  <a:txBody>
                    <a:bodyPr/>
                    <a:lstStyle/>
                    <a:p>
                      <a:pPr algn="just"/>
                      <a:r>
                        <a:rPr lang="fr-FR" sz="3200" b="1" dirty="0">
                          <a:latin typeface="Book Antiqua" panose="02040602050305030304" pitchFamily="18" charset="0"/>
                        </a:rPr>
                        <a:t>Tu es prompt à faire le bien et tu es lent à punir. Ta crainte nous conduit à hériter les bonnes choses qui nous sont destinées. Par Ta miséricorde ne Te lasse pas de nous prendre en compassion car nous sommes conviés à Tes bienfaits. Ecoute les humbles implorations et les invocations de tes serviteurs</a:t>
                      </a:r>
                    </a:p>
                  </a:txBody>
                  <a:tcPr/>
                </a:tc>
                <a:tc>
                  <a:txBody>
                    <a:bodyPr/>
                    <a:lstStyle/>
                    <a:p>
                      <a:pPr algn="just" rtl="1"/>
                      <a:r>
                        <a:rPr lang="ar-AE" sz="3600" b="1" dirty="0"/>
                        <a:t>السريع الاحسان، المتأني في العقاب، المخيف مرارا كثيرة من أجل الخيرات العتيدة. أذكر يا رب مراحمك، ولا تمل عنا بوجه تحننك نحن الذين دعينا إلي صلاحك. بل اسمع طلباتنا ومسكنة دعائنا نحن عبيدك </a:t>
                      </a:r>
                      <a:r>
                        <a:rPr lang="ar-AE" sz="3600" b="1" dirty="0" err="1"/>
                        <a:t>الخطاة</a:t>
                      </a:r>
                      <a:r>
                        <a:rPr lang="ar-AE" sz="3600" b="1" dirty="0"/>
                        <a:t>.</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399CAD4E-131A-EAF9-B45B-4B06E5B5967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276216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965015876"/>
              </p:ext>
            </p:extLst>
          </p:nvPr>
        </p:nvGraphicFramePr>
        <p:xfrm>
          <a:off x="422987" y="509155"/>
          <a:ext cx="11346026" cy="581890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18909">
                <a:tc>
                  <a:txBody>
                    <a:bodyPr/>
                    <a:lstStyle/>
                    <a:p>
                      <a:pPr algn="just"/>
                      <a:r>
                        <a:rPr lang="fr-FR" sz="3200" b="1" dirty="0">
                          <a:latin typeface="Book Antiqua" panose="02040602050305030304" pitchFamily="18" charset="0"/>
                        </a:rPr>
                        <a:t>et guéris ton serviteur (ta servante / tes serviteurs) (…) qui a (ont) recours à Ta protection, ô ami des hommes. Pardonne-lui ses péchés et remets ses iniquités, tous ceux qu’il (elle / ils) a (ont) commis tout au long de sa (leur) vie(s), volontairement ou involontairement, de sa propre initiative ou incité par d’autres.</a:t>
                      </a:r>
                    </a:p>
                  </a:txBody>
                  <a:tcPr/>
                </a:tc>
                <a:tc>
                  <a:txBody>
                    <a:bodyPr/>
                    <a:lstStyle/>
                    <a:p>
                      <a:pPr algn="just" rtl="1"/>
                      <a:r>
                        <a:rPr lang="ar-AE" sz="3600" b="1" dirty="0">
                          <a:latin typeface="Book Antiqua" panose="02040602050305030304" pitchFamily="18" charset="0"/>
                        </a:rPr>
                        <a:t>وامنح الشفاء لعبدك ... هذا الذي التجأ تحت ظلال كنفك لأنك أنت محب البشر. اغفر له ما علية وما صنعة في سائر عمرة واترك له جميع زلاته التي صنعها </a:t>
                      </a:r>
                      <a:r>
                        <a:rPr lang="ar-AE" sz="3600" b="1" dirty="0" err="1">
                          <a:latin typeface="Book Antiqua" panose="02040602050305030304" pitchFamily="18" charset="0"/>
                        </a:rPr>
                        <a:t>بارادتة</a:t>
                      </a:r>
                      <a:r>
                        <a:rPr lang="ar-AE" sz="3600" b="1" dirty="0">
                          <a:latin typeface="Book Antiqua" panose="02040602050305030304" pitchFamily="18" charset="0"/>
                        </a:rPr>
                        <a:t> وبغير </a:t>
                      </a:r>
                      <a:r>
                        <a:rPr lang="ar-AE" sz="3600" b="1" dirty="0" err="1">
                          <a:latin typeface="Book Antiqua" panose="02040602050305030304" pitchFamily="18" charset="0"/>
                        </a:rPr>
                        <a:t>ارادتة</a:t>
                      </a:r>
                      <a:r>
                        <a:rPr lang="ar-AE" sz="3600" b="1" dirty="0">
                          <a:latin typeface="Book Antiqua" panose="02040602050305030304" pitchFamily="18" charset="0"/>
                        </a:rPr>
                        <a:t>. إن كان من </a:t>
                      </a:r>
                      <a:r>
                        <a:rPr lang="ar-AE" sz="3600" b="1" dirty="0" err="1">
                          <a:latin typeface="Book Antiqua" panose="02040602050305030304" pitchFamily="18" charset="0"/>
                        </a:rPr>
                        <a:t>حركاتة</a:t>
                      </a:r>
                      <a:r>
                        <a:rPr lang="ar-AE" sz="3600" b="1" dirty="0">
                          <a:latin typeface="Book Antiqua" panose="02040602050305030304" pitchFamily="18" charset="0"/>
                        </a:rPr>
                        <a:t> وحدها أو من جهة آخر غريب. إن كان بالفكر أو بالفعل من اجل الذين أرضوك.</a:t>
                      </a:r>
                      <a:endParaRPr lang="ar-AE" sz="36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2C59094C-9577-0D5F-1D20-EB22B6056BB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1811160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C4BC-87E7-7A53-29DF-BD58EFFB9603}"/>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FA8D319-92D4-4220-2C97-ADF582FF64D0}"/>
              </a:ext>
            </a:extLst>
          </p:cNvPr>
          <p:cNvGraphicFramePr>
            <a:graphicFrameLocks noGrp="1"/>
          </p:cNvGraphicFramePr>
          <p:nvPr>
            <p:extLst>
              <p:ext uri="{D42A27DB-BD31-4B8C-83A1-F6EECF244321}">
                <p14:modId xmlns:p14="http://schemas.microsoft.com/office/powerpoint/2010/main" val="2204338336"/>
              </p:ext>
            </p:extLst>
          </p:nvPr>
        </p:nvGraphicFramePr>
        <p:xfrm>
          <a:off x="422987" y="509155"/>
          <a:ext cx="11346026" cy="581890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18909">
                <a:tc>
                  <a:txBody>
                    <a:bodyPr/>
                    <a:lstStyle/>
                    <a:p>
                      <a:pPr algn="just"/>
                      <a:r>
                        <a:rPr lang="fr-FR" sz="3200" b="1" dirty="0">
                          <a:latin typeface="Book Antiqua" panose="02040602050305030304" pitchFamily="18" charset="0"/>
                        </a:rPr>
                        <a:t>Ô Christ, comme tu as laissé à celui qui s’était endetté envers Toi ce qu’il Te devait, absous ton serviteur (ta servante / tes serviteurs) de tous ses péchés. Et, comme par ta parole tu as purifié le lépreux en le débarrassant de sa maladie, guéris Ton serviteur (ta servante / tes serviteurs) (…), sanctifie-le et purifie-le.</a:t>
                      </a:r>
                    </a:p>
                  </a:txBody>
                  <a:tcPr/>
                </a:tc>
                <a:tc>
                  <a:txBody>
                    <a:bodyPr/>
                    <a:lstStyle/>
                    <a:p>
                      <a:pPr algn="just" rtl="1"/>
                      <a:r>
                        <a:rPr lang="ar-AE" sz="3600" b="1" dirty="0">
                          <a:latin typeface="Book Antiqua" panose="02040602050305030304" pitchFamily="18" charset="0"/>
                        </a:rPr>
                        <a:t>وكما تركت للغريم أيها السيد الدين الذي لك عليه. هكذا أيضا اترك لعبدك ما عليه وسامحه بجميع زلاته. وكما طهرت الأبرص بكلمتك ونزعت البرص من جسمه بإرادتك هكذا انزع كل مرض من جسم عبدك وقدسه وطهره.</a:t>
                      </a:r>
                      <a:endParaRPr lang="ar-AE" sz="3600" b="1" dirty="0"/>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F2FFEAFE-5963-EE46-59EC-9B61056AD7D5}"/>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64141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412762610"/>
              </p:ext>
            </p:extLst>
          </p:nvPr>
        </p:nvGraphicFramePr>
        <p:xfrm>
          <a:off x="422987" y="529936"/>
          <a:ext cx="11346026" cy="578773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87737">
                <a:tc>
                  <a:txBody>
                    <a:bodyPr/>
                    <a:lstStyle/>
                    <a:p>
                      <a:pPr algn="just"/>
                      <a:r>
                        <a:rPr lang="fr-FR" sz="4000" b="1" dirty="0">
                          <a:latin typeface="Book Antiqua" panose="02040602050305030304" pitchFamily="18" charset="0"/>
                        </a:rPr>
                        <a:t>Comme tu as purifié le lépreux par ta parole et ôté la lèpre de son corps par ta volonté, ainsi enlève toute maladie du corps de tes serviteurs, sanctifie-les et purifie-les.</a:t>
                      </a:r>
                    </a:p>
                  </a:txBody>
                  <a:tcPr/>
                </a:tc>
                <a:tc>
                  <a:txBody>
                    <a:bodyPr/>
                    <a:lstStyle/>
                    <a:p>
                      <a:pPr algn="just" rtl="1"/>
                      <a:r>
                        <a:rPr lang="ar-AE" sz="4400" b="1" dirty="0">
                          <a:latin typeface="Book Antiqua" panose="02040602050305030304" pitchFamily="18" charset="0"/>
                        </a:rPr>
                        <a:t>وكما طهرت الأبرص بكلمتك ونزعت البرص من جسمه بإرادتك، هكذا انزع كل مرض من جسم عبيدك وقدسهم وطهرهم.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AA2B0FDD-8FC4-DD59-0882-2C2361D109A7}"/>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079620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6BBE-F9F7-AF94-4E93-3ADCC1871964}"/>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E55B5A9-7088-BC25-2E6A-FC5022D172E0}"/>
              </a:ext>
            </a:extLst>
          </p:cNvPr>
          <p:cNvGraphicFramePr>
            <a:graphicFrameLocks noGrp="1"/>
          </p:cNvGraphicFramePr>
          <p:nvPr>
            <p:extLst>
              <p:ext uri="{D42A27DB-BD31-4B8C-83A1-F6EECF244321}">
                <p14:modId xmlns:p14="http://schemas.microsoft.com/office/powerpoint/2010/main" val="3607087598"/>
              </p:ext>
            </p:extLst>
          </p:nvPr>
        </p:nvGraphicFramePr>
        <p:xfrm>
          <a:off x="422987" y="529936"/>
          <a:ext cx="11346026" cy="578773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87737">
                <a:tc>
                  <a:txBody>
                    <a:bodyPr/>
                    <a:lstStyle/>
                    <a:p>
                      <a:pPr algn="just"/>
                      <a:r>
                        <a:rPr lang="fr-FR" sz="3200" b="1" dirty="0">
                          <a:latin typeface="Book Antiqua" panose="02040602050305030304" pitchFamily="18" charset="0"/>
                        </a:rPr>
                        <a:t>Toi qui as guéri la fille de la cananéenne lorsque sa mère t’a supplié, maintenant encore par les prières que nous, tes prêtres, osons t’adresser quoique nous en soyons indignes et par ta grâce, sauve ton serviteur (ta servante / tes serviteurs) (…) des pièges et des attaques du démon.</a:t>
                      </a:r>
                    </a:p>
                  </a:txBody>
                  <a:tcPr/>
                </a:tc>
                <a:tc>
                  <a:txBody>
                    <a:bodyPr/>
                    <a:lstStyle/>
                    <a:p>
                      <a:pPr algn="just" rtl="1"/>
                      <a:r>
                        <a:rPr lang="ar-AE" sz="3600" b="1" dirty="0"/>
                        <a:t>يا من أبرأ </a:t>
                      </a:r>
                      <a:r>
                        <a:rPr lang="ar-AE" sz="3600" b="1" dirty="0" err="1"/>
                        <a:t>إبنة</a:t>
                      </a:r>
                      <a:r>
                        <a:rPr lang="ar-AE" sz="3600" b="1" dirty="0"/>
                        <a:t> الكنعانية بسؤال أمها، الآن أيضا بسؤال كهنتك الذين هم نحن المتجاسرون إذ ليس لنا دالة من قبل أنفسنا، بل من جهة نعمتك علينا، </a:t>
                      </a:r>
                      <a:r>
                        <a:rPr lang="ar-AE" sz="3600" b="1" dirty="0" err="1"/>
                        <a:t>إعتق</a:t>
                      </a:r>
                      <a:r>
                        <a:rPr lang="ar-AE" sz="3600" b="1" dirty="0"/>
                        <a:t> عبيدك من كل المؤامرات وجميع المحاربات الشيطانية.</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680205CE-F9CB-6206-79B0-EC6724093254}"/>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472666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2968103942"/>
              </p:ext>
            </p:extLst>
          </p:nvPr>
        </p:nvGraphicFramePr>
        <p:xfrm>
          <a:off x="422987" y="531868"/>
          <a:ext cx="11346026" cy="545838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458385">
                <a:tc>
                  <a:txBody>
                    <a:bodyPr/>
                    <a:lstStyle/>
                    <a:p>
                      <a:pPr algn="just"/>
                      <a:r>
                        <a:rPr lang="fr-FR" sz="2800" b="1" dirty="0">
                          <a:latin typeface="Book Antiqua" panose="02040602050305030304" pitchFamily="18" charset="0"/>
                        </a:rPr>
                        <a:t>Toi qui as ressuscité le fils de la veuve et la fille de </a:t>
                      </a:r>
                      <a:r>
                        <a:rPr lang="fr-FR" sz="2800" b="1" dirty="0" err="1">
                          <a:latin typeface="Book Antiqua" panose="02040602050305030304" pitchFamily="18" charset="0"/>
                        </a:rPr>
                        <a:t>Jaïre</a:t>
                      </a:r>
                      <a:r>
                        <a:rPr lang="fr-FR" sz="2800" b="1" dirty="0">
                          <a:latin typeface="Book Antiqua" panose="02040602050305030304" pitchFamily="18" charset="0"/>
                        </a:rPr>
                        <a:t> lorsque Tu leur as demandé de se lever et qui as aussi ressuscité Lazare par ta propre autorité divine quatre jours après qu’il ait été mis au tombeau, relève ton serviteur (ta servante / tes serviteurs) de la mort du péché. Si Tu as décidé d’</a:t>
                      </a:r>
                      <a:r>
                        <a:rPr lang="fr-FR" sz="2800" b="1" dirty="0" err="1">
                          <a:latin typeface="Book Antiqua" panose="02040602050305030304" pitchFamily="18" charset="0"/>
                        </a:rPr>
                        <a:t>alonger</a:t>
                      </a:r>
                      <a:r>
                        <a:rPr lang="fr-FR" sz="2800" b="1" dirty="0">
                          <a:latin typeface="Book Antiqua" panose="02040602050305030304" pitchFamily="18" charset="0"/>
                        </a:rPr>
                        <a:t> ses jours donne-lui l’aide nécessaire afin qu’il agisse tout au long de sa vie selon Tes commandements.</a:t>
                      </a:r>
                    </a:p>
                  </a:txBody>
                  <a:tcPr/>
                </a:tc>
                <a:tc>
                  <a:txBody>
                    <a:bodyPr/>
                    <a:lstStyle/>
                    <a:p>
                      <a:pPr algn="just" rtl="1"/>
                      <a:r>
                        <a:rPr lang="ar-AE" sz="3600" b="1" dirty="0">
                          <a:latin typeface="Book Antiqua" panose="02040602050305030304" pitchFamily="18" charset="0"/>
                        </a:rPr>
                        <a:t>يا من أقام ابن الأرملة وابنة الرئيس من الموت لما أمرهم بالقيام، وأقام لعازر من بعد موته بأربعة أيام بسلطان لاهوته، أقم عبيدك هذا من موت الخطية. وإن أمرت بإقامتهم إلي زمان آخر، فامنحهم مساعدة ومعونة لكي يرضيك في كل أيام حياتهم.</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CEF982C8-6A7C-9E41-38F1-8CF850D14D90}"/>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3812067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A93CE-DFBA-08CE-908A-B68C5EE9AD4D}"/>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E1A86EA-19BF-96E9-E0BE-61E018318295}"/>
              </a:ext>
            </a:extLst>
          </p:cNvPr>
          <p:cNvGraphicFramePr>
            <a:graphicFrameLocks noGrp="1"/>
          </p:cNvGraphicFramePr>
          <p:nvPr>
            <p:extLst>
              <p:ext uri="{D42A27DB-BD31-4B8C-83A1-F6EECF244321}">
                <p14:modId xmlns:p14="http://schemas.microsoft.com/office/powerpoint/2010/main" val="1595895725"/>
              </p:ext>
            </p:extLst>
          </p:nvPr>
        </p:nvGraphicFramePr>
        <p:xfrm>
          <a:off x="422987" y="531868"/>
          <a:ext cx="11346026" cy="58064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458385">
                <a:tc>
                  <a:txBody>
                    <a:bodyPr/>
                    <a:lstStyle/>
                    <a:p>
                      <a:pPr algn="just"/>
                      <a:r>
                        <a:rPr lang="fr-FR" sz="2500" b="1" i="1" dirty="0">
                          <a:latin typeface="Book Antiqua" panose="02040602050305030304" pitchFamily="18" charset="0"/>
                        </a:rPr>
                        <a:t>[Et si Tu as décidé que son âme lui soit prise, fait qu'elle le soit par Tes anges lumineux qui le délivreront des démons de l'obscurité. Reçois le dans le paradis de la joie parmi Tes saints.] </a:t>
                      </a:r>
                    </a:p>
                    <a:p>
                      <a:pPr algn="just"/>
                      <a:r>
                        <a:rPr lang="fr-FR" sz="2500" b="1" dirty="0">
                          <a:latin typeface="Book Antiqua" panose="02040602050305030304" pitchFamily="18" charset="0"/>
                        </a:rPr>
                        <a:t>Que ceci soit réalisé par Ton sang précieux qui a été versé pour notre salut et grâce auquel Tu nous as rachetés car Tu es notre espérance et nous sommes Tes serviteurs. Par l'intercession de la Mère de Dieu la Sainte Vierge et par les prières de tous les saints car à Toi sont dus la gloire, l'honneur et l'adoration ô Père, Fils et Saint Esprit maintenant et toujours et pour les siècles des siècles. Amen !</a:t>
                      </a:r>
                    </a:p>
                  </a:txBody>
                  <a:tcPr/>
                </a:tc>
                <a:tc>
                  <a:txBody>
                    <a:bodyPr/>
                    <a:lstStyle/>
                    <a:p>
                      <a:pPr algn="just" rtl="1"/>
                      <a:r>
                        <a:rPr lang="ar-AE" sz="3000" b="1" i="1" dirty="0"/>
                        <a:t>[وإن امرت أن تأخذ نفسهم، فليكن هذا بيد ملائكة نورانيين يخلصونهم من شياطين الظلمة. انقله إلي فردوس الفرح ليكون مع جميع القديسين،]</a:t>
                      </a:r>
                    </a:p>
                    <a:p>
                      <a:pPr algn="just" rtl="1"/>
                      <a:r>
                        <a:rPr lang="ar-AE" sz="3000" b="1" dirty="0"/>
                        <a:t>بدمك الذي سفك من أجل خلاصنا، الذي به اشتريتنا لأنك أنت رجاؤنا نحن عبيدك بشفاعة العذراء والدة الاله وسؤال جميع القديسين. لان لك المجد والكرامة والسجود يليق بك أيها الآب والابن والروح القدس الان وكل أوان وإلي دهر الدهور آمين.</a:t>
                      </a:r>
                    </a:p>
                  </a:txBody>
                  <a:tcPr/>
                </a:tc>
                <a:extLst>
                  <a:ext uri="{0D108BD9-81ED-4DB2-BD59-A6C34878D82A}">
                    <a16:rowId xmlns:a16="http://schemas.microsoft.com/office/drawing/2014/main" val="849155440"/>
                  </a:ext>
                </a:extLst>
              </a:tr>
            </a:tbl>
          </a:graphicData>
        </a:graphic>
      </p:graphicFrame>
      <p:sp>
        <p:nvSpPr>
          <p:cNvPr id="2" name="Rectangle 1">
            <a:hlinkClick r:id="rId2" action="ppaction://hlinksldjump"/>
            <a:extLst>
              <a:ext uri="{FF2B5EF4-FFF2-40B4-BE49-F238E27FC236}">
                <a16:creationId xmlns:a16="http://schemas.microsoft.com/office/drawing/2014/main" id="{AD719351-4B32-EEE1-9A47-1BE938A2738F}"/>
              </a:ext>
            </a:extLst>
          </p:cNvPr>
          <p:cNvSpPr/>
          <p:nvPr/>
        </p:nvSpPr>
        <p:spPr>
          <a:xfrm>
            <a:off x="11178073" y="6511582"/>
            <a:ext cx="1013927"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MENU</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313287381"/>
      </p:ext>
    </p:extLst>
  </p:cSld>
  <p:clrMapOvr>
    <a:masterClrMapping/>
  </p:clrMapOvr>
</p:sld>
</file>

<file path=ppt/theme/theme1.xml><?xml version="1.0" encoding="utf-8"?>
<a:theme xmlns:a="http://schemas.openxmlformats.org/drawingml/2006/main" name="Thème Tasbeh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 Tasbeha" id="{F67877C8-7CE5-49E0-BC8D-132098782B4A}" vid="{7E45CA31-4AA3-4AC4-B155-9A96483AA7C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Tasbeha</Template>
  <TotalTime>546</TotalTime>
  <Words>45798</Words>
  <Application>Microsoft Office PowerPoint</Application>
  <PresentationFormat>Grand écran</PresentationFormat>
  <Paragraphs>3473</Paragraphs>
  <Slides>434</Slides>
  <Notes>164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434</vt:i4>
      </vt:variant>
    </vt:vector>
  </HeadingPairs>
  <TitlesOfParts>
    <vt:vector size="442" baseType="lpstr">
      <vt:lpstr>CS Avva Shenouda</vt:lpstr>
      <vt:lpstr>Arial</vt:lpstr>
      <vt:lpstr>Calibri</vt:lpstr>
      <vt:lpstr>Times New Roman</vt:lpstr>
      <vt:lpstr>Book Antiqua</vt:lpstr>
      <vt:lpstr>Avva_Marcos</vt:lpstr>
      <vt:lpstr>Thème Tasbeha</vt:lpstr>
      <vt:lpstr>1_Thème Office</vt:lpstr>
      <vt:lpstr>Rite de la prière du sacrement de l’onction des malades (kandil)  %taxic `mpi`slyl `nte pimuctyrion `mpi;whc ```nnyetswni  طقس صلاة سر مسحة المرضى (القنديل)</vt:lpstr>
      <vt:lpstr>Présentation PowerPoint</vt:lpstr>
      <vt:lpstr>Première prière - الصلاة الأولى  Pisorp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Deuxième prière - الصلاة الثانية Pimah `cnau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Troisième prière - الصلاة الثالثة  Pimah somt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Quatrième prière - الصلاة الرابعة  Pimah `ftou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Cinquième prière - الصلاة الخامسة  Pimah `tiou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Sixième prière - الصلاة السادسة  Pimah ^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Septième prière - الصلاة السابعة  Pimah sasf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Rite de la prière du Sacrement de l’onction des malades (Kandil)</dc:title>
  <dc:creator>Olivar ABDELMALAK</dc:creator>
  <cp:lastModifiedBy>Olivar ABDELMALAK</cp:lastModifiedBy>
  <cp:revision>171</cp:revision>
  <dcterms:created xsi:type="dcterms:W3CDTF">2021-04-13T14:01:19Z</dcterms:created>
  <dcterms:modified xsi:type="dcterms:W3CDTF">2025-04-10T19:57:50Z</dcterms:modified>
</cp:coreProperties>
</file>